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56" r:id="rId3"/>
    <p:sldId id="273"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58" autoAdjust="0"/>
  </p:normalViewPr>
  <p:slideViewPr>
    <p:cSldViewPr snapToObjects="1">
      <p:cViewPr varScale="1">
        <p:scale>
          <a:sx n="135" d="100"/>
          <a:sy n="135" d="100"/>
        </p:scale>
        <p:origin x="-84" y="-6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SN11_breakfastSessBarPPƒ.jpg"/>
          <p:cNvPicPr>
            <a:picLocks noChangeAspect="1"/>
          </p:cNvPicPr>
          <p:nvPr userDrawn="1"/>
        </p:nvPicPr>
        <p:blipFill>
          <a:blip r:embed="rId2"/>
          <a:stretch>
            <a:fillRect/>
          </a:stretch>
        </p:blipFill>
        <p:spPr>
          <a:xfrm>
            <a:off x="4060" y="0"/>
            <a:ext cx="9135879"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SN11_breakfastSessBarPPƒ.jpg"/>
          <p:cNvPicPr>
            <a:picLocks noChangeAspect="1"/>
          </p:cNvPicPr>
          <p:nvPr userDrawn="1"/>
        </p:nvPicPr>
        <p:blipFill>
          <a:blip r:embed="rId2"/>
          <a:stretch>
            <a:fillRect/>
          </a:stretch>
        </p:blipFill>
        <p:spPr>
          <a:xfrm>
            <a:off x="4060" y="0"/>
            <a:ext cx="9135879"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3" descr="SN11_breakfastSessBarPPƒ.jpg"/>
          <p:cNvPicPr>
            <a:picLocks noChangeAspect="1"/>
          </p:cNvPicPr>
          <p:nvPr userDrawn="1"/>
        </p:nvPicPr>
        <p:blipFill>
          <a:blip r:embed="rId2"/>
          <a:stretch>
            <a:fillRect/>
          </a:stretch>
        </p:blipFill>
        <p:spPr>
          <a:xfrm>
            <a:off x="4060" y="0"/>
            <a:ext cx="9135879" cy="5143500"/>
          </a:xfrm>
          <a:prstGeom prst="rect">
            <a:avLst/>
          </a:prstGeom>
        </p:spPr>
      </p:pic>
      <p:sp>
        <p:nvSpPr>
          <p:cNvPr id="2" name="Title 1"/>
          <p:cNvSpPr>
            <a:spLocks noGrp="1"/>
          </p:cNvSpPr>
          <p:nvPr>
            <p:ph type="title"/>
          </p:nvPr>
        </p:nvSpPr>
        <p:spPr>
          <a:xfrm>
            <a:off x="685800" y="285750"/>
            <a:ext cx="7772400" cy="12001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1591588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28749"/>
            <a:ext cx="8229600" cy="31658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84984B-348A-C048-AEDC-69A181C538E5}" type="datetimeFigureOut">
              <a:rPr lang="en-US" smtClean="0"/>
              <a:pPr/>
              <a:t>7/15/2011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3D0DB4-3633-8F48-B453-9CC66058C4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09550"/>
            <a:ext cx="8610600" cy="4909036"/>
          </a:xfrm>
          <a:prstGeom prst="rect">
            <a:avLst/>
          </a:prstGeom>
        </p:spPr>
        <p:txBody>
          <a:bodyPr wrap="square">
            <a:spAutoFit/>
          </a:bodyPr>
          <a:lstStyle/>
          <a:p>
            <a:pPr algn="ctr">
              <a:buFont typeface="Arial" charset="0"/>
              <a:buNone/>
            </a:pPr>
            <a:r>
              <a:rPr lang="en-US" sz="2800" b="1" dirty="0" smtClean="0">
                <a:latin typeface="Century Gothic" pitchFamily="34" charset="0"/>
              </a:rPr>
              <a:t>NAMM Antitrust Statement</a:t>
            </a:r>
          </a:p>
          <a:p>
            <a:pPr algn="ctr">
              <a:buFont typeface="Arial" charset="0"/>
              <a:buNone/>
            </a:pPr>
            <a:endParaRPr lang="en-US" dirty="0" smtClean="0"/>
          </a:p>
          <a:p>
            <a:pPr>
              <a:buFont typeface="Arial" charset="0"/>
              <a:buNone/>
            </a:pPr>
            <a:r>
              <a:rPr lang="en-US" sz="800" dirty="0" smtClean="0"/>
              <a:t>	</a:t>
            </a:r>
            <a:r>
              <a:rPr lang="en-US" sz="1000" dirty="0" smtClean="0">
                <a:latin typeface="Century Gothic" pitchFamily="34" charset="0"/>
              </a:rPr>
              <a:t>NAMM is committed to strict compliance with the antitrust laws and its obligations under a recent settlement agreement with the FTC.  To this end, NAMM has put in place an Antitrust Policy governing all activity during NAMM-sponsored events.  NAMM’s Antitrust Policy covers all participants, including speakers, exhibitors and audience members at NAMM Events. The antitrust laws prohibit certain conduct, including: </a:t>
            </a:r>
          </a:p>
          <a:p>
            <a:pPr lvl="1">
              <a:lnSpc>
                <a:spcPct val="90000"/>
              </a:lnSpc>
            </a:pPr>
            <a:r>
              <a:rPr lang="en-US" sz="1000" dirty="0" smtClean="0">
                <a:latin typeface="Century Gothic" pitchFamily="34" charset="0"/>
              </a:rPr>
              <a:t>Agreements between or among competitors on price or output.  </a:t>
            </a:r>
          </a:p>
          <a:p>
            <a:pPr lvl="1">
              <a:lnSpc>
                <a:spcPct val="90000"/>
              </a:lnSpc>
            </a:pPr>
            <a:r>
              <a:rPr lang="en-US" sz="1000" dirty="0" smtClean="0">
                <a:latin typeface="Century Gothic" pitchFamily="34" charset="0"/>
              </a:rPr>
              <a:t>Agreements between or among competitors to divide markets or allocate customers, territories, products, or services; and </a:t>
            </a:r>
          </a:p>
          <a:p>
            <a:pPr lvl="1">
              <a:lnSpc>
                <a:spcPct val="90000"/>
              </a:lnSpc>
            </a:pPr>
            <a:r>
              <a:rPr lang="en-US" sz="1000" dirty="0" smtClean="0">
                <a:latin typeface="Century Gothic" pitchFamily="34" charset="0"/>
              </a:rPr>
              <a:t>Boycotts or refusals to deal with any suppliers, customers or competitors.</a:t>
            </a:r>
          </a:p>
          <a:p>
            <a:pPr>
              <a:lnSpc>
                <a:spcPct val="80000"/>
              </a:lnSpc>
              <a:buNone/>
            </a:pPr>
            <a:r>
              <a:rPr lang="en-US" sz="1000" dirty="0" smtClean="0">
                <a:latin typeface="Century Gothic" pitchFamily="34" charset="0"/>
              </a:rPr>
              <a:t>	</a:t>
            </a:r>
          </a:p>
          <a:p>
            <a:pPr>
              <a:lnSpc>
                <a:spcPct val="80000"/>
              </a:lnSpc>
              <a:buNone/>
            </a:pPr>
            <a:r>
              <a:rPr lang="en-US" sz="1000" dirty="0" smtClean="0">
                <a:latin typeface="Century Gothic" pitchFamily="34" charset="0"/>
              </a:rPr>
              <a:t>	It is important to remember that all of these activities are prohibited regardless of intent.  Additionally, it is not necessary to have an explicit agreement to violate the antitrust laws.  Circumstantial evidence can suffice.  Remember, all NAMM members must make competitive decisions independently of any agreement or understanding with competitors.</a:t>
            </a:r>
          </a:p>
          <a:p>
            <a:pPr>
              <a:lnSpc>
                <a:spcPct val="80000"/>
              </a:lnSpc>
              <a:buNone/>
            </a:pPr>
            <a:endParaRPr lang="en-US" sz="1000" dirty="0" smtClean="0">
              <a:latin typeface="Century Gothic" pitchFamily="34" charset="0"/>
            </a:endParaRPr>
          </a:p>
          <a:p>
            <a:pPr>
              <a:lnSpc>
                <a:spcPct val="80000"/>
              </a:lnSpc>
              <a:buNone/>
            </a:pPr>
            <a:r>
              <a:rPr lang="en-US" sz="1000" dirty="0" smtClean="0">
                <a:latin typeface="Century Gothic" pitchFamily="34" charset="0"/>
              </a:rPr>
              <a:t>	NAMM Show participants must not exchange competitively sensitive information, including information regarding:  wholesale and retail prices, discounts, credit terms, margins or profits, proposed price increases or decreases, price ranges, price formulas, MAP policies and RPM policies.</a:t>
            </a:r>
          </a:p>
          <a:p>
            <a:pPr>
              <a:lnSpc>
                <a:spcPct val="80000"/>
              </a:lnSpc>
              <a:buNone/>
            </a:pPr>
            <a:endParaRPr lang="en-US" sz="1000" dirty="0" smtClean="0">
              <a:latin typeface="Century Gothic" pitchFamily="34" charset="0"/>
            </a:endParaRPr>
          </a:p>
          <a:p>
            <a:pPr>
              <a:lnSpc>
                <a:spcPct val="80000"/>
              </a:lnSpc>
              <a:spcBef>
                <a:spcPct val="0"/>
              </a:spcBef>
              <a:buNone/>
            </a:pPr>
            <a:r>
              <a:rPr lang="en-US" sz="1000" dirty="0" smtClean="0">
                <a:latin typeface="Century Gothic" pitchFamily="34" charset="0"/>
              </a:rPr>
              <a:t>	Of course, these prohibitions do not apply to legitimate business discussions between manufacturers and retailers. NAMM and its members could be subject to fines and other serious consequences for failure to comply with NAMM’s obligations under the antitrust laws.  </a:t>
            </a:r>
          </a:p>
          <a:p>
            <a:pPr>
              <a:lnSpc>
                <a:spcPct val="80000"/>
              </a:lnSpc>
              <a:spcBef>
                <a:spcPct val="0"/>
              </a:spcBef>
              <a:buNone/>
            </a:pPr>
            <a:endParaRPr lang="en-US" sz="1000" dirty="0" smtClean="0">
              <a:latin typeface="Century Gothic" pitchFamily="34" charset="0"/>
            </a:endParaRPr>
          </a:p>
          <a:p>
            <a:pPr>
              <a:lnSpc>
                <a:spcPct val="80000"/>
              </a:lnSpc>
              <a:spcBef>
                <a:spcPct val="0"/>
              </a:spcBef>
              <a:buNone/>
            </a:pPr>
            <a:r>
              <a:rPr lang="en-US" sz="1000" dirty="0" smtClean="0">
                <a:latin typeface="Century Gothic" pitchFamily="34" charset="0"/>
              </a:rPr>
              <a:t>	Anyone that violates NAMM’s Antitrust Policy may be subject to discipline, including removal from this Event and possible expulsion from the organization. </a:t>
            </a:r>
          </a:p>
          <a:p>
            <a:pPr>
              <a:lnSpc>
                <a:spcPct val="80000"/>
              </a:lnSpc>
              <a:spcBef>
                <a:spcPct val="0"/>
              </a:spcBef>
              <a:buNone/>
            </a:pPr>
            <a:endParaRPr lang="en-US" sz="1000" dirty="0" smtClean="0">
              <a:latin typeface="Century Gothic" pitchFamily="34" charset="0"/>
            </a:endParaRPr>
          </a:p>
          <a:p>
            <a:pPr>
              <a:lnSpc>
                <a:spcPct val="80000"/>
              </a:lnSpc>
              <a:buNone/>
            </a:pPr>
            <a:r>
              <a:rPr lang="en-US" sz="1000" dirty="0" smtClean="0">
                <a:latin typeface="Century Gothic" pitchFamily="34" charset="0"/>
              </a:rPr>
              <a:t>	This reminder is not a complete list of activities that could raise antitrust concerns.  NAMM’s full Antitrust Policy can be found in your Show Directory and on NAMM’s website.  Specific details regarding NAMM’s obligations under the FTC Order are also available on NAMM’s website.  Just click on the “Antitrust Compliance” tab on NAMM’s homepage. Please direct questions on antitrust compliance to NAMM’s Antitrust Compliance Officer, Paul Cuomo of Baker </a:t>
            </a:r>
            <a:r>
              <a:rPr lang="en-US" sz="1000" dirty="0" err="1" smtClean="0">
                <a:latin typeface="Century Gothic" pitchFamily="34" charset="0"/>
              </a:rPr>
              <a:t>Botts</a:t>
            </a:r>
            <a:r>
              <a:rPr lang="en-US" sz="1000" dirty="0" smtClean="0">
                <a:latin typeface="Century Gothic" pitchFamily="34" charset="0"/>
              </a:rPr>
              <a:t>, or to your company’s legal counsel.  If you have any questions about antitrust compliance, you should seek legal advice before acting.</a:t>
            </a:r>
          </a:p>
          <a:p>
            <a:pPr>
              <a:lnSpc>
                <a:spcPct val="80000"/>
              </a:lnSpc>
              <a:buNone/>
            </a:pPr>
            <a:endParaRPr lang="en-US" sz="1000" dirty="0" smtClean="0">
              <a:latin typeface="Century Gothic" pitchFamily="34" charset="0"/>
            </a:endParaRPr>
          </a:p>
          <a:p>
            <a:pPr>
              <a:lnSpc>
                <a:spcPct val="80000"/>
              </a:lnSpc>
              <a:buNone/>
            </a:pPr>
            <a:r>
              <a:rPr lang="en-US" sz="1000" dirty="0" smtClean="0">
                <a:latin typeface="Century Gothic" pitchFamily="34" charset="0"/>
              </a:rPr>
              <a:t>	Thank you for your attention and cooperation with this very important matter.</a:t>
            </a:r>
          </a:p>
          <a:p>
            <a:pPr>
              <a:lnSpc>
                <a:spcPct val="80000"/>
              </a:lnSpc>
              <a:spcBef>
                <a:spcPct val="0"/>
              </a:spcBef>
              <a:buNone/>
            </a:pPr>
            <a:endParaRPr lang="en-US" sz="1000" dirty="0" smtClean="0">
              <a:latin typeface="Century Gothic" pitchFamily="34" charset="0"/>
            </a:endParaRPr>
          </a:p>
          <a:p>
            <a:pPr>
              <a:lnSpc>
                <a:spcPct val="80000"/>
              </a:lnSpc>
              <a:buNone/>
            </a:pPr>
            <a:endParaRPr lang="en-US" sz="1000" dirty="0" smtClean="0">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idx="1"/>
          </p:nvPr>
        </p:nvSpPr>
        <p:spPr>
          <a:xfrm>
            <a:off x="457200" y="1428749"/>
            <a:ext cx="5791201" cy="3165873"/>
          </a:xfrm>
        </p:spPr>
        <p:txBody>
          <a:bodyPr rIns="132080"/>
          <a:lstStyle/>
          <a:p>
            <a:pPr eaLnBrk="1" hangingPunct="1"/>
            <a:r>
              <a:rPr lang="en-US" sz="2800" dirty="0" smtClean="0">
                <a:latin typeface="Arial Bold" charset="0"/>
                <a:ea typeface="ヒラギノ角ゴ ProN W3" charset="0"/>
                <a:cs typeface="Arial Bold" charset="0"/>
                <a:sym typeface="Arial Bold" charset="0"/>
              </a:rPr>
              <a:t>Trend #5: Mobile Marketing</a:t>
            </a:r>
            <a:endParaRPr lang="en-US" sz="2800" dirty="0">
              <a:latin typeface="Arial Bold" charset="0"/>
              <a:ea typeface="ヒラギノ角ゴ ProN W6" charset="0"/>
              <a:cs typeface="ヒラギノ角ゴ ProN W6" charset="0"/>
              <a:sym typeface="Arial Bold" charset="0"/>
            </a:endParaRPr>
          </a:p>
          <a:p>
            <a:pPr marL="782638" lvl="1" eaLnBrk="1" hangingPunct="1"/>
            <a:r>
              <a:rPr lang="en-US" sz="1800" dirty="0">
                <a:latin typeface="Arial" charset="0"/>
                <a:ea typeface="ヒラギノ角ゴ ProN W3" charset="0"/>
                <a:cs typeface="ヒラギノ角ゴ ProN W3" charset="0"/>
              </a:rPr>
              <a:t>Smartphones still ‘outsmarting’ consumers</a:t>
            </a:r>
          </a:p>
          <a:p>
            <a:pPr marL="782638" lvl="1" eaLnBrk="1" hangingPunct="1"/>
            <a:r>
              <a:rPr lang="en-US" sz="1800" dirty="0">
                <a:latin typeface="Arial" charset="0"/>
                <a:ea typeface="ヒラギノ角ゴ ProN W3" charset="0"/>
                <a:cs typeface="ヒラギノ角ゴ ProN W3" charset="0"/>
              </a:rPr>
              <a:t>Mobile is coming fast</a:t>
            </a:r>
          </a:p>
          <a:p>
            <a:pPr marL="782638" lvl="1" eaLnBrk="1" hangingPunct="1"/>
            <a:r>
              <a:rPr lang="en-US" sz="1800" dirty="0">
                <a:latin typeface="Arial" charset="0"/>
                <a:ea typeface="ヒラギノ角ゴ ProN W3" charset="0"/>
                <a:cs typeface="ヒラギノ角ゴ ProN W3" charset="0"/>
              </a:rPr>
              <a:t>Start with simple campaigns such as SMS, mobile apps, and mobile micro-sites</a:t>
            </a:r>
          </a:p>
          <a:p>
            <a:pPr marL="782638" lvl="1" eaLnBrk="1" hangingPunct="1"/>
            <a:r>
              <a:rPr lang="en-US" sz="1800" dirty="0">
                <a:latin typeface="Arial" charset="0"/>
                <a:ea typeface="ヒラギノ角ゴ ProN W3" charset="0"/>
                <a:cs typeface="ヒラギノ角ゴ ProN W3" charset="0"/>
              </a:rPr>
              <a:t>Leverage location and other media for best results</a:t>
            </a:r>
          </a:p>
        </p:txBody>
      </p:sp>
      <p:pic>
        <p:nvPicPr>
          <p:cNvPr id="9219" name="Picture 6"/>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48401" y="1657350"/>
            <a:ext cx="1216025"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1" name="Picture 11" descr="early bird.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477001" y="3657600"/>
            <a:ext cx="1031875" cy="763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726892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fade">
                                      <p:cBhvr>
                                        <p:cTn id="7" dur="2000"/>
                                        <p:tgtEl>
                                          <p:spTgt spid="133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fade">
                                      <p:cBhvr>
                                        <p:cTn id="12" dur="2000"/>
                                        <p:tgtEl>
                                          <p:spTgt spid="133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Effect transition="in" filter="fade">
                                      <p:cBhvr>
                                        <p:cTn id="17" dur="2000"/>
                                        <p:tgtEl>
                                          <p:spTgt spid="133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7">
                                            <p:txEl>
                                              <p:pRg st="3" end="3"/>
                                            </p:txEl>
                                          </p:spTgt>
                                        </p:tgtEl>
                                        <p:attrNameLst>
                                          <p:attrName>style.visibility</p:attrName>
                                        </p:attrNameLst>
                                      </p:cBhvr>
                                      <p:to>
                                        <p:strVal val="visible"/>
                                      </p:to>
                                    </p:set>
                                    <p:animEffect transition="in" filter="fade">
                                      <p:cBhvr>
                                        <p:cTn id="22" dur="2000"/>
                                        <p:tgtEl>
                                          <p:spTgt spid="1331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7">
                                            <p:txEl>
                                              <p:pRg st="4" end="4"/>
                                            </p:txEl>
                                          </p:spTgt>
                                        </p:tgtEl>
                                        <p:attrNameLst>
                                          <p:attrName>style.visibility</p:attrName>
                                        </p:attrNameLst>
                                      </p:cBhvr>
                                      <p:to>
                                        <p:strVal val="visible"/>
                                      </p:to>
                                    </p:set>
                                    <p:animEffect transition="in" filter="fade">
                                      <p:cBhvr>
                                        <p:cTn id="27" dur="2000"/>
                                        <p:tgtEl>
                                          <p:spTgt spid="133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idx="1"/>
          </p:nvPr>
        </p:nvSpPr>
        <p:spPr>
          <a:xfrm>
            <a:off x="457200" y="1428749"/>
            <a:ext cx="5334000" cy="3165873"/>
          </a:xfrm>
        </p:spPr>
        <p:txBody>
          <a:bodyPr rIns="132080"/>
          <a:lstStyle/>
          <a:p>
            <a:pPr eaLnBrk="1" hangingPunct="1"/>
            <a:r>
              <a:rPr lang="en-US" sz="2800" dirty="0" smtClean="0">
                <a:latin typeface="Arial Bold" charset="0"/>
                <a:ea typeface="ヒラギノ角ゴ ProN W3" charset="0"/>
                <a:cs typeface="Arial Bold" charset="0"/>
                <a:sym typeface="Arial Bold" charset="0"/>
              </a:rPr>
              <a:t>Trend #6: Online Display Advertising</a:t>
            </a:r>
            <a:endParaRPr lang="en-US" sz="2800" dirty="0">
              <a:latin typeface="Arial Bold" charset="0"/>
              <a:ea typeface="ヒラギノ角ゴ ProN W6" charset="0"/>
              <a:cs typeface="ヒラギノ角ゴ ProN W6" charset="0"/>
              <a:sym typeface="Arial Bold" charset="0"/>
            </a:endParaRPr>
          </a:p>
          <a:p>
            <a:pPr marL="782638" lvl="1" eaLnBrk="1" hangingPunct="1"/>
            <a:r>
              <a:rPr lang="en-US" sz="1800" dirty="0">
                <a:latin typeface="Arial" charset="0"/>
                <a:ea typeface="ヒラギノ角ゴ ProN W3" charset="0"/>
                <a:cs typeface="ヒラギノ角ゴ ProN W3" charset="0"/>
              </a:rPr>
              <a:t>More than ‘banner-ads’</a:t>
            </a:r>
            <a:endParaRPr lang="en-US" altLang="ja-JP" sz="1800" dirty="0">
              <a:latin typeface="Arial" charset="0"/>
              <a:ea typeface="ヒラギノ角ゴ ProN W3" charset="0"/>
              <a:cs typeface="ヒラギノ角ゴ ProN W3" charset="0"/>
            </a:endParaRPr>
          </a:p>
          <a:p>
            <a:pPr marL="782638" lvl="1" eaLnBrk="1" hangingPunct="1"/>
            <a:r>
              <a:rPr lang="en-US" sz="1800" dirty="0">
                <a:latin typeface="Arial" charset="0"/>
                <a:ea typeface="ヒラギノ角ゴ ProN W3" charset="0"/>
                <a:cs typeface="ヒラギノ角ゴ ProN W3" charset="0"/>
              </a:rPr>
              <a:t>Good access and targeting options</a:t>
            </a:r>
          </a:p>
          <a:p>
            <a:pPr marL="782638" lvl="1" eaLnBrk="1" hangingPunct="1"/>
            <a:r>
              <a:rPr lang="en-US" sz="1800" dirty="0">
                <a:latin typeface="Arial" charset="0"/>
                <a:ea typeface="ヒラギノ角ゴ ProN W3" charset="0"/>
                <a:cs typeface="ヒラギノ角ゴ ProN W3" charset="0"/>
              </a:rPr>
              <a:t>Flexible budgeting (CPM, CPC, CPA)</a:t>
            </a:r>
          </a:p>
          <a:p>
            <a:pPr marL="782638" lvl="1" eaLnBrk="1" hangingPunct="1"/>
            <a:r>
              <a:rPr lang="en-US" sz="1800" dirty="0">
                <a:latin typeface="Arial" charset="0"/>
                <a:ea typeface="ヒラギノ角ゴ ProN W3" charset="0"/>
                <a:cs typeface="ヒラギノ角ゴ ProN W3" charset="0"/>
              </a:rPr>
              <a:t>Do-it-yourself tools available</a:t>
            </a:r>
          </a:p>
        </p:txBody>
      </p:sp>
      <p:pic>
        <p:nvPicPr>
          <p:cNvPr id="10243" name="Picture 11" descr="early bird.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477001" y="3657600"/>
            <a:ext cx="1031875" cy="763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4" name="Picture 2" descr="101490308.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562601" y="1543050"/>
            <a:ext cx="2601913"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35802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fade">
                                      <p:cBhvr>
                                        <p:cTn id="7" dur="2000"/>
                                        <p:tgtEl>
                                          <p:spTgt spid="112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fade">
                                      <p:cBhvr>
                                        <p:cTn id="12" dur="2000"/>
                                        <p:tgtEl>
                                          <p:spTgt spid="112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fade">
                                      <p:cBhvr>
                                        <p:cTn id="17" dur="2000"/>
                                        <p:tgtEl>
                                          <p:spTgt spid="112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fade">
                                      <p:cBhvr>
                                        <p:cTn id="22" dur="2000"/>
                                        <p:tgtEl>
                                          <p:spTgt spid="112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9">
                                            <p:txEl>
                                              <p:pRg st="4" end="4"/>
                                            </p:txEl>
                                          </p:spTgt>
                                        </p:tgtEl>
                                        <p:attrNameLst>
                                          <p:attrName>style.visibility</p:attrName>
                                        </p:attrNameLst>
                                      </p:cBhvr>
                                      <p:to>
                                        <p:strVal val="visible"/>
                                      </p:to>
                                    </p:set>
                                    <p:animEffect transition="in" filter="fade">
                                      <p:cBhvr>
                                        <p:cTn id="27" dur="2000"/>
                                        <p:tgtEl>
                                          <p:spTgt spid="112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idx="1"/>
          </p:nvPr>
        </p:nvSpPr>
        <p:spPr/>
        <p:txBody>
          <a:bodyPr rIns="132080"/>
          <a:lstStyle/>
          <a:p>
            <a:pPr eaLnBrk="1" hangingPunct="1"/>
            <a:r>
              <a:rPr lang="en-US" sz="2800" dirty="0" smtClean="0">
                <a:latin typeface="Arial Bold" charset="0"/>
                <a:ea typeface="ヒラギノ角ゴ ProN W3" charset="0"/>
                <a:cs typeface="Arial Bold" charset="0"/>
                <a:sym typeface="Arial Bold" charset="0"/>
              </a:rPr>
              <a:t>Trend #7: Email Marketing</a:t>
            </a:r>
            <a:endParaRPr lang="en-US" sz="2800" dirty="0">
              <a:latin typeface="Arial Bold" charset="0"/>
              <a:ea typeface="ヒラギノ角ゴ ProN W6" charset="0"/>
              <a:cs typeface="ヒラギノ角ゴ ProN W6" charset="0"/>
              <a:sym typeface="Arial Bold" charset="0"/>
            </a:endParaRPr>
          </a:p>
          <a:p>
            <a:pPr marL="782638" lvl="1" eaLnBrk="1" hangingPunct="1"/>
            <a:r>
              <a:rPr lang="en-US" sz="1800" dirty="0">
                <a:latin typeface="Arial" charset="0"/>
                <a:ea typeface="ヒラギノ角ゴ ProN W3" charset="0"/>
                <a:cs typeface="ヒラギノ角ゴ ProN W3" charset="0"/>
              </a:rPr>
              <a:t>Why is Email Marketing a Trend?</a:t>
            </a:r>
          </a:p>
          <a:p>
            <a:pPr marL="782638" lvl="1" eaLnBrk="1" hangingPunct="1"/>
            <a:r>
              <a:rPr lang="en-US" sz="1800" dirty="0">
                <a:latin typeface="Arial" charset="0"/>
                <a:ea typeface="ヒラギノ角ゴ ProN W3" charset="0"/>
                <a:cs typeface="ヒラギノ角ゴ ProN W3" charset="0"/>
              </a:rPr>
              <a:t>Integration with social media</a:t>
            </a:r>
          </a:p>
          <a:p>
            <a:pPr marL="782638" lvl="1" eaLnBrk="1" hangingPunct="1"/>
            <a:r>
              <a:rPr lang="en-US" sz="1800" dirty="0">
                <a:latin typeface="Arial" charset="0"/>
                <a:ea typeface="ヒラギノ角ゴ ProN W3" charset="0"/>
                <a:cs typeface="ヒラギノ角ゴ ProN W3" charset="0"/>
              </a:rPr>
              <a:t>Integration with mobile</a:t>
            </a:r>
          </a:p>
          <a:p>
            <a:pPr marL="782638" lvl="1" eaLnBrk="1" hangingPunct="1"/>
            <a:r>
              <a:rPr lang="en-US" sz="1800" dirty="0">
                <a:latin typeface="Arial" charset="0"/>
                <a:ea typeface="ヒラギノ角ゴ ProN W3" charset="0"/>
                <a:cs typeface="ヒラギノ角ゴ ProN W3" charset="0"/>
              </a:rPr>
              <a:t>Email automation options growing</a:t>
            </a:r>
          </a:p>
        </p:txBody>
      </p:sp>
      <p:grpSp>
        <p:nvGrpSpPr>
          <p:cNvPr id="11267" name="Group 6"/>
          <p:cNvGrpSpPr>
            <a:grpSpLocks/>
          </p:cNvGrpSpPr>
          <p:nvPr/>
        </p:nvGrpSpPr>
        <p:grpSpPr bwMode="auto">
          <a:xfrm>
            <a:off x="5638800" y="1543050"/>
            <a:ext cx="2743200" cy="1815704"/>
            <a:chOff x="0" y="0"/>
            <a:chExt cx="2349" cy="2072"/>
          </a:xfrm>
        </p:grpSpPr>
        <p:pic>
          <p:nvPicPr>
            <p:cNvPr id="11269" name="Picture 7"/>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49" y="0"/>
              <a:ext cx="1100" cy="2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0" name="Picture 8"/>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170"/>
              <a:ext cx="1128" cy="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1" name="Picture 9"/>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 y="491"/>
              <a:ext cx="1102" cy="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1268" name="Picture 7" descr="early bird.jp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477001" y="3657600"/>
            <a:ext cx="1031875" cy="763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57132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fade">
                                      <p:cBhvr>
                                        <p:cTn id="7" dur="2000"/>
                                        <p:tgtEl>
                                          <p:spTgt spid="9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fade">
                                      <p:cBhvr>
                                        <p:cTn id="12" dur="2000"/>
                                        <p:tgtEl>
                                          <p:spTgt spid="92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fade">
                                      <p:cBhvr>
                                        <p:cTn id="17" dur="2000"/>
                                        <p:tgtEl>
                                          <p:spTgt spid="92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1">
                                            <p:txEl>
                                              <p:pRg st="3" end="3"/>
                                            </p:txEl>
                                          </p:spTgt>
                                        </p:tgtEl>
                                        <p:attrNameLst>
                                          <p:attrName>style.visibility</p:attrName>
                                        </p:attrNameLst>
                                      </p:cBhvr>
                                      <p:to>
                                        <p:strVal val="visible"/>
                                      </p:to>
                                    </p:set>
                                    <p:animEffect transition="in" filter="fade">
                                      <p:cBhvr>
                                        <p:cTn id="22" dur="2000"/>
                                        <p:tgtEl>
                                          <p:spTgt spid="922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1">
                                            <p:txEl>
                                              <p:pRg st="4" end="4"/>
                                            </p:txEl>
                                          </p:spTgt>
                                        </p:tgtEl>
                                        <p:attrNameLst>
                                          <p:attrName>style.visibility</p:attrName>
                                        </p:attrNameLst>
                                      </p:cBhvr>
                                      <p:to>
                                        <p:strVal val="visible"/>
                                      </p:to>
                                    </p:set>
                                    <p:animEffect transition="in" filter="fade">
                                      <p:cBhvr>
                                        <p:cTn id="27" dur="2000"/>
                                        <p:tgtEl>
                                          <p:spTgt spid="9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idx="1"/>
          </p:nvPr>
        </p:nvSpPr>
        <p:spPr>
          <a:xfrm>
            <a:off x="457200" y="1428749"/>
            <a:ext cx="5181600" cy="3165873"/>
          </a:xfrm>
        </p:spPr>
        <p:txBody>
          <a:bodyPr rIns="132080"/>
          <a:lstStyle/>
          <a:p>
            <a:pPr eaLnBrk="1" hangingPunct="1"/>
            <a:r>
              <a:rPr lang="en-US" sz="2800" dirty="0" smtClean="0">
                <a:latin typeface="Arial Bold" charset="0"/>
                <a:ea typeface="ヒラギノ角ゴ ProN W3" charset="0"/>
                <a:cs typeface="Arial Bold" charset="0"/>
                <a:sym typeface="Arial Bold" charset="0"/>
              </a:rPr>
              <a:t>Trend #8: Social Shopping</a:t>
            </a:r>
            <a:endParaRPr lang="en-US" sz="2800" dirty="0">
              <a:latin typeface="Arial Bold" charset="0"/>
              <a:ea typeface="ヒラギノ角ゴ ProN W6" charset="0"/>
              <a:cs typeface="ヒラギノ角ゴ ProN W6" charset="0"/>
              <a:sym typeface="Arial Bold" charset="0"/>
            </a:endParaRPr>
          </a:p>
          <a:p>
            <a:pPr marL="782638" lvl="1" eaLnBrk="1" hangingPunct="1"/>
            <a:r>
              <a:rPr lang="en-US" sz="1800" dirty="0">
                <a:latin typeface="Arial" charset="0"/>
                <a:ea typeface="ヒラギノ角ゴ ProN W3" charset="0"/>
                <a:cs typeface="ヒラギノ角ゴ ProN W3" charset="0"/>
              </a:rPr>
              <a:t>New tools for sharing purchases and shopping together </a:t>
            </a:r>
          </a:p>
          <a:p>
            <a:pPr marL="782638" lvl="1" eaLnBrk="1" hangingPunct="1"/>
            <a:r>
              <a:rPr lang="en-US" sz="1800" dirty="0">
                <a:latin typeface="Arial" charset="0"/>
                <a:ea typeface="ヒラギノ角ゴ ProN W3" charset="0"/>
                <a:cs typeface="ヒラギノ角ゴ ProN W3" charset="0"/>
              </a:rPr>
              <a:t>Best products for sharing evoke vanity</a:t>
            </a:r>
          </a:p>
          <a:p>
            <a:pPr marL="782638" lvl="1" eaLnBrk="1" hangingPunct="1"/>
            <a:r>
              <a:rPr lang="en-US" sz="1800" dirty="0">
                <a:latin typeface="Arial" charset="0"/>
                <a:ea typeface="ヒラギノ角ゴ ProN W3" charset="0"/>
                <a:cs typeface="ヒラギノ角ゴ ProN W3" charset="0"/>
              </a:rPr>
              <a:t>Discounts also highly sharable</a:t>
            </a:r>
            <a:r>
              <a:rPr lang="en-US" sz="600" dirty="0">
                <a:latin typeface="Arial Bold" charset="0"/>
                <a:ea typeface="ヒラギノ角ゴ ProN W6" charset="0"/>
                <a:cs typeface="ヒラギノ角ゴ ProN W6" charset="0"/>
                <a:sym typeface="Arial Bold" charset="0"/>
              </a:rPr>
              <a:t/>
            </a:r>
            <a:br>
              <a:rPr lang="en-US" sz="600" dirty="0">
                <a:latin typeface="Arial Bold" charset="0"/>
                <a:ea typeface="ヒラギノ角ゴ ProN W6" charset="0"/>
                <a:cs typeface="ヒラギノ角ゴ ProN W6" charset="0"/>
                <a:sym typeface="Arial Bold" charset="0"/>
              </a:rPr>
            </a:br>
            <a:endParaRPr lang="en-US" sz="600" dirty="0">
              <a:latin typeface="Arial Bold" charset="0"/>
              <a:ea typeface="ヒラギノ角ゴ ProN W6" charset="0"/>
              <a:cs typeface="ヒラギノ角ゴ ProN W6" charset="0"/>
              <a:sym typeface="Arial Bold" charset="0"/>
            </a:endParaRPr>
          </a:p>
        </p:txBody>
      </p:sp>
      <p:pic>
        <p:nvPicPr>
          <p:cNvPr id="12291" name="Picture 16" descr="2nd mouse.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477000" y="3768329"/>
            <a:ext cx="966788" cy="773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2" name="Picture 1" descr="friendskeyboard.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638800" y="2171700"/>
            <a:ext cx="2603500" cy="1303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121197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2000"/>
                                        <p:tgtEl>
                                          <p:spTgt spid="12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fade">
                                      <p:cBhvr>
                                        <p:cTn id="12" dur="2000"/>
                                        <p:tgtEl>
                                          <p:spTgt spid="122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fade">
                                      <p:cBhvr>
                                        <p:cTn id="17" dur="2000"/>
                                        <p:tgtEl>
                                          <p:spTgt spid="1229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3">
                                            <p:txEl>
                                              <p:pRg st="3" end="3"/>
                                            </p:txEl>
                                          </p:spTgt>
                                        </p:tgtEl>
                                        <p:attrNameLst>
                                          <p:attrName>style.visibility</p:attrName>
                                        </p:attrNameLst>
                                      </p:cBhvr>
                                      <p:to>
                                        <p:strVal val="visible"/>
                                      </p:to>
                                    </p:set>
                                    <p:animEffect transition="in" filter="fade">
                                      <p:cBhvr>
                                        <p:cTn id="22" dur="20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idx="1"/>
          </p:nvPr>
        </p:nvSpPr>
        <p:spPr>
          <a:xfrm>
            <a:off x="457200" y="1428749"/>
            <a:ext cx="5272088" cy="3165873"/>
          </a:xfrm>
        </p:spPr>
        <p:txBody>
          <a:bodyPr rIns="132080"/>
          <a:lstStyle/>
          <a:p>
            <a:pPr eaLnBrk="1" hangingPunct="1"/>
            <a:r>
              <a:rPr lang="en-US" sz="2800" dirty="0">
                <a:latin typeface="Arial Bold" charset="0"/>
                <a:ea typeface="ヒラギノ角ゴ ProN W3" charset="0"/>
                <a:cs typeface="Arial Bold" charset="0"/>
                <a:sym typeface="Arial Bold" charset="0"/>
              </a:rPr>
              <a:t>T</a:t>
            </a:r>
            <a:r>
              <a:rPr lang="en-US" sz="2800" dirty="0" smtClean="0">
                <a:latin typeface="Arial Bold" charset="0"/>
                <a:ea typeface="ヒラギノ角ゴ ProN W3" charset="0"/>
                <a:cs typeface="Arial Bold" charset="0"/>
                <a:sym typeface="Arial Bold" charset="0"/>
              </a:rPr>
              <a:t>rend #9: Instant Messaging</a:t>
            </a:r>
            <a:endParaRPr lang="en-US" sz="2800" dirty="0" smtClean="0">
              <a:latin typeface="Arial Bold" charset="0"/>
              <a:ea typeface="ヒラギノ角ゴ ProN W6" charset="0"/>
              <a:cs typeface="ヒラギノ角ゴ ProN W6" charset="0"/>
              <a:sym typeface="Arial Bold" charset="0"/>
            </a:endParaRPr>
          </a:p>
          <a:p>
            <a:pPr marL="782638" lvl="1" eaLnBrk="1" hangingPunct="1"/>
            <a:r>
              <a:rPr lang="en-US" sz="1800" dirty="0" smtClean="0">
                <a:latin typeface="Arial" charset="0"/>
                <a:ea typeface="ヒラギノ角ゴ ProN W3" charset="0"/>
                <a:cs typeface="ヒラギノ角ゴ ProN W3" charset="0"/>
              </a:rPr>
              <a:t>Chat becoming more familiar due to social media</a:t>
            </a:r>
          </a:p>
          <a:p>
            <a:pPr marL="782638" lvl="1" eaLnBrk="1" hangingPunct="1"/>
            <a:r>
              <a:rPr lang="en-US" sz="1800" dirty="0" smtClean="0">
                <a:latin typeface="Arial" charset="0"/>
                <a:ea typeface="ヒラギノ角ゴ ProN W3" charset="0"/>
                <a:cs typeface="ヒラギノ角ゴ ProN W3" charset="0"/>
              </a:rPr>
              <a:t>The </a:t>
            </a:r>
            <a:r>
              <a:rPr lang="en-US" sz="1800" dirty="0">
                <a:latin typeface="Arial" charset="0"/>
                <a:ea typeface="ヒラギノ角ゴ ProN W3" charset="0"/>
                <a:cs typeface="ヒラギノ角ゴ ProN W3" charset="0"/>
              </a:rPr>
              <a:t>value of instant information is high</a:t>
            </a:r>
          </a:p>
          <a:p>
            <a:pPr marL="782638" lvl="1" eaLnBrk="1" hangingPunct="1"/>
            <a:r>
              <a:rPr lang="en-US" sz="1800" dirty="0">
                <a:latin typeface="Arial" charset="0"/>
                <a:ea typeface="ヒラギノ角ゴ ProN W3" charset="0"/>
                <a:cs typeface="ヒラギノ角ゴ ProN W3" charset="0"/>
              </a:rPr>
              <a:t>Chat tools converging and mobile friendly</a:t>
            </a:r>
          </a:p>
        </p:txBody>
      </p:sp>
      <p:pic>
        <p:nvPicPr>
          <p:cNvPr id="13315" name="Picture 11" descr="2nd mouse.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477000" y="3768329"/>
            <a:ext cx="966788" cy="773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Picture 2" descr="pc-phone-web.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729288" y="1771650"/>
            <a:ext cx="2665412"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7" name="Picture 3" descr="chat.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7400" y="2114550"/>
            <a:ext cx="1447800"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010665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fade">
                                      <p:cBhvr>
                                        <p:cTn id="7" dur="2000"/>
                                        <p:tgtEl>
                                          <p:spTgt spid="14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fade">
                                      <p:cBhvr>
                                        <p:cTn id="12" dur="2000"/>
                                        <p:tgtEl>
                                          <p:spTgt spid="143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fade">
                                      <p:cBhvr>
                                        <p:cTn id="17" dur="2000"/>
                                        <p:tgtEl>
                                          <p:spTgt spid="1434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fade">
                                      <p:cBhvr>
                                        <p:cTn id="22" dur="2000"/>
                                        <p:tgtEl>
                                          <p:spTgt spid="143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idx="1"/>
          </p:nvPr>
        </p:nvSpPr>
        <p:spPr>
          <a:xfrm>
            <a:off x="457200" y="1428749"/>
            <a:ext cx="5105400" cy="3165873"/>
          </a:xfrm>
        </p:spPr>
        <p:txBody>
          <a:bodyPr rIns="132080"/>
          <a:lstStyle/>
          <a:p>
            <a:pPr eaLnBrk="1" hangingPunct="1"/>
            <a:r>
              <a:rPr lang="en-US" sz="2800" dirty="0" smtClean="0">
                <a:latin typeface="Arial Bold" charset="0"/>
                <a:ea typeface="ヒラギノ角ゴ ProN W3" charset="0"/>
                <a:cs typeface="Arial Bold" charset="0"/>
                <a:sym typeface="Arial Bold" charset="0"/>
              </a:rPr>
              <a:t>Trend #10: Online Television</a:t>
            </a:r>
            <a:endParaRPr lang="en-US" sz="2800" dirty="0">
              <a:latin typeface="Arial Bold" charset="0"/>
              <a:ea typeface="ヒラギノ角ゴ ProN W6" charset="0"/>
              <a:cs typeface="ヒラギノ角ゴ ProN W6" charset="0"/>
              <a:sym typeface="Arial Bold" charset="0"/>
            </a:endParaRPr>
          </a:p>
          <a:p>
            <a:pPr marL="782638" lvl="1" eaLnBrk="1" hangingPunct="1"/>
            <a:r>
              <a:rPr lang="en-US" sz="1800" dirty="0">
                <a:latin typeface="Arial" charset="0"/>
                <a:ea typeface="ヒラギノ角ゴ ProN W3" charset="0"/>
                <a:cs typeface="ヒラギノ角ゴ ProN W3" charset="0"/>
              </a:rPr>
              <a:t>Three screens</a:t>
            </a:r>
          </a:p>
          <a:p>
            <a:pPr marL="782638" lvl="1" eaLnBrk="1" hangingPunct="1"/>
            <a:r>
              <a:rPr lang="en-US" sz="1800" dirty="0">
                <a:latin typeface="Arial" charset="0"/>
                <a:ea typeface="ヒラギノ角ゴ ProN W3" charset="0"/>
                <a:cs typeface="ヒラギノ角ゴ ProN W3" charset="0"/>
              </a:rPr>
              <a:t>New targeting and budgeting options for advertisers</a:t>
            </a:r>
          </a:p>
          <a:p>
            <a:pPr marL="782638" lvl="1" eaLnBrk="1" hangingPunct="1"/>
            <a:r>
              <a:rPr lang="en-US" sz="1800" dirty="0">
                <a:latin typeface="Arial" charset="0"/>
                <a:ea typeface="ヒラギノ角ゴ ProN W3" charset="0"/>
                <a:cs typeface="ヒラギノ角ゴ ProN W3" charset="0"/>
              </a:rPr>
              <a:t>Interactive experiences </a:t>
            </a:r>
          </a:p>
          <a:p>
            <a:pPr marL="782638" lvl="1" eaLnBrk="1" hangingPunct="1"/>
            <a:r>
              <a:rPr lang="en-US" sz="1800" dirty="0">
                <a:latin typeface="Arial" charset="0"/>
                <a:ea typeface="ヒラギノ角ゴ ProN W3" charset="0"/>
                <a:cs typeface="ヒラギノ角ゴ ProN W3" charset="0"/>
              </a:rPr>
              <a:t>Big companies involved, slow movement</a:t>
            </a:r>
          </a:p>
        </p:txBody>
      </p:sp>
      <p:pic>
        <p:nvPicPr>
          <p:cNvPr id="14339" name="Picture 1" descr="98378176.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435166" y="1774521"/>
            <a:ext cx="3049588" cy="179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0" name="Picture 6"/>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25766" y="2174571"/>
            <a:ext cx="12192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11" descr="2nd mouse.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477000" y="3768329"/>
            <a:ext cx="966788" cy="773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08646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fade">
                                      <p:cBhvr>
                                        <p:cTn id="7" dur="2000"/>
                                        <p:tgtEl>
                                          <p:spTgt spid="153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fade">
                                      <p:cBhvr>
                                        <p:cTn id="12" dur="2000"/>
                                        <p:tgtEl>
                                          <p:spTgt spid="153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fade">
                                      <p:cBhvr>
                                        <p:cTn id="17" dur="2000"/>
                                        <p:tgtEl>
                                          <p:spTgt spid="1536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5">
                                            <p:txEl>
                                              <p:pRg st="3" end="3"/>
                                            </p:txEl>
                                          </p:spTgt>
                                        </p:tgtEl>
                                        <p:attrNameLst>
                                          <p:attrName>style.visibility</p:attrName>
                                        </p:attrNameLst>
                                      </p:cBhvr>
                                      <p:to>
                                        <p:strVal val="visible"/>
                                      </p:to>
                                    </p:set>
                                    <p:animEffect transition="in" filter="fade">
                                      <p:cBhvr>
                                        <p:cTn id="22" dur="2000"/>
                                        <p:tgtEl>
                                          <p:spTgt spid="1536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5">
                                            <p:txEl>
                                              <p:pRg st="4" end="4"/>
                                            </p:txEl>
                                          </p:spTgt>
                                        </p:tgtEl>
                                        <p:attrNameLst>
                                          <p:attrName>style.visibility</p:attrName>
                                        </p:attrNameLst>
                                      </p:cBhvr>
                                      <p:to>
                                        <p:strVal val="visible"/>
                                      </p:to>
                                    </p:set>
                                    <p:animEffect transition="in" filter="fade">
                                      <p:cBhvr>
                                        <p:cTn id="27" dur="2000"/>
                                        <p:tgtEl>
                                          <p:spTgt spid="153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45213" y="3011091"/>
            <a:ext cx="723900"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8" name="Picture 6"/>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95438" y="2041923"/>
            <a:ext cx="1219200" cy="225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9" name="Picture 7"/>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00725" y="1897856"/>
            <a:ext cx="1428750"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0" name="Picture 8"/>
          <p:cNvPicPr>
            <a:picLocks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411538" y="4045744"/>
            <a:ext cx="2049462" cy="444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1" name="Picture 9"/>
          <p:cNvPicPr>
            <a:picLocks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636713" y="3140869"/>
            <a:ext cx="952500" cy="260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2" name="Picture 10"/>
          <p:cNvPicPr>
            <a:picLocks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016251" y="1931194"/>
            <a:ext cx="2695575" cy="1921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3" name="Picture 11"/>
          <p:cNvPicPr>
            <a:picLocks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514726" y="1444228"/>
            <a:ext cx="1508125" cy="45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487374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08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000"/>
                                  </p:stCondLst>
                                  <p:childTnLst>
                                    <p:set>
                                      <p:cBhvr>
                                        <p:cTn id="9" dur="1" fill="hold">
                                          <p:stCondLst>
                                            <p:cond delay="499"/>
                                          </p:stCondLst>
                                        </p:cTn>
                                        <p:tgtEl>
                                          <p:spTgt spid="3079"/>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499"/>
                                          </p:stCondLst>
                                        </p:cTn>
                                        <p:tgtEl>
                                          <p:spTgt spid="3078"/>
                                        </p:tgtEl>
                                        <p:attrNameLst>
                                          <p:attrName>style.visibility</p:attrName>
                                        </p:attrNameLst>
                                      </p:cBhvr>
                                      <p:to>
                                        <p:strVal val="visible"/>
                                      </p:to>
                                    </p:set>
                                  </p:childTnLst>
                                </p:cTn>
                              </p:par>
                            </p:childTnLst>
                          </p:cTn>
                        </p:par>
                        <p:par>
                          <p:cTn id="13" fill="hold" nodeType="afterGroup">
                            <p:stCondLst>
                              <p:cond delay="3500"/>
                            </p:stCondLst>
                            <p:childTnLst>
                              <p:par>
                                <p:cTn id="14" presetID="1" presetClass="entr" presetSubtype="0" fill="hold" nodeType="afterEffect">
                                  <p:stCondLst>
                                    <p:cond delay="1000"/>
                                  </p:stCondLst>
                                  <p:childTnLst>
                                    <p:set>
                                      <p:cBhvr>
                                        <p:cTn id="15" dur="1" fill="hold">
                                          <p:stCondLst>
                                            <p:cond delay="499"/>
                                          </p:stCondLst>
                                        </p:cTn>
                                        <p:tgtEl>
                                          <p:spTgt spid="3081"/>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nodeType="afterEffect">
                                  <p:stCondLst>
                                    <p:cond delay="1000"/>
                                  </p:stCondLst>
                                  <p:childTnLst>
                                    <p:set>
                                      <p:cBhvr>
                                        <p:cTn id="18" dur="1" fill="hold">
                                          <p:stCondLst>
                                            <p:cond delay="499"/>
                                          </p:stCondLst>
                                        </p:cTn>
                                        <p:tgtEl>
                                          <p:spTgt spid="3077"/>
                                        </p:tgtEl>
                                        <p:attrNameLst>
                                          <p:attrName>style.visibility</p:attrName>
                                        </p:attrNameLst>
                                      </p:cBhvr>
                                      <p:to>
                                        <p:strVal val="visible"/>
                                      </p:to>
                                    </p:set>
                                  </p:childTnLst>
                                </p:cTn>
                              </p:par>
                            </p:childTnLst>
                          </p:cTn>
                        </p:par>
                        <p:par>
                          <p:cTn id="19" fill="hold" nodeType="afterGroup">
                            <p:stCondLst>
                              <p:cond delay="6500"/>
                            </p:stCondLst>
                            <p:childTnLst>
                              <p:par>
                                <p:cTn id="20" presetID="1" presetClass="entr" presetSubtype="0" fill="hold" nodeType="afterEffect">
                                  <p:stCondLst>
                                    <p:cond delay="1000"/>
                                  </p:stCondLst>
                                  <p:childTnLst>
                                    <p:set>
                                      <p:cBhvr>
                                        <p:cTn id="21" dur="1" fill="hold">
                                          <p:stCondLst>
                                            <p:cond delay="499"/>
                                          </p:stCondLst>
                                        </p:cTn>
                                        <p:tgtEl>
                                          <p:spTgt spid="3080"/>
                                        </p:tgtEl>
                                        <p:attrNameLst>
                                          <p:attrName>style.visibility</p:attrName>
                                        </p:attrNameLst>
                                      </p:cBhvr>
                                      <p:to>
                                        <p:strVal val="visible"/>
                                      </p:to>
                                    </p:set>
                                  </p:childTnLst>
                                </p:cTn>
                              </p:par>
                            </p:childTnLst>
                          </p:cTn>
                        </p:par>
                        <p:par>
                          <p:cTn id="22" fill="hold" nodeType="afterGroup">
                            <p:stCondLst>
                              <p:cond delay="8000"/>
                            </p:stCondLst>
                            <p:childTnLst>
                              <p:par>
                                <p:cTn id="23" presetID="1" presetClass="entr" presetSubtype="0" fill="hold" nodeType="afterEffect">
                                  <p:stCondLst>
                                    <p:cond delay="0"/>
                                  </p:stCondLst>
                                  <p:childTnLst>
                                    <p:set>
                                      <p:cBhvr>
                                        <p:cTn id="24" dur="1" fill="hold">
                                          <p:stCondLst>
                                            <p:cond delay="499"/>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45213" y="3011091"/>
            <a:ext cx="723900"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7" name="Picture 6"/>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95438" y="2041923"/>
            <a:ext cx="1219200" cy="225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8" name="Picture 7"/>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00725" y="1897856"/>
            <a:ext cx="1428750"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Picture 8"/>
          <p:cNvPicPr>
            <a:picLocks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411538" y="4045744"/>
            <a:ext cx="2049462" cy="444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Picture 9"/>
          <p:cNvPicPr>
            <a:picLocks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636713" y="3140869"/>
            <a:ext cx="952500" cy="260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Picture 10"/>
          <p:cNvPicPr>
            <a:picLocks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514726" y="1444228"/>
            <a:ext cx="1508125" cy="45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7" name="Picture 11"/>
          <p:cNvPicPr>
            <a:picLocks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709864" y="1927623"/>
            <a:ext cx="3144837" cy="1877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73302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fade">
                                      <p:cBhvr>
                                        <p:cTn id="7" dur="20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N11_breakfastSessƒ.jpg"/>
          <p:cNvPicPr>
            <a:picLocks noChangeAspect="1"/>
          </p:cNvPicPr>
          <p:nvPr/>
        </p:nvPicPr>
        <p:blipFill>
          <a:blip r:embed="rId2"/>
          <a:stretch>
            <a:fillRect/>
          </a:stretch>
        </p:blipFill>
        <p:spPr>
          <a:xfrm>
            <a:off x="4060" y="0"/>
            <a:ext cx="9135879"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11_breakfastSessBarPPƒ.jpg"/>
          <p:cNvPicPr>
            <a:picLocks noChangeAspect="1"/>
          </p:cNvPicPr>
          <p:nvPr/>
        </p:nvPicPr>
        <p:blipFill>
          <a:blip r:embed="rId2"/>
          <a:stretch>
            <a:fillRect/>
          </a:stretch>
        </p:blipFill>
        <p:spPr>
          <a:xfrm>
            <a:off x="4060" y="0"/>
            <a:ext cx="9135879" cy="5143500"/>
          </a:xfrm>
          <a:prstGeom prst="rect">
            <a:avLst/>
          </a:prstGeom>
        </p:spPr>
      </p:pic>
      <p:sp>
        <p:nvSpPr>
          <p:cNvPr id="3" name="TextBox 2"/>
          <p:cNvSpPr txBox="1"/>
          <p:nvPr/>
        </p:nvSpPr>
        <p:spPr>
          <a:xfrm>
            <a:off x="381000" y="1540445"/>
            <a:ext cx="8382000" cy="538609"/>
          </a:xfrm>
          <a:prstGeom prst="rect">
            <a:avLst/>
          </a:prstGeom>
          <a:noFill/>
        </p:spPr>
        <p:txBody>
          <a:bodyPr wrap="square" rtlCol="0">
            <a:spAutoFit/>
          </a:bodyPr>
          <a:lstStyle/>
          <a:p>
            <a:pPr algn="ctr"/>
            <a:r>
              <a:rPr lang="en-US" sz="2900" b="1" dirty="0" smtClean="0">
                <a:latin typeface="Century Gothic"/>
                <a:cs typeface="Century Gothic"/>
              </a:rPr>
              <a:t>Top 10 Internet Marketing Trends</a:t>
            </a:r>
            <a:endParaRPr lang="en-US" sz="2900" b="1" dirty="0">
              <a:latin typeface="Century Gothic"/>
              <a:cs typeface="Century Gothic"/>
            </a:endParaRPr>
          </a:p>
        </p:txBody>
      </p:sp>
      <p:sp>
        <p:nvSpPr>
          <p:cNvPr id="4" name="TextBox 3"/>
          <p:cNvSpPr txBox="1"/>
          <p:nvPr/>
        </p:nvSpPr>
        <p:spPr>
          <a:xfrm>
            <a:off x="1676400" y="2615684"/>
            <a:ext cx="5867400" cy="369332"/>
          </a:xfrm>
          <a:prstGeom prst="rect">
            <a:avLst/>
          </a:prstGeom>
          <a:noFill/>
        </p:spPr>
        <p:txBody>
          <a:bodyPr wrap="square" rtlCol="0">
            <a:spAutoFit/>
          </a:bodyPr>
          <a:lstStyle/>
          <a:p>
            <a:pPr algn="ctr"/>
            <a:r>
              <a:rPr lang="en-US" dirty="0" smtClean="0">
                <a:latin typeface="Century Gothic"/>
                <a:cs typeface="Century Gothic"/>
              </a:rPr>
              <a:t>Introduction</a:t>
            </a:r>
            <a:endParaRPr lang="en-US" dirty="0">
              <a:latin typeface="Century Gothic"/>
              <a:cs typeface="Century Gothic"/>
            </a:endParaRPr>
          </a:p>
        </p:txBody>
      </p:sp>
    </p:spTree>
    <p:extLst>
      <p:ext uri="{BB962C8B-B14F-4D97-AF65-F5344CB8AC3E}">
        <p14:creationId xmlns="" xmlns:p14="http://schemas.microsoft.com/office/powerpoint/2010/main" val="202408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11_breakfastSessBarPPƒ.jpg"/>
          <p:cNvPicPr>
            <a:picLocks noChangeAspect="1"/>
          </p:cNvPicPr>
          <p:nvPr/>
        </p:nvPicPr>
        <p:blipFill>
          <a:blip r:embed="rId2"/>
          <a:stretch>
            <a:fillRect/>
          </a:stretch>
        </p:blipFill>
        <p:spPr>
          <a:xfrm>
            <a:off x="4060" y="0"/>
            <a:ext cx="9135879" cy="5143500"/>
          </a:xfrm>
          <a:prstGeom prst="rect">
            <a:avLst/>
          </a:prstGeom>
        </p:spPr>
      </p:pic>
      <p:sp>
        <p:nvSpPr>
          <p:cNvPr id="3" name="TextBox 2"/>
          <p:cNvSpPr txBox="1"/>
          <p:nvPr/>
        </p:nvSpPr>
        <p:spPr>
          <a:xfrm>
            <a:off x="381000" y="1271141"/>
            <a:ext cx="8382000" cy="538609"/>
          </a:xfrm>
          <a:prstGeom prst="rect">
            <a:avLst/>
          </a:prstGeom>
          <a:noFill/>
        </p:spPr>
        <p:txBody>
          <a:bodyPr wrap="square" rtlCol="0">
            <a:spAutoFit/>
          </a:bodyPr>
          <a:lstStyle/>
          <a:p>
            <a:r>
              <a:rPr lang="en-US" sz="2900" b="1" dirty="0" smtClean="0">
                <a:latin typeface="Century Gothic"/>
                <a:cs typeface="Century Gothic"/>
              </a:rPr>
              <a:t>About Your Speaker</a:t>
            </a:r>
            <a:endParaRPr lang="en-US" sz="2900" b="1" dirty="0">
              <a:latin typeface="Century Gothic"/>
              <a:cs typeface="Century Gothic"/>
            </a:endParaRPr>
          </a:p>
        </p:txBody>
      </p:sp>
      <p:sp>
        <p:nvSpPr>
          <p:cNvPr id="4" name="TextBox 3"/>
          <p:cNvSpPr txBox="1"/>
          <p:nvPr/>
        </p:nvSpPr>
        <p:spPr>
          <a:xfrm>
            <a:off x="1676400" y="1946376"/>
            <a:ext cx="5867400" cy="2031325"/>
          </a:xfrm>
          <a:prstGeom prst="rect">
            <a:avLst/>
          </a:prstGeom>
          <a:noFill/>
        </p:spPr>
        <p:txBody>
          <a:bodyPr wrap="square" rtlCol="0">
            <a:spAutoFit/>
          </a:bodyPr>
          <a:lstStyle/>
          <a:p>
            <a:r>
              <a:rPr lang="en-US" b="1" dirty="0" smtClean="0">
                <a:latin typeface="Century Gothic"/>
                <a:cs typeface="Century Gothic"/>
              </a:rPr>
              <a:t>John Arnold</a:t>
            </a:r>
          </a:p>
          <a:p>
            <a:r>
              <a:rPr lang="en-US" b="1" dirty="0" smtClean="0"/>
              <a:t>O</a:t>
            </a:r>
            <a:r>
              <a:rPr lang="en-US" b="1" dirty="0"/>
              <a:t>:</a:t>
            </a:r>
            <a:r>
              <a:rPr lang="en-US" dirty="0"/>
              <a:t> </a:t>
            </a:r>
            <a:r>
              <a:rPr lang="en-US" dirty="0" smtClean="0"/>
              <a:t>+1.303.532.1062</a:t>
            </a:r>
            <a:r>
              <a:rPr lang="en-US" dirty="0"/>
              <a:t> </a:t>
            </a:r>
          </a:p>
          <a:p>
            <a:r>
              <a:rPr lang="en-US" b="1" dirty="0"/>
              <a:t>M:</a:t>
            </a:r>
            <a:r>
              <a:rPr lang="en-US" dirty="0"/>
              <a:t> </a:t>
            </a:r>
            <a:r>
              <a:rPr lang="en-US" dirty="0" smtClean="0"/>
              <a:t>+1.303.669.0958</a:t>
            </a:r>
          </a:p>
          <a:p>
            <a:r>
              <a:rPr lang="en-US" b="1" dirty="0" smtClean="0">
                <a:latin typeface="Century Gothic"/>
                <a:cs typeface="Century Gothic"/>
              </a:rPr>
              <a:t>E: </a:t>
            </a:r>
            <a:r>
              <a:rPr lang="en-US" dirty="0" err="1" smtClean="0">
                <a:latin typeface="Century Gothic"/>
                <a:cs typeface="Century Gothic"/>
              </a:rPr>
              <a:t>john@johnarnold.com</a:t>
            </a:r>
            <a:endParaRPr lang="en-US" dirty="0" smtClean="0">
              <a:latin typeface="Century Gothic"/>
              <a:cs typeface="Century Gothic"/>
            </a:endParaRPr>
          </a:p>
          <a:p>
            <a:r>
              <a:rPr lang="en-US" b="1" dirty="0" smtClean="0">
                <a:latin typeface="Century Gothic"/>
                <a:cs typeface="Century Gothic"/>
              </a:rPr>
              <a:t>T: </a:t>
            </a:r>
            <a:r>
              <a:rPr lang="en-US" dirty="0" smtClean="0">
                <a:latin typeface="Century Gothic"/>
                <a:cs typeface="Century Gothic"/>
              </a:rPr>
              <a:t>@</a:t>
            </a:r>
            <a:r>
              <a:rPr lang="en-US" dirty="0" err="1" smtClean="0">
                <a:latin typeface="Century Gothic"/>
                <a:cs typeface="Century Gothic"/>
              </a:rPr>
              <a:t>ArnoldMarketing</a:t>
            </a:r>
            <a:endParaRPr lang="en-US" dirty="0" smtClean="0">
              <a:latin typeface="Century Gothic"/>
              <a:cs typeface="Century Gothic"/>
            </a:endParaRPr>
          </a:p>
          <a:p>
            <a:r>
              <a:rPr lang="en-US" b="1" dirty="0" smtClean="0">
                <a:latin typeface="Century Gothic"/>
                <a:cs typeface="Century Gothic"/>
              </a:rPr>
              <a:t>W: </a:t>
            </a:r>
            <a:r>
              <a:rPr lang="en-US" dirty="0" err="1" smtClean="0">
                <a:latin typeface="Century Gothic"/>
                <a:cs typeface="Century Gothic"/>
              </a:rPr>
              <a:t>JohnArnold.com</a:t>
            </a:r>
            <a:endParaRPr lang="en-US" dirty="0" smtClean="0">
              <a:latin typeface="Century Gothic"/>
              <a:cs typeface="Century Gothic"/>
            </a:endParaRPr>
          </a:p>
          <a:p>
            <a:r>
              <a:rPr lang="en-US" dirty="0" smtClean="0">
                <a:latin typeface="Century Gothic"/>
                <a:cs typeface="Century Gothic"/>
              </a:rPr>
              <a:t> </a:t>
            </a:r>
            <a:endParaRPr lang="en-US" dirty="0">
              <a:latin typeface="Century Gothic"/>
              <a:cs typeface="Century Gothic"/>
            </a:endParaRPr>
          </a:p>
        </p:txBody>
      </p:sp>
      <p:pic>
        <p:nvPicPr>
          <p:cNvPr id="9" name="Picture 8" descr="jaheadshot.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7700" y="2038350"/>
            <a:ext cx="1157866" cy="1179576"/>
          </a:xfrm>
          <a:prstGeom prst="rect">
            <a:avLst/>
          </a:prstGeom>
          <a:ln>
            <a:noFill/>
          </a:ln>
          <a:effectLst>
            <a:outerShdw blurRad="190500" algn="tl" rotWithShape="0">
              <a:srgbClr val="000000">
                <a:alpha val="70000"/>
              </a:srgbClr>
            </a:outerShdw>
          </a:effectLst>
        </p:spPr>
      </p:pic>
      <p:pic>
        <p:nvPicPr>
          <p:cNvPr id="10" name="Picture 9" descr="web-marketing-book.gif"/>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585396" y="2548022"/>
            <a:ext cx="715576" cy="954782"/>
          </a:xfrm>
          <a:prstGeom prst="rect">
            <a:avLst/>
          </a:prstGeom>
        </p:spPr>
      </p:pic>
      <p:pic>
        <p:nvPicPr>
          <p:cNvPr id="11" name="Picture 10" descr="mobile-marketing-book.gif"/>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406378" y="2587226"/>
            <a:ext cx="686194" cy="915578"/>
          </a:xfrm>
          <a:prstGeom prst="rect">
            <a:avLst/>
          </a:prstGeom>
        </p:spPr>
      </p:pic>
      <p:pic>
        <p:nvPicPr>
          <p:cNvPr id="12" name="Picture 11" descr="email-marketing-book.gif"/>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196913" y="2587226"/>
            <a:ext cx="668414" cy="891856"/>
          </a:xfrm>
          <a:prstGeom prst="rect">
            <a:avLst/>
          </a:prstGeom>
        </p:spPr>
      </p:pic>
      <p:pic>
        <p:nvPicPr>
          <p:cNvPr id="13" name="Picture 12" descr="entmag.gif"/>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761994" y="2143598"/>
            <a:ext cx="2131233" cy="4262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idx="1"/>
          </p:nvPr>
        </p:nvSpPr>
        <p:spPr/>
        <p:txBody>
          <a:bodyPr rIns="132080">
            <a:normAutofit fontScale="92500" lnSpcReduction="10000"/>
          </a:bodyPr>
          <a:lstStyle/>
          <a:p>
            <a:pPr eaLnBrk="1" hangingPunct="1">
              <a:defRPr/>
            </a:pPr>
            <a:r>
              <a:rPr lang="en-US" sz="2800" dirty="0" smtClean="0">
                <a:latin typeface="Arial Bold" charset="0"/>
                <a:ea typeface="ヒラギノ角ゴ ProN W3" charset="0"/>
                <a:cs typeface="Arial Bold" charset="0"/>
                <a:sym typeface="Arial Bold" charset="0"/>
              </a:rPr>
              <a:t>Bird or Mouse?</a:t>
            </a:r>
            <a:endParaRPr lang="en-US" sz="2800" dirty="0">
              <a:latin typeface="Arial Bold" charset="0"/>
              <a:ea typeface="ヒラギノ角ゴ ProN W6" charset="0"/>
              <a:cs typeface="ヒラギノ角ゴ ProN W6" charset="0"/>
              <a:sym typeface="Arial Bold" charset="0"/>
            </a:endParaRPr>
          </a:p>
          <a:p>
            <a:pPr marL="782638" lvl="1" eaLnBrk="1" hangingPunct="1">
              <a:defRPr/>
            </a:pPr>
            <a:endParaRPr lang="en-US" sz="1800" dirty="0" smtClean="0">
              <a:latin typeface="Arial" charset="0"/>
              <a:ea typeface="ヒラギノ角ゴ ProN W3" charset="0"/>
              <a:cs typeface="ヒラギノ角ゴ ProN W3" charset="0"/>
            </a:endParaRPr>
          </a:p>
          <a:p>
            <a:pPr marL="496888" lvl="1" indent="0" eaLnBrk="1" hangingPunct="1">
              <a:buFont typeface="Arial" charset="0"/>
              <a:buNone/>
              <a:defRPr/>
            </a:pPr>
            <a:endParaRPr lang="en-US" sz="1800" dirty="0" smtClean="0">
              <a:latin typeface="Arial" charset="0"/>
              <a:ea typeface="ヒラギノ角ゴ ProN W3" charset="0"/>
              <a:cs typeface="ヒラギノ角ゴ ProN W3" charset="0"/>
            </a:endParaRPr>
          </a:p>
          <a:p>
            <a:pPr marL="496888" lvl="1" indent="0" eaLnBrk="1" hangingPunct="1">
              <a:buFont typeface="Arial" charset="0"/>
              <a:buNone/>
              <a:defRPr/>
            </a:pPr>
            <a:endParaRPr lang="en-US" sz="1800" dirty="0">
              <a:latin typeface="Arial" charset="0"/>
              <a:ea typeface="ヒラギノ角ゴ ProN W3" charset="0"/>
              <a:cs typeface="ヒラギノ角ゴ ProN W3" charset="0"/>
            </a:endParaRPr>
          </a:p>
          <a:p>
            <a:pPr marL="496888" lvl="1" indent="0" eaLnBrk="1" hangingPunct="1">
              <a:buFont typeface="Arial" charset="0"/>
              <a:buNone/>
              <a:defRPr/>
            </a:pPr>
            <a:r>
              <a:rPr lang="en-US" sz="1800" dirty="0" smtClean="0">
                <a:latin typeface="Arial" charset="0"/>
                <a:ea typeface="ヒラギノ角ゴ ProN W3" charset="0"/>
                <a:cs typeface="ヒラギノ角ゴ ProN W3" charset="0"/>
              </a:rPr>
              <a:t>		     “The early bird gets the worm.”</a:t>
            </a:r>
          </a:p>
          <a:p>
            <a:pPr marL="782638" lvl="1" eaLnBrk="1" hangingPunct="1">
              <a:defRPr/>
            </a:pPr>
            <a:endParaRPr lang="en-US" sz="1800" dirty="0">
              <a:latin typeface="Arial" charset="0"/>
              <a:ea typeface="ヒラギノ角ゴ ProN W3" charset="0"/>
              <a:cs typeface="ヒラギノ角ゴ ProN W3" charset="0"/>
            </a:endParaRPr>
          </a:p>
          <a:p>
            <a:pPr marL="496888" lvl="1" indent="0" eaLnBrk="1" hangingPunct="1">
              <a:buFont typeface="Arial" charset="0"/>
              <a:buNone/>
              <a:defRPr/>
            </a:pPr>
            <a:endParaRPr lang="en-US" sz="1800" dirty="0" smtClean="0">
              <a:latin typeface="Arial" charset="0"/>
              <a:ea typeface="ヒラギノ角ゴ ProN W3" charset="0"/>
              <a:cs typeface="ヒラギノ角ゴ ProN W3" charset="0"/>
            </a:endParaRPr>
          </a:p>
          <a:p>
            <a:pPr marL="496888" lvl="1" indent="0" eaLnBrk="1" hangingPunct="1">
              <a:buFont typeface="Arial" charset="0"/>
              <a:buNone/>
              <a:defRPr/>
            </a:pPr>
            <a:endParaRPr lang="en-US" sz="1800" dirty="0">
              <a:latin typeface="Arial" charset="0"/>
              <a:ea typeface="ヒラギノ角ゴ ProN W3" charset="0"/>
              <a:cs typeface="ヒラギノ角ゴ ProN W3" charset="0"/>
            </a:endParaRPr>
          </a:p>
          <a:p>
            <a:pPr marL="496888" lvl="1" indent="0" eaLnBrk="1" hangingPunct="1">
              <a:buFont typeface="Arial" charset="0"/>
              <a:buNone/>
              <a:defRPr/>
            </a:pPr>
            <a:endParaRPr lang="en-US" sz="1800" dirty="0" smtClean="0">
              <a:latin typeface="Arial" charset="0"/>
              <a:ea typeface="ヒラギノ角ゴ ProN W3" charset="0"/>
              <a:cs typeface="ヒラギノ角ゴ ProN W3" charset="0"/>
            </a:endParaRPr>
          </a:p>
          <a:p>
            <a:pPr marL="496888" lvl="1" indent="0" eaLnBrk="1" hangingPunct="1">
              <a:buFont typeface="Arial" charset="0"/>
              <a:buNone/>
              <a:defRPr/>
            </a:pPr>
            <a:r>
              <a:rPr lang="en-US" sz="1800" dirty="0">
                <a:latin typeface="Arial" charset="0"/>
                <a:ea typeface="ヒラギノ角ゴ ProN W3" charset="0"/>
                <a:cs typeface="ヒラギノ角ゴ ProN W3" charset="0"/>
              </a:rPr>
              <a:t>	</a:t>
            </a:r>
            <a:r>
              <a:rPr lang="en-US" sz="1800" dirty="0" smtClean="0">
                <a:latin typeface="Arial" charset="0"/>
                <a:ea typeface="ヒラギノ角ゴ ProN W3" charset="0"/>
                <a:cs typeface="ヒラギノ角ゴ ProN W3" charset="0"/>
              </a:rPr>
              <a:t>	     “The second mouse gets the cheese.”</a:t>
            </a:r>
            <a:endParaRPr lang="en-US" sz="1800" dirty="0">
              <a:latin typeface="Arial" charset="0"/>
              <a:ea typeface="ヒラギノ角ゴ ProN W3" charset="0"/>
              <a:cs typeface="ヒラギノ角ゴ ProN W3" charset="0"/>
            </a:endParaRPr>
          </a:p>
        </p:txBody>
      </p:sp>
      <p:pic>
        <p:nvPicPr>
          <p:cNvPr id="4099" name="Picture 1" descr="early bird.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2000250"/>
            <a:ext cx="1651000" cy="1220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2" descr="2nd mouse.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6800" y="3429000"/>
            <a:ext cx="1676400" cy="1341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334898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fade">
                                      <p:cBhvr>
                                        <p:cTn id="7" dur="20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3">
                                            <p:txEl>
                                              <p:pRg st="4" end="4"/>
                                            </p:txEl>
                                          </p:spTgt>
                                        </p:tgtEl>
                                        <p:attrNameLst>
                                          <p:attrName>style.visibility</p:attrName>
                                        </p:attrNameLst>
                                      </p:cBhvr>
                                      <p:to>
                                        <p:strVal val="visible"/>
                                      </p:to>
                                    </p:set>
                                    <p:animEffect transition="in" filter="fade">
                                      <p:cBhvr>
                                        <p:cTn id="12" dur="2000"/>
                                        <p:tgtEl>
                                          <p:spTgt spid="717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3">
                                            <p:txEl>
                                              <p:pRg st="9" end="9"/>
                                            </p:txEl>
                                          </p:spTgt>
                                        </p:tgtEl>
                                        <p:attrNameLst>
                                          <p:attrName>style.visibility</p:attrName>
                                        </p:attrNameLst>
                                      </p:cBhvr>
                                      <p:to>
                                        <p:strVal val="visible"/>
                                      </p:to>
                                    </p:set>
                                    <p:animEffect transition="in" filter="fade">
                                      <p:cBhvr>
                                        <p:cTn id="17" dur="2000"/>
                                        <p:tgtEl>
                                          <p:spTgt spid="717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idx="1"/>
          </p:nvPr>
        </p:nvSpPr>
        <p:spPr>
          <a:xfrm>
            <a:off x="457200" y="1428749"/>
            <a:ext cx="5715000" cy="3165873"/>
          </a:xfrm>
        </p:spPr>
        <p:txBody>
          <a:bodyPr rIns="132080"/>
          <a:lstStyle/>
          <a:p>
            <a:pPr eaLnBrk="1" hangingPunct="1"/>
            <a:r>
              <a:rPr lang="en-US" sz="2800" dirty="0" smtClean="0">
                <a:latin typeface="Arial Bold" charset="0"/>
                <a:ea typeface="ヒラギノ角ゴ ProN W3" charset="0"/>
                <a:cs typeface="Arial Bold" charset="0"/>
                <a:sym typeface="Arial Bold" charset="0"/>
              </a:rPr>
              <a:t>Trend #1: Location-Based Marketing</a:t>
            </a:r>
            <a:endParaRPr lang="en-US" sz="2800" dirty="0">
              <a:latin typeface="Arial Bold" charset="0"/>
              <a:ea typeface="ヒラギノ角ゴ ProN W6" charset="0"/>
              <a:cs typeface="ヒラギノ角ゴ ProN W6" charset="0"/>
              <a:sym typeface="Arial Bold" charset="0"/>
            </a:endParaRPr>
          </a:p>
          <a:p>
            <a:pPr marL="782638" lvl="1" eaLnBrk="1" hangingPunct="1"/>
            <a:r>
              <a:rPr lang="en-US" sz="1800" dirty="0">
                <a:latin typeface="Arial" charset="0"/>
                <a:ea typeface="ヒラギノ角ゴ ProN W3" charset="0"/>
                <a:cs typeface="ヒラギノ角ゴ ProN W3" charset="0"/>
              </a:rPr>
              <a:t>Location is important, just ask Google</a:t>
            </a:r>
          </a:p>
          <a:p>
            <a:pPr marL="782638" lvl="1" eaLnBrk="1" hangingPunct="1"/>
            <a:r>
              <a:rPr lang="en-US" sz="1800" dirty="0">
                <a:latin typeface="Arial" charset="0"/>
                <a:ea typeface="ヒラギノ角ゴ ProN W3" charset="0"/>
                <a:cs typeface="ヒラギノ角ゴ ProN W3" charset="0"/>
              </a:rPr>
              <a:t>Local places pages and search listings</a:t>
            </a:r>
          </a:p>
          <a:p>
            <a:pPr marL="782638" lvl="1" eaLnBrk="1" hangingPunct="1"/>
            <a:r>
              <a:rPr lang="en-US" sz="1800" dirty="0">
                <a:latin typeface="Arial" charset="0"/>
                <a:ea typeface="ヒラギノ角ゴ ProN W3" charset="0"/>
                <a:cs typeface="ヒラギノ角ゴ ProN W3" charset="0"/>
              </a:rPr>
              <a:t>Local coupons and group deals</a:t>
            </a:r>
          </a:p>
          <a:p>
            <a:pPr marL="782638" lvl="1" eaLnBrk="1" hangingPunct="1"/>
            <a:r>
              <a:rPr lang="en-US" sz="1800" dirty="0">
                <a:latin typeface="Arial" charset="0"/>
                <a:ea typeface="ヒラギノ角ゴ ProN W3" charset="0"/>
                <a:cs typeface="ヒラギノ角ゴ ProN W3" charset="0"/>
              </a:rPr>
              <a:t>Localized web content and mobile strategy more important than ever</a:t>
            </a:r>
          </a:p>
          <a:p>
            <a:pPr marL="782638" lvl="1" eaLnBrk="1" hangingPunct="1"/>
            <a:endParaRPr lang="en-US" sz="1800" dirty="0">
              <a:latin typeface="Arial" charset="0"/>
              <a:ea typeface="ヒラギノ角ゴ ProN W3" charset="0"/>
              <a:cs typeface="ヒラギノ角ゴ ProN W3" charset="0"/>
            </a:endParaRPr>
          </a:p>
          <a:p>
            <a:pPr marL="782638" lvl="1" eaLnBrk="1" hangingPunct="1"/>
            <a:endParaRPr lang="en-US" sz="1800" dirty="0">
              <a:latin typeface="Arial" charset="0"/>
              <a:ea typeface="ヒラギノ角ゴ ProN W3" charset="0"/>
              <a:cs typeface="ヒラギノ角ゴ ProN W3" charset="0"/>
            </a:endParaRPr>
          </a:p>
        </p:txBody>
      </p:sp>
      <p:pic>
        <p:nvPicPr>
          <p:cNvPr id="5123" name="Picture 11" descr="early bird.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477001" y="3657600"/>
            <a:ext cx="1031875" cy="763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2" descr="map-target-denver.jpg"/>
          <p:cNvPicPr>
            <a:picLocks noChangeAspect="1"/>
          </p:cNvPicPr>
          <p:nvPr/>
        </p:nvPicPr>
        <p:blipFill>
          <a:blip r:embed="rId3">
            <a:extLst>
              <a:ext uri="{28A0092B-C50C-407E-A947-70E740481C1C}">
                <a14:useLocalDpi xmlns="" xmlns:a14="http://schemas.microsoft.com/office/drawing/2010/main" val="0"/>
              </a:ext>
            </a:extLst>
          </a:blip>
          <a:srcRect l="14020" r="14070"/>
          <a:stretch>
            <a:fillRect/>
          </a:stretch>
        </p:blipFill>
        <p:spPr bwMode="auto">
          <a:xfrm>
            <a:off x="5943601" y="1543050"/>
            <a:ext cx="1927225" cy="1348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4579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fade">
                                      <p:cBhvr>
                                        <p:cTn id="7" dur="20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fade">
                                      <p:cBhvr>
                                        <p:cTn id="12" dur="2000"/>
                                        <p:tgtEl>
                                          <p:spTgt spid="71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fade">
                                      <p:cBhvr>
                                        <p:cTn id="17" dur="2000"/>
                                        <p:tgtEl>
                                          <p:spTgt spid="71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3">
                                            <p:txEl>
                                              <p:pRg st="3" end="3"/>
                                            </p:txEl>
                                          </p:spTgt>
                                        </p:tgtEl>
                                        <p:attrNameLst>
                                          <p:attrName>style.visibility</p:attrName>
                                        </p:attrNameLst>
                                      </p:cBhvr>
                                      <p:to>
                                        <p:strVal val="visible"/>
                                      </p:to>
                                    </p:set>
                                    <p:animEffect transition="in" filter="fade">
                                      <p:cBhvr>
                                        <p:cTn id="22" dur="2000"/>
                                        <p:tgtEl>
                                          <p:spTgt spid="717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3">
                                            <p:txEl>
                                              <p:pRg st="4" end="4"/>
                                            </p:txEl>
                                          </p:spTgt>
                                        </p:tgtEl>
                                        <p:attrNameLst>
                                          <p:attrName>style.visibility</p:attrName>
                                        </p:attrNameLst>
                                      </p:cBhvr>
                                      <p:to>
                                        <p:strVal val="visible"/>
                                      </p:to>
                                    </p:set>
                                    <p:animEffect transition="in" filter="fade">
                                      <p:cBhvr>
                                        <p:cTn id="27" dur="2000"/>
                                        <p:tgtEl>
                                          <p:spTgt spid="7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idx="1"/>
          </p:nvPr>
        </p:nvSpPr>
        <p:spPr>
          <a:xfrm>
            <a:off x="457200" y="1428749"/>
            <a:ext cx="5105400" cy="3165873"/>
          </a:xfrm>
        </p:spPr>
        <p:txBody>
          <a:bodyPr rIns="132080"/>
          <a:lstStyle/>
          <a:p>
            <a:pPr eaLnBrk="1" hangingPunct="1"/>
            <a:r>
              <a:rPr lang="en-US" sz="2800" dirty="0" smtClean="0">
                <a:latin typeface="Arial Bold" charset="0"/>
                <a:ea typeface="ヒラギノ角ゴ ProN W3" charset="0"/>
                <a:cs typeface="Arial Bold" charset="0"/>
                <a:sym typeface="Arial Bold" charset="0"/>
              </a:rPr>
              <a:t>Trend #2: Instant Search</a:t>
            </a:r>
            <a:endParaRPr lang="en-US" sz="2800" dirty="0">
              <a:latin typeface="Arial Bold" charset="0"/>
              <a:ea typeface="ヒラギノ角ゴ ProN W6" charset="0"/>
              <a:cs typeface="ヒラギノ角ゴ ProN W6" charset="0"/>
              <a:sym typeface="Arial Bold" charset="0"/>
            </a:endParaRPr>
          </a:p>
          <a:p>
            <a:pPr marL="782638" lvl="1" eaLnBrk="1" hangingPunct="1"/>
            <a:r>
              <a:rPr lang="en-US" sz="1800" dirty="0">
                <a:latin typeface="Arial" charset="0"/>
                <a:ea typeface="ヒラギノ角ゴ ProN W3" charset="0"/>
                <a:cs typeface="ヒラギノ角ゴ ProN W3" charset="0"/>
              </a:rPr>
              <a:t>Longer search phrases now being  suggested</a:t>
            </a:r>
          </a:p>
          <a:p>
            <a:pPr marL="782638" lvl="1" eaLnBrk="1" hangingPunct="1"/>
            <a:r>
              <a:rPr lang="en-US" sz="1800" dirty="0">
                <a:latin typeface="Arial" charset="0"/>
                <a:ea typeface="ヒラギノ角ゴ ProN W3" charset="0"/>
                <a:cs typeface="ヒラギノ角ゴ ProN W3" charset="0"/>
              </a:rPr>
              <a:t>Watch search volume on long-tail phrases</a:t>
            </a:r>
          </a:p>
          <a:p>
            <a:pPr marL="782638" lvl="1" eaLnBrk="1" hangingPunct="1"/>
            <a:r>
              <a:rPr lang="en-US" sz="1800" dirty="0">
                <a:latin typeface="Arial" charset="0"/>
                <a:ea typeface="ヒラギノ角ゴ ProN W3" charset="0"/>
                <a:cs typeface="ヒラギノ角ゴ ProN W3" charset="0"/>
              </a:rPr>
              <a:t>Make adjustments to optimize content for trending search terms</a:t>
            </a:r>
          </a:p>
        </p:txBody>
      </p:sp>
      <p:pic>
        <p:nvPicPr>
          <p:cNvPr id="6147" name="Picture 6"/>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62600" y="1714500"/>
            <a:ext cx="2819400"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10" descr="early bird.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477001" y="3657600"/>
            <a:ext cx="1031875" cy="763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98306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fade">
                                      <p:cBhvr>
                                        <p:cTn id="7" dur="2000"/>
                                        <p:tgtEl>
                                          <p:spTgt spid="81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fade">
                                      <p:cBhvr>
                                        <p:cTn id="12" dur="2000"/>
                                        <p:tgtEl>
                                          <p:spTgt spid="81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7">
                                            <p:txEl>
                                              <p:pRg st="2" end="2"/>
                                            </p:txEl>
                                          </p:spTgt>
                                        </p:tgtEl>
                                        <p:attrNameLst>
                                          <p:attrName>style.visibility</p:attrName>
                                        </p:attrNameLst>
                                      </p:cBhvr>
                                      <p:to>
                                        <p:strVal val="visible"/>
                                      </p:to>
                                    </p:set>
                                    <p:animEffect transition="in" filter="fade">
                                      <p:cBhvr>
                                        <p:cTn id="17" dur="2000"/>
                                        <p:tgtEl>
                                          <p:spTgt spid="819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7">
                                            <p:txEl>
                                              <p:pRg st="3" end="3"/>
                                            </p:txEl>
                                          </p:spTgt>
                                        </p:tgtEl>
                                        <p:attrNameLst>
                                          <p:attrName>style.visibility</p:attrName>
                                        </p:attrNameLst>
                                      </p:cBhvr>
                                      <p:to>
                                        <p:strVal val="visible"/>
                                      </p:to>
                                    </p:set>
                                    <p:animEffect transition="in" filter="fade">
                                      <p:cBhvr>
                                        <p:cTn id="22" dur="2000"/>
                                        <p:tgtEl>
                                          <p:spTgt spid="8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idx="1"/>
          </p:nvPr>
        </p:nvSpPr>
        <p:spPr>
          <a:xfrm>
            <a:off x="457200" y="1428749"/>
            <a:ext cx="5181600" cy="3165873"/>
          </a:xfrm>
        </p:spPr>
        <p:txBody>
          <a:bodyPr rIns="132080"/>
          <a:lstStyle/>
          <a:p>
            <a:pPr eaLnBrk="1" hangingPunct="1"/>
            <a:r>
              <a:rPr lang="en-US" sz="2800" dirty="0" smtClean="0">
                <a:latin typeface="Arial Bold" charset="0"/>
                <a:ea typeface="ヒラギノ角ゴ ProN W3" charset="0"/>
                <a:cs typeface="Arial Bold" charset="0"/>
                <a:sym typeface="Arial Bold" charset="0"/>
              </a:rPr>
              <a:t>Trend #3: Social Media Monitoring</a:t>
            </a:r>
            <a:endParaRPr lang="en-US" sz="2800" dirty="0">
              <a:latin typeface="Arial Bold" charset="0"/>
              <a:ea typeface="ヒラギノ角ゴ ProN W6" charset="0"/>
              <a:cs typeface="ヒラギノ角ゴ ProN W6" charset="0"/>
              <a:sym typeface="Arial Bold" charset="0"/>
            </a:endParaRPr>
          </a:p>
          <a:p>
            <a:pPr marL="782638" lvl="1" eaLnBrk="1" hangingPunct="1"/>
            <a:r>
              <a:rPr lang="en-US" sz="1800" dirty="0">
                <a:latin typeface="Arial" charset="0"/>
                <a:ea typeface="ヒラギノ角ゴ ProN W3" charset="0"/>
                <a:cs typeface="ヒラギノ角ゴ ProN W3" charset="0"/>
              </a:rPr>
              <a:t>Evaluate your involvement in conversations</a:t>
            </a:r>
          </a:p>
          <a:p>
            <a:pPr marL="782638" lvl="1" eaLnBrk="1" hangingPunct="1"/>
            <a:r>
              <a:rPr lang="en-US" sz="1800" dirty="0">
                <a:latin typeface="Arial" charset="0"/>
                <a:ea typeface="ヒラギノ角ゴ ProN W3" charset="0"/>
                <a:cs typeface="ヒラギノ角ゴ ProN W3" charset="0"/>
              </a:rPr>
              <a:t>Why do people share?</a:t>
            </a:r>
          </a:p>
          <a:p>
            <a:pPr marL="782638" lvl="1" eaLnBrk="1" hangingPunct="1"/>
            <a:r>
              <a:rPr lang="en-US" sz="1800" dirty="0">
                <a:latin typeface="Arial" charset="0"/>
                <a:ea typeface="ヒラギノ角ゴ ProN W3" charset="0"/>
                <a:cs typeface="ヒラギノ角ゴ ProN W3" charset="0"/>
              </a:rPr>
              <a:t>Use your budget to focus on a great customer experience</a:t>
            </a:r>
          </a:p>
          <a:p>
            <a:pPr marL="782638" lvl="1" eaLnBrk="1" hangingPunct="1"/>
            <a:r>
              <a:rPr lang="en-US" sz="1800" dirty="0">
                <a:latin typeface="Arial" charset="0"/>
                <a:ea typeface="ヒラギノ角ゴ ProN W3" charset="0"/>
                <a:cs typeface="ヒラギノ角ゴ ProN W3" charset="0"/>
              </a:rPr>
              <a:t>Run real marketing campaigns (see next trend)</a:t>
            </a:r>
          </a:p>
        </p:txBody>
      </p:sp>
      <p:pic>
        <p:nvPicPr>
          <p:cNvPr id="7171" name="Picture 14" descr="2nd mouse.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477000" y="3768329"/>
            <a:ext cx="966788" cy="773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2" name="Picture 2" descr="social networ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562600" y="1543050"/>
            <a:ext cx="2514600" cy="1532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394052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fade">
                                      <p:cBhvr>
                                        <p:cTn id="7" dur="2000"/>
                                        <p:tgtEl>
                                          <p:spTgt spid="9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fade">
                                      <p:cBhvr>
                                        <p:cTn id="12" dur="2000"/>
                                        <p:tgtEl>
                                          <p:spTgt spid="92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fade">
                                      <p:cBhvr>
                                        <p:cTn id="17" dur="2000"/>
                                        <p:tgtEl>
                                          <p:spTgt spid="92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1">
                                            <p:txEl>
                                              <p:pRg st="3" end="3"/>
                                            </p:txEl>
                                          </p:spTgt>
                                        </p:tgtEl>
                                        <p:attrNameLst>
                                          <p:attrName>style.visibility</p:attrName>
                                        </p:attrNameLst>
                                      </p:cBhvr>
                                      <p:to>
                                        <p:strVal val="visible"/>
                                      </p:to>
                                    </p:set>
                                    <p:animEffect transition="in" filter="fade">
                                      <p:cBhvr>
                                        <p:cTn id="22" dur="2000"/>
                                        <p:tgtEl>
                                          <p:spTgt spid="922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1">
                                            <p:txEl>
                                              <p:pRg st="4" end="4"/>
                                            </p:txEl>
                                          </p:spTgt>
                                        </p:tgtEl>
                                        <p:attrNameLst>
                                          <p:attrName>style.visibility</p:attrName>
                                        </p:attrNameLst>
                                      </p:cBhvr>
                                      <p:to>
                                        <p:strVal val="visible"/>
                                      </p:to>
                                    </p:set>
                                    <p:animEffect transition="in" filter="fade">
                                      <p:cBhvr>
                                        <p:cTn id="27" dur="2000"/>
                                        <p:tgtEl>
                                          <p:spTgt spid="9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idx="1"/>
          </p:nvPr>
        </p:nvSpPr>
        <p:spPr>
          <a:xfrm>
            <a:off x="457200" y="1428749"/>
            <a:ext cx="5638801" cy="3165873"/>
          </a:xfrm>
        </p:spPr>
        <p:txBody>
          <a:bodyPr rIns="132080"/>
          <a:lstStyle/>
          <a:p>
            <a:pPr eaLnBrk="1" hangingPunct="1"/>
            <a:r>
              <a:rPr lang="en-US" sz="2800" dirty="0" smtClean="0">
                <a:latin typeface="Arial Bold" charset="0"/>
                <a:ea typeface="ヒラギノ角ゴ ProN W3" charset="0"/>
                <a:cs typeface="Arial Bold" charset="0"/>
                <a:sym typeface="Arial Bold" charset="0"/>
              </a:rPr>
              <a:t>Trend #4: Social Media Marketing</a:t>
            </a:r>
            <a:endParaRPr lang="en-US" sz="2800" dirty="0">
              <a:latin typeface="Arial Bold" charset="0"/>
              <a:ea typeface="ヒラギノ角ゴ ProN W6" charset="0"/>
              <a:cs typeface="ヒラギノ角ゴ ProN W6" charset="0"/>
              <a:sym typeface="Arial Bold" charset="0"/>
            </a:endParaRPr>
          </a:p>
          <a:p>
            <a:pPr marL="782638" lvl="1" eaLnBrk="1" hangingPunct="1"/>
            <a:r>
              <a:rPr lang="en-US" sz="1800" dirty="0">
                <a:latin typeface="Arial" charset="0"/>
                <a:ea typeface="ヒラギノ角ゴ ProN W3" charset="0"/>
                <a:cs typeface="ヒラギノ角ゴ ProN W3" charset="0"/>
              </a:rPr>
              <a:t>Abandon ‘chatter’ and ‘re-gifting’</a:t>
            </a:r>
            <a:endParaRPr lang="en-US" altLang="ja-JP" sz="1800" dirty="0">
              <a:latin typeface="Arial" charset="0"/>
              <a:ea typeface="ヒラギノ角ゴ ProN W3" charset="0"/>
              <a:cs typeface="ヒラギノ角ゴ ProN W3" charset="0"/>
            </a:endParaRPr>
          </a:p>
          <a:p>
            <a:pPr marL="782638" lvl="1" eaLnBrk="1" hangingPunct="1"/>
            <a:r>
              <a:rPr lang="en-US" sz="1800" dirty="0">
                <a:latin typeface="Arial" charset="0"/>
                <a:ea typeface="ヒラギノ角ゴ ProN W3" charset="0"/>
                <a:cs typeface="ヒラギノ角ゴ ProN W3" charset="0"/>
              </a:rPr>
              <a:t>Run real marketing campaigns and promotions</a:t>
            </a:r>
          </a:p>
          <a:p>
            <a:pPr marL="782638" lvl="1" eaLnBrk="1" hangingPunct="1"/>
            <a:r>
              <a:rPr lang="en-US" sz="1800" dirty="0">
                <a:latin typeface="Arial" charset="0"/>
                <a:ea typeface="ヒラギノ角ゴ ProN W3" charset="0"/>
                <a:cs typeface="ヒラギノ角ゴ ProN W3" charset="0"/>
              </a:rPr>
              <a:t>Display advertising</a:t>
            </a:r>
          </a:p>
          <a:p>
            <a:pPr marL="782638" lvl="1" eaLnBrk="1" hangingPunct="1"/>
            <a:r>
              <a:rPr lang="en-US" sz="1800" dirty="0">
                <a:latin typeface="Arial" charset="0"/>
                <a:ea typeface="ヒラギノ角ゴ ProN W3" charset="0"/>
                <a:cs typeface="ヒラギノ角ゴ ProN W3" charset="0"/>
              </a:rPr>
              <a:t>‘Engaging’ campaigns</a:t>
            </a:r>
          </a:p>
        </p:txBody>
      </p:sp>
      <p:pic>
        <p:nvPicPr>
          <p:cNvPr id="8195" name="Picture 6"/>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48400" y="2628900"/>
            <a:ext cx="571500"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7"/>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34200" y="2743200"/>
            <a:ext cx="1219200" cy="225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7" name="Picture 11" descr="early bird.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477001" y="3657600"/>
            <a:ext cx="1031875" cy="763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6096001" y="1200151"/>
            <a:ext cx="2001908" cy="1200329"/>
          </a:xfrm>
          <a:prstGeom prst="rect">
            <a:avLst/>
          </a:prstGeom>
          <a:noFill/>
        </p:spPr>
        <p:txBody>
          <a:bodyPr wrap="square">
            <a:spAutoFit/>
          </a:bodyPr>
          <a:lstStyle/>
          <a:p>
            <a:pPr>
              <a:defRPr/>
            </a:pPr>
            <a:r>
              <a:rPr lang="en-US" sz="2400" dirty="0">
                <a:solidFill>
                  <a:schemeClr val="accent2">
                    <a:lumMod val="75000"/>
                  </a:schemeClr>
                </a:solidFill>
                <a:latin typeface="+mn-lt"/>
              </a:rPr>
              <a:t>Enter</a:t>
            </a:r>
            <a:r>
              <a:rPr lang="en-US" sz="1800" dirty="0">
                <a:solidFill>
                  <a:schemeClr val="accent2">
                    <a:lumMod val="75000"/>
                  </a:schemeClr>
                </a:solidFill>
                <a:latin typeface="+mn-lt"/>
              </a:rPr>
              <a:t> Vote </a:t>
            </a:r>
            <a:r>
              <a:rPr lang="en-US" sz="2000" dirty="0">
                <a:solidFill>
                  <a:schemeClr val="accent2">
                    <a:lumMod val="75000"/>
                  </a:schemeClr>
                </a:solidFill>
                <a:latin typeface="+mn-lt"/>
              </a:rPr>
              <a:t>Share</a:t>
            </a:r>
          </a:p>
          <a:p>
            <a:pPr>
              <a:defRPr/>
            </a:pPr>
            <a:r>
              <a:rPr lang="en-US" sz="1800" dirty="0">
                <a:solidFill>
                  <a:schemeClr val="accent2">
                    <a:lumMod val="75000"/>
                  </a:schemeClr>
                </a:solidFill>
                <a:latin typeface="+mn-lt"/>
              </a:rPr>
              <a:t>Answer </a:t>
            </a:r>
            <a:r>
              <a:rPr lang="en-US" sz="2400" dirty="0">
                <a:solidFill>
                  <a:schemeClr val="accent2">
                    <a:lumMod val="75000"/>
                  </a:schemeClr>
                </a:solidFill>
                <a:latin typeface="+mn-lt"/>
              </a:rPr>
              <a:t>Redeem</a:t>
            </a:r>
          </a:p>
          <a:p>
            <a:pPr>
              <a:defRPr/>
            </a:pPr>
            <a:r>
              <a:rPr lang="en-US" sz="2400" dirty="0">
                <a:solidFill>
                  <a:schemeClr val="accent2">
                    <a:lumMod val="75000"/>
                  </a:schemeClr>
                </a:solidFill>
                <a:latin typeface="+mn-lt"/>
              </a:rPr>
              <a:t>Choose</a:t>
            </a:r>
            <a:r>
              <a:rPr lang="en-US" sz="1800" dirty="0">
                <a:solidFill>
                  <a:schemeClr val="accent2">
                    <a:lumMod val="75000"/>
                  </a:schemeClr>
                </a:solidFill>
                <a:latin typeface="+mn-lt"/>
              </a:rPr>
              <a:t> Buy</a:t>
            </a:r>
          </a:p>
        </p:txBody>
      </p:sp>
    </p:spTree>
    <p:extLst>
      <p:ext uri="{BB962C8B-B14F-4D97-AF65-F5344CB8AC3E}">
        <p14:creationId xmlns="" xmlns:p14="http://schemas.microsoft.com/office/powerpoint/2010/main" val="16463921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2000"/>
                                        <p:tgtEl>
                                          <p:spTgt spid="102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fade">
                                      <p:cBhvr>
                                        <p:cTn id="12" dur="2000"/>
                                        <p:tgtEl>
                                          <p:spTgt spid="102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fade">
                                      <p:cBhvr>
                                        <p:cTn id="17" dur="2000"/>
                                        <p:tgtEl>
                                          <p:spTgt spid="1024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fade">
                                      <p:cBhvr>
                                        <p:cTn id="22" dur="2000"/>
                                        <p:tgtEl>
                                          <p:spTgt spid="1024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5">
                                            <p:txEl>
                                              <p:pRg st="4" end="4"/>
                                            </p:txEl>
                                          </p:spTgt>
                                        </p:tgtEl>
                                        <p:attrNameLst>
                                          <p:attrName>style.visibility</p:attrName>
                                        </p:attrNameLst>
                                      </p:cBhvr>
                                      <p:to>
                                        <p:strVal val="visible"/>
                                      </p:to>
                                    </p:set>
                                    <p:animEffect transition="in" filter="fade">
                                      <p:cBhvr>
                                        <p:cTn id="27" dur="2000"/>
                                        <p:tgtEl>
                                          <p:spTgt spid="10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828</TotalTime>
  <Words>316</Words>
  <Application>Microsoft Office PowerPoint</Application>
  <PresentationFormat>On-screen Show (16:9)</PresentationFormat>
  <Paragraphs>88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NAMM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Donna Olaguer</cp:lastModifiedBy>
  <cp:revision>27</cp:revision>
  <cp:lastPrinted>2009-04-21T21:39:29Z</cp:lastPrinted>
  <dcterms:created xsi:type="dcterms:W3CDTF">2011-04-27T17:28:25Z</dcterms:created>
  <dcterms:modified xsi:type="dcterms:W3CDTF">2011-07-15T19:24:17Z</dcterms:modified>
</cp:coreProperties>
</file>