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39"/>
  </p:notesMasterIdLst>
  <p:sldIdLst>
    <p:sldId id="291" r:id="rId3"/>
    <p:sldId id="29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24384000" cy="13716000"/>
  <p:notesSz cx="6858000" cy="9144000"/>
  <p:defaultTextStyle>
    <a:lvl1pPr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52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33" d="100"/>
          <a:sy n="33" d="100"/>
        </p:scale>
        <p:origin x="-1800" y="-71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6293751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Google uses search bots to find and analyze information. </a:t>
            </a:r>
          </a:p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Google Ad Words shouldn’t be overlooked, but not everyone has the budget for those things and even if you do, you should still be doing all these.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The message is simple: Taylor 614ce Koi Blue at Ohio’s Coolest indie music store. Damn right.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614ce and koi blue mentioned in description. Don’t just say “guitar” when you can say which guitar.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Content is king. Google analyzes the quality of content on your site.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Brand links right on main page.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Mexi Strat or Koi Blue 614ce?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Number 2. Brands. </a:t>
            </a:r>
          </a:p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Getting customers who don’t know about you based on the brands you carry. </a:t>
            </a:r>
          </a:p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Landing Pages.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Text link on home page goes here. Taylor guitars and Wooster, Ohio right in body. TAYLOR GUITARS OHIO Google gets this + home page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Landing pages important for services. Repairs.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Lessons. Teachers. Sometimes people search for “teachers” instead. Make sub pages for things people will search for.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 dirty="0"/>
              <a:t>Number 3. Google Places.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 dirty="0"/>
              <a:t>Customers who want hours, phone #, stock. Look here not Yellow Pages.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Takes you through steps to claim page, phone code.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Separate page for Millersburg store.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 dirty="0"/>
              <a:t>Number 4. Social Media.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Claim Yelp and other review site listings. Merchantcircle, Reach Local come up high. Ignore yellow pages and things people want to sell you.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Use Facebook to drive traffic back to your site, helps that item come up higher.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Search like the people who are looking for you.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New customer, just moved here, or vacationing and heard about you.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Wider reach search. Destination brands. </a:t>
            </a:r>
          </a:p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People do this before going to a manufacturer’s website, assume Google will give them a quicker answer.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 dirty="0"/>
              <a:t>Where can I play a Taylor guitar in Ohio? Product many people still want to hold and play before they buy.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 dirty="0"/>
              <a:t>“ Band instrument rental Wooster.”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 dirty="0"/>
              <a:t>All important ways to think about SEO and the ways your customers are trying to find you. How do we improve our rankings?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Number one. Keywords.</a:t>
            </a:r>
          </a:p>
          <a:p>
            <a:pPr lvl="0" defTabSz="825500">
              <a:lnSpc>
                <a:spcPct val="100000"/>
              </a:lnSpc>
              <a:defRPr sz="1800"/>
            </a:pPr>
            <a:r>
              <a:rPr sz="2200" dirty="0">
                <a:latin typeface="Lucida Grande"/>
                <a:ea typeface="Lucida Grande"/>
                <a:cs typeface="Lucida Grande"/>
                <a:sym typeface="Lucida Grande"/>
              </a:rPr>
              <a:t>Words or phrases that people will commonly search for to find a product or service.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2"/>
            <a:ext cx="20726400" cy="29400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fld id="{6AD6E88F-3DAF-B949-9980-F0CBD7E41EC9}" type="datetimeFigureOut">
              <a:rPr lang="en-US" smtClean="0"/>
              <a:pPr/>
              <a:t>6/26/14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2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2"/>
            <a:ext cx="20726400" cy="2940051"/>
          </a:xfrm>
          <a:prstGeom prst="rect">
            <a:avLst/>
          </a:prstGeom>
        </p:spPr>
        <p:txBody>
          <a:bodyPr lIns="243834" tIns="121917" rIns="243834" bIns="12191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16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6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49"/>
          </a:xfrm>
          <a:prstGeom prst="rect">
            <a:avLst/>
          </a:prstGeom>
        </p:spPr>
        <p:txBody>
          <a:bodyPr lIns="243834" tIns="121917" rIns="243834" bIns="121917" anchor="t"/>
          <a:lstStyle>
            <a:lvl1pPr algn="l">
              <a:defRPr sz="10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3"/>
          </a:xfrm>
        </p:spPr>
        <p:txBody>
          <a:bodyPr anchor="b"/>
          <a:lstStyle>
            <a:lvl1pPr marL="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1pPr>
            <a:lvl2pPr marL="121917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3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509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667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584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01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18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335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6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08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7"/>
            <a:ext cx="10773835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70" indent="0">
              <a:buNone/>
              <a:defRPr sz="5300" b="1"/>
            </a:lvl2pPr>
            <a:lvl3pPr marL="2438339" indent="0">
              <a:buNone/>
              <a:defRPr sz="4800" b="1"/>
            </a:lvl3pPr>
            <a:lvl4pPr marL="3657509" indent="0">
              <a:buNone/>
              <a:defRPr sz="4300" b="1"/>
            </a:lvl4pPr>
            <a:lvl5pPr marL="4876678" indent="0">
              <a:buNone/>
              <a:defRPr sz="4300" b="1"/>
            </a:lvl5pPr>
            <a:lvl6pPr marL="6095848" indent="0">
              <a:buNone/>
              <a:defRPr sz="4300" b="1"/>
            </a:lvl6pPr>
            <a:lvl7pPr marL="7315017" indent="0">
              <a:buNone/>
              <a:defRPr sz="4300" b="1"/>
            </a:lvl7pPr>
            <a:lvl8pPr marL="8534187" indent="0">
              <a:buNone/>
              <a:defRPr sz="4300" b="1"/>
            </a:lvl8pPr>
            <a:lvl9pPr marL="9753356" indent="0">
              <a:buNone/>
              <a:defRPr sz="4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49"/>
            <a:ext cx="10773835" cy="7902576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7" y="3070227"/>
            <a:ext cx="10778067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70" indent="0">
              <a:buNone/>
              <a:defRPr sz="5300" b="1"/>
            </a:lvl2pPr>
            <a:lvl3pPr marL="2438339" indent="0">
              <a:buNone/>
              <a:defRPr sz="4800" b="1"/>
            </a:lvl3pPr>
            <a:lvl4pPr marL="3657509" indent="0">
              <a:buNone/>
              <a:defRPr sz="4300" b="1"/>
            </a:lvl4pPr>
            <a:lvl5pPr marL="4876678" indent="0">
              <a:buNone/>
              <a:defRPr sz="4300" b="1"/>
            </a:lvl5pPr>
            <a:lvl6pPr marL="6095848" indent="0">
              <a:buNone/>
              <a:defRPr sz="4300" b="1"/>
            </a:lvl6pPr>
            <a:lvl7pPr marL="7315017" indent="0">
              <a:buNone/>
              <a:defRPr sz="4300" b="1"/>
            </a:lvl7pPr>
            <a:lvl8pPr marL="8534187" indent="0">
              <a:buNone/>
              <a:defRPr sz="4300" b="1"/>
            </a:lvl8pPr>
            <a:lvl9pPr marL="9753356" indent="0">
              <a:buNone/>
              <a:defRPr sz="4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7" y="4349749"/>
            <a:ext cx="10778067" cy="7902576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8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6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5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4" y="546099"/>
            <a:ext cx="8022168" cy="2324101"/>
          </a:xfrm>
          <a:prstGeom prst="rect">
            <a:avLst/>
          </a:prstGeom>
        </p:spPr>
        <p:txBody>
          <a:bodyPr lIns="243834" tIns="121917" rIns="243834" bIns="121917" anchor="b"/>
          <a:lstStyle>
            <a:lvl1pPr algn="l">
              <a:defRPr sz="5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7"/>
          </a:xfrm>
        </p:spPr>
        <p:txBody>
          <a:bodyPr/>
          <a:lstStyle>
            <a:lvl1pPr>
              <a:defRPr sz="8500"/>
            </a:lvl1pPr>
            <a:lvl2pPr>
              <a:defRPr sz="7500"/>
            </a:lvl2pPr>
            <a:lvl3pPr>
              <a:defRPr sz="64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4" y="2870204"/>
            <a:ext cx="8022168" cy="9382125"/>
          </a:xfrm>
        </p:spPr>
        <p:txBody>
          <a:bodyPr/>
          <a:lstStyle>
            <a:lvl1pPr marL="0" indent="0">
              <a:buNone/>
              <a:defRPr sz="3700"/>
            </a:lvl1pPr>
            <a:lvl2pPr marL="1219170" indent="0">
              <a:buNone/>
              <a:defRPr sz="3200"/>
            </a:lvl2pPr>
            <a:lvl3pPr marL="2438339" indent="0">
              <a:buNone/>
              <a:defRPr sz="2700"/>
            </a:lvl3pPr>
            <a:lvl4pPr marL="3657509" indent="0">
              <a:buNone/>
              <a:defRPr sz="2400"/>
            </a:lvl4pPr>
            <a:lvl5pPr marL="4876678" indent="0">
              <a:buNone/>
              <a:defRPr sz="2400"/>
            </a:lvl5pPr>
            <a:lvl6pPr marL="6095848" indent="0">
              <a:buNone/>
              <a:defRPr sz="2400"/>
            </a:lvl6pPr>
            <a:lvl7pPr marL="7315017" indent="0">
              <a:buNone/>
              <a:defRPr sz="2400"/>
            </a:lvl7pPr>
            <a:lvl8pPr marL="8534187" indent="0">
              <a:buNone/>
              <a:defRPr sz="2400"/>
            </a:lvl8pPr>
            <a:lvl9pPr marL="9753356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07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7"/>
          </a:xfrm>
          <a:prstGeom prst="rect">
            <a:avLst/>
          </a:prstGeom>
        </p:spPr>
        <p:txBody>
          <a:bodyPr lIns="243834" tIns="121917" rIns="243834" bIns="121917" anchor="b"/>
          <a:lstStyle>
            <a:lvl1pPr algn="l">
              <a:defRPr sz="5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49"/>
            <a:ext cx="14630400" cy="8229600"/>
          </a:xfrm>
        </p:spPr>
        <p:txBody>
          <a:bodyPr/>
          <a:lstStyle>
            <a:lvl1pPr marL="0" indent="0">
              <a:buNone/>
              <a:defRPr sz="8500"/>
            </a:lvl1pPr>
            <a:lvl2pPr marL="1219170" indent="0">
              <a:buNone/>
              <a:defRPr sz="7500"/>
            </a:lvl2pPr>
            <a:lvl3pPr marL="2438339" indent="0">
              <a:buNone/>
              <a:defRPr sz="6400"/>
            </a:lvl3pPr>
            <a:lvl4pPr marL="3657509" indent="0">
              <a:buNone/>
              <a:defRPr sz="5300"/>
            </a:lvl4pPr>
            <a:lvl5pPr marL="4876678" indent="0">
              <a:buNone/>
              <a:defRPr sz="5300"/>
            </a:lvl5pPr>
            <a:lvl6pPr marL="6095848" indent="0">
              <a:buNone/>
              <a:defRPr sz="5300"/>
            </a:lvl6pPr>
            <a:lvl7pPr marL="7315017" indent="0">
              <a:buNone/>
              <a:defRPr sz="5300"/>
            </a:lvl7pPr>
            <a:lvl8pPr marL="8534187" indent="0">
              <a:buNone/>
              <a:defRPr sz="5300"/>
            </a:lvl8pPr>
            <a:lvl9pPr marL="9753356" indent="0">
              <a:buNone/>
              <a:defRPr sz="5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5"/>
          </a:xfrm>
        </p:spPr>
        <p:txBody>
          <a:bodyPr/>
          <a:lstStyle>
            <a:lvl1pPr marL="0" indent="0">
              <a:buNone/>
              <a:defRPr sz="3700"/>
            </a:lvl1pPr>
            <a:lvl2pPr marL="1219170" indent="0">
              <a:buNone/>
              <a:defRPr sz="3200"/>
            </a:lvl2pPr>
            <a:lvl3pPr marL="2438339" indent="0">
              <a:buNone/>
              <a:defRPr sz="2700"/>
            </a:lvl3pPr>
            <a:lvl4pPr marL="3657509" indent="0">
              <a:buNone/>
              <a:defRPr sz="2400"/>
            </a:lvl4pPr>
            <a:lvl5pPr marL="4876678" indent="0">
              <a:buNone/>
              <a:defRPr sz="2400"/>
            </a:lvl5pPr>
            <a:lvl6pPr marL="6095848" indent="0">
              <a:buNone/>
              <a:defRPr sz="2400"/>
            </a:lvl6pPr>
            <a:lvl7pPr marL="7315017" indent="0">
              <a:buNone/>
              <a:defRPr sz="2400"/>
            </a:lvl7pPr>
            <a:lvl8pPr marL="8534187" indent="0">
              <a:buNone/>
              <a:defRPr sz="2400"/>
            </a:lvl8pPr>
            <a:lvl9pPr marL="9753356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0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69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xmlns:p14="http://schemas.microsoft.com/office/powerpoint/2010/main"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609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219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828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2438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30480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3657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4267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4876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5486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5"/>
          </a:xfrm>
          <a:prstGeom prst="rect">
            <a:avLst/>
          </a:prstGeom>
        </p:spPr>
        <p:txBody>
          <a:bodyPr vert="horz" lIns="243834" tIns="121917" rIns="243834" bIns="12191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1"/>
            <a:ext cx="5689600" cy="730251"/>
          </a:xfrm>
          <a:prstGeom prst="rect">
            <a:avLst/>
          </a:prstGeom>
        </p:spPr>
        <p:txBody>
          <a:bodyPr vert="horz" lIns="243834" tIns="121917" rIns="243834" bIns="121917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rtl="0"/>
            <a:fld id="{6AD6E88F-3DAF-B949-9980-F0CBD7E41EC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219170" rtl="0"/>
              <a:t>6/26/14</a:t>
            </a:fld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1"/>
            <a:ext cx="7721600" cy="730251"/>
          </a:xfrm>
          <a:prstGeom prst="rect">
            <a:avLst/>
          </a:prstGeom>
        </p:spPr>
        <p:txBody>
          <a:bodyPr vert="horz" lIns="243834" tIns="121917" rIns="243834" bIns="121917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rtl="0"/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1"/>
            <a:ext cx="5689600" cy="730251"/>
          </a:xfrm>
          <a:prstGeom prst="rect">
            <a:avLst/>
          </a:prstGeom>
        </p:spPr>
        <p:txBody>
          <a:bodyPr vert="horz" lIns="243834" tIns="121917" rIns="243834" bIns="121917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rtl="0"/>
            <a:fld id="{9B1CDD27-D245-054C-BE5F-CC77FACBCEA5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219170"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NS13_NAMMU_PP_Title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402307" cy="22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4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77" indent="-914377" algn="l" defTabSz="1219170" rtl="0" eaLnBrk="1" latinLnBrk="0" hangingPunct="1">
        <a:spcBef>
          <a:spcPct val="20000"/>
        </a:spcBef>
        <a:buFont typeface="Arial"/>
        <a:buChar char="•"/>
        <a:defRPr sz="85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1981150" indent="-761981" algn="l" defTabSz="1219170" rtl="0" eaLnBrk="1" latinLnBrk="0" hangingPunct="1">
        <a:spcBef>
          <a:spcPct val="20000"/>
        </a:spcBef>
        <a:buFont typeface="Arial"/>
        <a:buChar char="–"/>
        <a:defRPr sz="75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3047924" indent="-609585" algn="l" defTabSz="1219170" rtl="0" eaLnBrk="1" latinLnBrk="0" hangingPunct="1">
        <a:spcBef>
          <a:spcPct val="20000"/>
        </a:spcBef>
        <a:buFont typeface="Arial"/>
        <a:buChar char="•"/>
        <a:defRPr sz="6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4267093" indent="-609585" algn="l" defTabSz="1219170" rtl="0" eaLnBrk="1" latinLnBrk="0" hangingPunct="1">
        <a:spcBef>
          <a:spcPct val="20000"/>
        </a:spcBef>
        <a:buFont typeface="Arial"/>
        <a:buChar char="–"/>
        <a:defRPr sz="53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5486263" indent="-609585" algn="l" defTabSz="1219170" rtl="0" eaLnBrk="1" latinLnBrk="0" hangingPunct="1">
        <a:spcBef>
          <a:spcPct val="20000"/>
        </a:spcBef>
        <a:buFont typeface="Arial"/>
        <a:buChar char="»"/>
        <a:defRPr sz="53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6705432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602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771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2941" indent="-609585" algn="l" defTabSz="1219170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70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339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509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67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84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017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187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356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mailto:gabriel@larrysmusiccenter.com" TargetMode="External"/><Relationship Id="rId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9" y="-56199"/>
            <a:ext cx="24512685" cy="138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9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Google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store name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Music store (your town or city)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</a:t>
            </a:r>
            <a:r>
              <a:rPr lang="en-US"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marquee </a:t>
            </a:r>
            <a:r>
              <a:rPr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brand </a:t>
            </a: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names and state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services - lessons, band instrument rentals, repairs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creen Shot 2013-10-15 at 12.36.14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4382068" y="5007713"/>
            <a:ext cx="15389957" cy="4648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Keywords</a:t>
            </a:r>
          </a:p>
        </p:txBody>
      </p:sp>
      <p:sp>
        <p:nvSpPr>
          <p:cNvPr id="76" name="Shape 76"/>
          <p:cNvSpPr/>
          <p:nvPr/>
        </p:nvSpPr>
        <p:spPr>
          <a:xfrm>
            <a:off x="1657350" y="2251444"/>
            <a:ext cx="20831175" cy="535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Number One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xit" presetSubtype="10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xit" presetSubtype="10" fill="hold" grpId="2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1" animBg="1" advAuto="0"/>
      <p:bldP spid="76" grpId="2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creen Shot 2014-01-02 at 10.58.00 AM.png"/>
          <p:cNvPicPr/>
          <p:nvPr/>
        </p:nvPicPr>
        <p:blipFill>
          <a:blip r:embed="rId3">
            <a:extLst/>
          </a:blip>
          <a:srcRect l="3645" t="6944" r="4091" b="5388"/>
          <a:stretch>
            <a:fillRect/>
          </a:stretch>
        </p:blipFill>
        <p:spPr>
          <a:xfrm>
            <a:off x="-59135" y="-6218"/>
            <a:ext cx="24502389" cy="14551042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80782" y="8621082"/>
            <a:ext cx="11315701" cy="455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>
              <a:srgbClr val="D22400">
                <a:alpha val="8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creen Shot 2013-10-24 at 1.39.56 AM.png"/>
          <p:cNvPicPr/>
          <p:nvPr/>
        </p:nvPicPr>
        <p:blipFill>
          <a:blip r:embed="rId3">
            <a:extLst/>
          </a:blip>
          <a:srcRect l="919" r="919" b="11705"/>
          <a:stretch>
            <a:fillRect/>
          </a:stretch>
        </p:blipFill>
        <p:spPr>
          <a:xfrm>
            <a:off x="0" y="7945"/>
            <a:ext cx="24384000" cy="13708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creen Shot 2013-10-24 at 1.40.42 AM.png"/>
          <p:cNvPicPr/>
          <p:nvPr/>
        </p:nvPicPr>
        <p:blipFill>
          <a:blip r:embed="rId3">
            <a:extLst/>
          </a:blip>
          <a:srcRect t="5000" b="50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creen Shot 2013-10-19 at 4.22.11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549400"/>
            <a:ext cx="24384000" cy="152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2476500" y="7277100"/>
            <a:ext cx="1435100" cy="1358900"/>
          </a:xfrm>
          <a:prstGeom prst="rightArrow">
            <a:avLst>
              <a:gd name="adj1" fmla="val 32000"/>
              <a:gd name="adj2" fmla="val 41121"/>
            </a:avLst>
          </a:prstGeom>
          <a:solidFill>
            <a:srgbClr val="FF6A0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 advAuto="0"/>
      <p:bldP spid="94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Keywords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2870200" y="3216275"/>
            <a:ext cx="20815301" cy="883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 the things you want to be found for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the item and brand name in listing descriptions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Mention key brands and services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Mention your store by name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Highlight unique things that set you apart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1" uiExpan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2352675" y="4829175"/>
            <a:ext cx="19621500" cy="28575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Brands</a:t>
            </a:r>
          </a:p>
        </p:txBody>
      </p:sp>
      <p:sp>
        <p:nvSpPr>
          <p:cNvPr id="104" name="Shape 104"/>
          <p:cNvSpPr/>
          <p:nvPr/>
        </p:nvSpPr>
        <p:spPr>
          <a:xfrm>
            <a:off x="2352675" y="1698624"/>
            <a:ext cx="19621500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Number Two</a:t>
            </a:r>
          </a:p>
        </p:txBody>
      </p:sp>
      <p:sp>
        <p:nvSpPr>
          <p:cNvPr id="105" name="Shape 105"/>
          <p:cNvSpPr/>
          <p:nvPr/>
        </p:nvSpPr>
        <p:spPr>
          <a:xfrm>
            <a:off x="2352675" y="6832600"/>
            <a:ext cx="19621500" cy="308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Landing Pages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 advClick="1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xit" presetSubtype="10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xit" presetSubtype="10" fill="hold" grpId="2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750" fill="hold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1" animBg="1" advAuto="0"/>
      <p:bldP spid="103" grpId="3" animBg="1" advAuto="0"/>
      <p:bldP spid="104" grpId="2" uiExpand="1" build="p" bldLvl="5" animBg="1" advAuto="0"/>
      <p:bldP spid="105" grpId="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creen Shot 2013-10-24 at 2.04.48 AM.png"/>
          <p:cNvPicPr/>
          <p:nvPr/>
        </p:nvPicPr>
        <p:blipFill>
          <a:blip r:embed="rId3">
            <a:extLst/>
          </a:blip>
          <a:srcRect l="89" r="89" b="10180"/>
          <a:stretch>
            <a:fillRect/>
          </a:stretch>
        </p:blipFill>
        <p:spPr>
          <a:xfrm>
            <a:off x="0" y="3082"/>
            <a:ext cx="24384000" cy="1371291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3569715" y="97254"/>
            <a:ext cx="11440369" cy="489537"/>
          </a:xfrm>
          <a:prstGeom prst="rect">
            <a:avLst/>
          </a:prstGeom>
          <a:ln w="76200">
            <a:solidFill>
              <a:srgbClr val="DF1F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>
    <p:push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2200275"/>
            <a:ext cx="24498300" cy="115442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1984" y="3130383"/>
            <a:ext cx="16278334" cy="3785640"/>
          </a:xfrm>
          <a:prstGeom prst="rect">
            <a:avLst/>
          </a:prstGeom>
          <a:noFill/>
        </p:spPr>
        <p:txBody>
          <a:bodyPr wrap="square" lIns="243829" tIns="121914" rIns="243829" bIns="121914" rtlCol="0">
            <a:spAutoFit/>
          </a:bodyPr>
          <a:lstStyle/>
          <a:p>
            <a:pPr defTabSz="1219140" rtl="0"/>
            <a:r>
              <a:rPr lang="en-US" sz="11500" b="1" kern="12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Simple Ways to Get Found on Google</a:t>
            </a:r>
            <a:endParaRPr lang="en-US" sz="11500" b="1" kern="12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Shape 32"/>
          <p:cNvSpPr/>
          <p:nvPr/>
        </p:nvSpPr>
        <p:spPr>
          <a:xfrm>
            <a:off x="1758576" y="8115300"/>
            <a:ext cx="20828001" cy="4657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1200"/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chemeClr val="bg1"/>
                </a:solidFill>
                <a:latin typeface="Helvetica Neue Light"/>
              </a:rPr>
              <a:t>Gabriel </a:t>
            </a:r>
            <a:r>
              <a:rPr sz="11200" dirty="0" smtClean="0">
                <a:solidFill>
                  <a:schemeClr val="bg1"/>
                </a:solidFill>
                <a:latin typeface="Helvetica Neue Light"/>
              </a:rPr>
              <a:t>O’Brien</a:t>
            </a:r>
            <a:endParaRPr lang="en-US" sz="11200" dirty="0" smtClean="0">
              <a:solidFill>
                <a:schemeClr val="bg1"/>
              </a:solidFill>
              <a:latin typeface="Helvetica Neue Light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8000" dirty="0" smtClean="0">
                <a:solidFill>
                  <a:schemeClr val="bg1"/>
                </a:solidFill>
                <a:latin typeface="Helvetica Neue Light"/>
              </a:rPr>
              <a:t>Sales </a:t>
            </a:r>
            <a:r>
              <a:rPr lang="en-US" sz="8000" dirty="0">
                <a:solidFill>
                  <a:schemeClr val="bg1"/>
                </a:solidFill>
                <a:latin typeface="Helvetica Neue Light"/>
              </a:rPr>
              <a:t>Manager, Larry’s Music </a:t>
            </a:r>
            <a:r>
              <a:rPr lang="en-US" sz="8000" dirty="0" smtClean="0">
                <a:solidFill>
                  <a:schemeClr val="bg1"/>
                </a:solidFill>
                <a:latin typeface="Helvetica Neue Light"/>
              </a:rPr>
              <a:t>Center</a:t>
            </a:r>
            <a:endParaRPr lang="en-US" sz="8000" dirty="0">
              <a:solidFill>
                <a:schemeClr val="bg1"/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4018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creen Shot 2014-01-02 at 11.50.14 AM.png"/>
          <p:cNvPicPr/>
          <p:nvPr/>
        </p:nvPicPr>
        <p:blipFill>
          <a:blip r:embed="rId3">
            <a:extLst/>
          </a:blip>
          <a:srcRect t="216" r="1329" b="10935"/>
          <a:stretch>
            <a:fillRect/>
          </a:stretch>
        </p:blipFill>
        <p:spPr>
          <a:xfrm>
            <a:off x="12254" y="0"/>
            <a:ext cx="2437174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creen Shot 2014-01-02 at 11.51.43 AM.png"/>
          <p:cNvPicPr/>
          <p:nvPr/>
        </p:nvPicPr>
        <p:blipFill>
          <a:blip r:embed="rId3">
            <a:extLst/>
          </a:blip>
          <a:srcRect b="10109"/>
          <a:stretch>
            <a:fillRect/>
          </a:stretch>
        </p:blipFill>
        <p:spPr>
          <a:xfrm>
            <a:off x="0" y="16730"/>
            <a:ext cx="24384000" cy="13699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Landing Pages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2047875" y="2987675"/>
            <a:ext cx="20815300" cy="883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landing pages for </a:t>
            </a:r>
            <a:r>
              <a:rPr lang="en-US"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marquee </a:t>
            </a:r>
            <a:r>
              <a:rPr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brands </a:t>
            </a: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services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key product names and information in descriptions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home page links to your landing pages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Point search results within your site to landing pages</a:t>
            </a:r>
          </a:p>
        </p:txBody>
      </p:sp>
    </p:spTree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uiExpand="1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4648348" y="5388861"/>
            <a:ext cx="14964735" cy="4648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Google Places</a:t>
            </a:r>
          </a:p>
        </p:txBody>
      </p:sp>
      <p:sp>
        <p:nvSpPr>
          <p:cNvPr id="126" name="Shape 126"/>
          <p:cNvSpPr/>
          <p:nvPr/>
        </p:nvSpPr>
        <p:spPr>
          <a:xfrm>
            <a:off x="4724548" y="2737293"/>
            <a:ext cx="14812335" cy="535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Number Three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 advClick="1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xit" presetSubtype="10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xit" presetSubtype="10" fill="hold" grpId="2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6" grpId="2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creen Shot 2013-10-15 at 12.42.14 PM.png"/>
          <p:cNvPicPr/>
          <p:nvPr/>
        </p:nvPicPr>
        <p:blipFill>
          <a:blip r:embed="rId2">
            <a:extLst/>
          </a:blip>
          <a:srcRect t="5000" b="4999"/>
          <a:stretch>
            <a:fillRect/>
          </a:stretch>
        </p:blipFill>
        <p:spPr>
          <a:xfrm>
            <a:off x="-145852" y="-303039"/>
            <a:ext cx="24675538" cy="1387999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11384516" y="3488436"/>
            <a:ext cx="5245236" cy="2645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76200">
            <a:solidFill>
              <a:srgbClr val="D9262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13-10-15 at 12.42.29 PM.png"/>
          <p:cNvPicPr/>
          <p:nvPr/>
        </p:nvPicPr>
        <p:blipFill>
          <a:blip r:embed="rId2">
            <a:extLst/>
          </a:blip>
          <a:srcRect t="5000" b="50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4017356" y="7168162"/>
            <a:ext cx="5245236" cy="2645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76200">
            <a:solidFill>
              <a:srgbClr val="D9262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creen Shot 2013-10-15 at 12.38.50 PM.png"/>
          <p:cNvPicPr/>
          <p:nvPr/>
        </p:nvPicPr>
        <p:blipFill>
          <a:blip r:embed="rId3">
            <a:extLst/>
          </a:blip>
          <a:srcRect t="5000" b="50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creen Shot 2014-01-02 at 12.17.30 PM.png"/>
          <p:cNvPicPr/>
          <p:nvPr/>
        </p:nvPicPr>
        <p:blipFill>
          <a:blip r:embed="rId3">
            <a:extLst/>
          </a:blip>
          <a:srcRect l="5897" r="5897"/>
          <a:stretch>
            <a:fillRect/>
          </a:stretch>
        </p:blipFill>
        <p:spPr>
          <a:xfrm>
            <a:off x="0" y="-3582846"/>
            <a:ext cx="24383999" cy="1727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Google Places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3362325" y="3556000"/>
            <a:ext cx="18554700" cy="83375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sure your basic information is accurate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 your Google Places listing to your website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Mention key brands and services in your listing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Claim your business listing for each location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uiExpan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2233612" y="5394325"/>
            <a:ext cx="19621500" cy="4648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Social Media</a:t>
            </a:r>
          </a:p>
        </p:txBody>
      </p:sp>
      <p:sp>
        <p:nvSpPr>
          <p:cNvPr id="148" name="Shape 148"/>
          <p:cNvSpPr/>
          <p:nvPr/>
        </p:nvSpPr>
        <p:spPr>
          <a:xfrm>
            <a:off x="2233612" y="2359024"/>
            <a:ext cx="19621500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Number Four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xit" presetSubtype="10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xit" presetSubtype="10" fill="hold" grpId="2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2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71650" y="844550"/>
            <a:ext cx="20815300" cy="29845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08990">
              <a:defRPr sz="10976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976" dirty="0" smtClean="0">
                <a:solidFill>
                  <a:srgbClr val="FFFFFF"/>
                </a:solidFill>
              </a:rPr>
              <a:t> </a:t>
            </a:r>
            <a:r>
              <a:rPr lang="en-US" sz="10976" dirty="0" smtClean="0">
                <a:solidFill>
                  <a:srgbClr val="FFFFFF"/>
                </a:solidFill>
              </a:rPr>
              <a:t>Simple </a:t>
            </a:r>
            <a:r>
              <a:rPr sz="10976" dirty="0" smtClean="0">
                <a:solidFill>
                  <a:srgbClr val="FFFFFF"/>
                </a:solidFill>
              </a:rPr>
              <a:t>ways </a:t>
            </a:r>
            <a:r>
              <a:rPr sz="10976" dirty="0">
                <a:solidFill>
                  <a:srgbClr val="FFFFFF"/>
                </a:solidFill>
              </a:rPr>
              <a:t>to get found on Google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3241675" y="3644900"/>
            <a:ext cx="18389600" cy="883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Optimizing your website using keywords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Getting customers for brands you carry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Managing your Google Places listing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Using social media to improve your ranking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most impact in 15 minutes a 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 uiExpand="1" build="p" bldLvl="5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creen Shot 2013-10-15 at 12.34.0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853020" y="6795792"/>
            <a:ext cx="10560831" cy="455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>
              <a:srgbClr val="D22400">
                <a:alpha val="8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54" name="Shape 154"/>
          <p:cNvSpPr/>
          <p:nvPr/>
        </p:nvSpPr>
        <p:spPr>
          <a:xfrm>
            <a:off x="6527799" y="13065301"/>
            <a:ext cx="3136902" cy="625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ln w="76200">
            <a:solidFill>
              <a:srgbClr val="C71C00">
                <a:alpha val="8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1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reen Shot 2013-10-15 at 12.36.14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829619" y="6397972"/>
            <a:ext cx="10560831" cy="455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>
              <a:srgbClr val="D22400">
                <a:alpha val="8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14-01-02 at 6.37.23 PM.png"/>
          <p:cNvPicPr/>
          <p:nvPr/>
        </p:nvPicPr>
        <p:blipFill>
          <a:blip r:embed="rId3">
            <a:extLst/>
          </a:blip>
          <a:srcRect l="17060" t="11385" r="234" b="1417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Social Media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xfrm>
            <a:off x="2305050" y="3216275"/>
            <a:ext cx="20815300" cy="883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Claim your business listings on Yelp and Foursquare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sure your basic information is accurate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 your social media pages to your website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links within Facebook and </a:t>
            </a:r>
            <a:r>
              <a:rPr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</a:t>
            </a:r>
            <a:r>
              <a:rPr lang="en-US"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ube </a:t>
            </a: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posts to create traffic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Highlight unusual and </a:t>
            </a:r>
            <a:r>
              <a:rPr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</a:t>
            </a:r>
            <a:r>
              <a:rPr lang="en-US"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en-US"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sz="5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 </a:t>
            </a:r>
            <a:r>
              <a:rPr sz="5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items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uiExpand="1" build="p" bldLvl="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1689100" y="1054100"/>
            <a:ext cx="20815300" cy="29845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 smtClean="0">
                <a:solidFill>
                  <a:srgbClr val="FFFFFF"/>
                </a:solidFill>
              </a:rPr>
              <a:t>15</a:t>
            </a:r>
            <a:r>
              <a:rPr lang="en-US" sz="11200" dirty="0" smtClean="0">
                <a:solidFill>
                  <a:srgbClr val="FFFFFF"/>
                </a:solidFill>
              </a:rPr>
              <a:t> M</a:t>
            </a:r>
            <a:r>
              <a:rPr sz="11200" dirty="0" smtClean="0">
                <a:solidFill>
                  <a:srgbClr val="FFFFFF"/>
                </a:solidFill>
              </a:rPr>
              <a:t>inutes </a:t>
            </a:r>
            <a:r>
              <a:rPr sz="11200" dirty="0">
                <a:solidFill>
                  <a:srgbClr val="FFFFFF"/>
                </a:solidFill>
              </a:rPr>
              <a:t>a </a:t>
            </a:r>
            <a:r>
              <a:rPr lang="en-US" sz="11200" dirty="0" smtClean="0">
                <a:solidFill>
                  <a:srgbClr val="FFFFFF"/>
                </a:solidFill>
              </a:rPr>
              <a:t>D</a:t>
            </a:r>
            <a:r>
              <a:rPr sz="11200" dirty="0" smtClean="0">
                <a:solidFill>
                  <a:srgbClr val="FFFFFF"/>
                </a:solidFill>
              </a:rPr>
              <a:t>ay</a:t>
            </a:r>
            <a:endParaRPr sz="11200" dirty="0">
              <a:solidFill>
                <a:srgbClr val="FFFFFF"/>
              </a:solidFill>
            </a:endParaRP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2797175" y="3644900"/>
            <a:ext cx="20815300" cy="883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Get your entire staff involved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Start with the basics, then get more specific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Only work on one thing at a time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“Once you pick it up, don’t put it </a:t>
            </a:r>
            <a:r>
              <a:rPr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down</a:t>
            </a:r>
            <a:r>
              <a:rPr lang="en-US"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’</a:t>
            </a:r>
            <a:r>
              <a:rPr lang="fr-FR" dirty="0" smtClean="0">
                <a:latin typeface="Helvetica Neue Light"/>
                <a:ea typeface="Helvetica Neue Light"/>
                <a:cs typeface="Helvetica Neue Light"/>
                <a:sym typeface="Helvetica Neue Light"/>
              </a:rPr>
              <a:t>’</a:t>
            </a:r>
            <a:r>
              <a:rPr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til i</a:t>
            </a:r>
            <a:r>
              <a:rPr lang="en-US"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t’</a:t>
            </a:r>
            <a:r>
              <a:rPr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 </a:t>
            </a: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done”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Make a list of search terms that apply to your store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uiExpand="1" build="p" bldLvl="5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3405738" y="1673767"/>
            <a:ext cx="224277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5200" u="sng" dirty="0">
                <a:solidFill>
                  <a:srgbClr val="FFFFFF"/>
                </a:solidFill>
              </a:rPr>
              <a:t>Brands</a:t>
            </a:r>
          </a:p>
        </p:txBody>
      </p:sp>
      <p:sp>
        <p:nvSpPr>
          <p:cNvPr id="172" name="Shape 172"/>
          <p:cNvSpPr/>
          <p:nvPr/>
        </p:nvSpPr>
        <p:spPr>
          <a:xfrm>
            <a:off x="17498677" y="1673767"/>
            <a:ext cx="264627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5200" u="sng" dirty="0">
                <a:solidFill>
                  <a:srgbClr val="FFFFFF"/>
                </a:solidFill>
              </a:rPr>
              <a:t>Services</a:t>
            </a:r>
          </a:p>
        </p:txBody>
      </p:sp>
      <p:sp>
        <p:nvSpPr>
          <p:cNvPr id="173" name="Shape 173"/>
          <p:cNvSpPr/>
          <p:nvPr/>
        </p:nvSpPr>
        <p:spPr>
          <a:xfrm>
            <a:off x="3008177" y="6842009"/>
            <a:ext cx="303789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5200" u="sng" dirty="0">
                <a:solidFill>
                  <a:srgbClr val="FFFFFF"/>
                </a:solidFill>
              </a:rPr>
              <a:t>Keywords</a:t>
            </a:r>
          </a:p>
        </p:txBody>
      </p:sp>
      <p:sp>
        <p:nvSpPr>
          <p:cNvPr id="174" name="Shape 174"/>
          <p:cNvSpPr/>
          <p:nvPr/>
        </p:nvSpPr>
        <p:spPr>
          <a:xfrm>
            <a:off x="1925121" y="2781860"/>
            <a:ext cx="5204004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Taylor Guitars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Orange Amps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Reverend Guitars</a:t>
            </a:r>
          </a:p>
        </p:txBody>
      </p:sp>
      <p:sp>
        <p:nvSpPr>
          <p:cNvPr id="175" name="Shape 175"/>
          <p:cNvSpPr/>
          <p:nvPr/>
        </p:nvSpPr>
        <p:spPr>
          <a:xfrm>
            <a:off x="15240769" y="2781860"/>
            <a:ext cx="7162090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Band Instrument Rental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Lessons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Repairs</a:t>
            </a:r>
          </a:p>
        </p:txBody>
      </p:sp>
      <p:sp>
        <p:nvSpPr>
          <p:cNvPr id="176" name="Shape 176"/>
          <p:cNvSpPr/>
          <p:nvPr/>
        </p:nvSpPr>
        <p:spPr>
          <a:xfrm>
            <a:off x="2465653" y="8273012"/>
            <a:ext cx="1932203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Wooster, Ohio, Vintage Guitars, Music Store, Larry’s Music Center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4907849" y="6450211"/>
            <a:ext cx="14568301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u="sng" dirty="0">
                <a:solidFill>
                  <a:srgbClr val="FFFFFF"/>
                </a:solidFill>
                <a:hlinkClick r:id="rId2"/>
              </a:rPr>
              <a:t>gabriel@larrysmusiccenter.com</a:t>
            </a:r>
            <a:endParaRPr sz="5200" dirty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(800) 527-7975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5200" dirty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5200" dirty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@gabrielobrien</a:t>
            </a:r>
          </a:p>
        </p:txBody>
      </p:sp>
      <p:pic>
        <p:nvPicPr>
          <p:cNvPr id="179" name="twitte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2631" y="8317815"/>
            <a:ext cx="978737" cy="97873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80" name="Shape 180"/>
          <p:cNvSpPr/>
          <p:nvPr/>
        </p:nvSpPr>
        <p:spPr>
          <a:xfrm>
            <a:off x="1778000" y="3351210"/>
            <a:ext cx="20828000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1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Gabriel O’Brien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Google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store name</a:t>
            </a:r>
            <a:b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52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creen Shot 2013-10-15 at 12.27.58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Google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store name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Music store (your town or city)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creen Shot 2013-10-15 at 12.33.3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 dirty="0">
                <a:solidFill>
                  <a:srgbClr val="FFFFFF"/>
                </a:solidFill>
              </a:rPr>
              <a:t>Google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store name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Music store (your town or city)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Your </a:t>
            </a:r>
            <a:r>
              <a:rPr lang="en-US"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marquee </a:t>
            </a:r>
            <a:r>
              <a:rPr sz="52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brand </a:t>
            </a:r>
            <a:r>
              <a:rPr sz="5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names and state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creen Shot 2013-10-15 at 12.34.06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431800" y="6959600"/>
            <a:ext cx="11315700" cy="4559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>
              <a:srgbClr val="D22400">
                <a:alpha val="8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777</Words>
  <Application>Microsoft Macintosh PowerPoint</Application>
  <PresentationFormat>Custom</PresentationFormat>
  <Paragraphs>105</Paragraphs>
  <Slides>36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Gradient</vt:lpstr>
      <vt:lpstr>Office Theme</vt:lpstr>
      <vt:lpstr>PowerPoint Presentation</vt:lpstr>
      <vt:lpstr>PowerPoint Presentation</vt:lpstr>
      <vt:lpstr> Simple ways to get found on Google</vt:lpstr>
      <vt:lpstr>Google</vt:lpstr>
      <vt:lpstr>PowerPoint Presentation</vt:lpstr>
      <vt:lpstr>Google</vt:lpstr>
      <vt:lpstr>PowerPoint Presentation</vt:lpstr>
      <vt:lpstr>Google</vt:lpstr>
      <vt:lpstr>PowerPoint Presentation</vt:lpstr>
      <vt:lpstr>Google</vt:lpstr>
      <vt:lpstr>PowerPoint Presentation</vt:lpstr>
      <vt:lpstr>Keywords</vt:lpstr>
      <vt:lpstr>PowerPoint Presentation</vt:lpstr>
      <vt:lpstr>PowerPoint Presentation</vt:lpstr>
      <vt:lpstr>PowerPoint Presentation</vt:lpstr>
      <vt:lpstr>PowerPoint Presentation</vt:lpstr>
      <vt:lpstr>Keywords</vt:lpstr>
      <vt:lpstr>Brands</vt:lpstr>
      <vt:lpstr>PowerPoint Presentation</vt:lpstr>
      <vt:lpstr>PowerPoint Presentation</vt:lpstr>
      <vt:lpstr>PowerPoint Presentation</vt:lpstr>
      <vt:lpstr>Landing Pages</vt:lpstr>
      <vt:lpstr>Google Places</vt:lpstr>
      <vt:lpstr>PowerPoint Presentation</vt:lpstr>
      <vt:lpstr>PowerPoint Presentation</vt:lpstr>
      <vt:lpstr>PowerPoint Presentation</vt:lpstr>
      <vt:lpstr>PowerPoint Presentation</vt:lpstr>
      <vt:lpstr>Google Places</vt:lpstr>
      <vt:lpstr>Social Media</vt:lpstr>
      <vt:lpstr>PowerPoint Presentation</vt:lpstr>
      <vt:lpstr>PowerPoint Presentation</vt:lpstr>
      <vt:lpstr>PowerPoint Presentation</vt:lpstr>
      <vt:lpstr>Social Media</vt:lpstr>
      <vt:lpstr>15 Minutes a Day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Duarte</dc:creator>
  <cp:lastModifiedBy>Zach Phillips</cp:lastModifiedBy>
  <cp:revision>11</cp:revision>
  <dcterms:modified xsi:type="dcterms:W3CDTF">2014-06-26T16:50:47Z</dcterms:modified>
</cp:coreProperties>
</file>