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4630400" cy="82296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65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Lucida Grande" pitchFamily="18"/>
                <a:ea typeface="Geneva" pitchFamily="18"/>
                <a:cs typeface="Geneva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Lucida Grande" pitchFamily="18"/>
                <a:ea typeface="Geneva" pitchFamily="18"/>
                <a:cs typeface="Geneva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81003" y="685800"/>
            <a:ext cx="6096003" cy="3429000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Lucida Grande" pitchFamily="18"/>
                <a:ea typeface="Geneva" pitchFamily="18"/>
                <a:cs typeface="Geneva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Lucida Grande" pitchFamily="16"/>
                <a:ea typeface="Geneva" pitchFamily="16"/>
                <a:cs typeface="Geneva" pitchFamily="16"/>
              </a:defRPr>
            </a:lvl1pPr>
          </a:lstStyle>
          <a:p>
            <a:pPr lvl="0"/>
            <a:fld id="{9E006481-B624-4537-9A70-078AF448A16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Lucida Grande" pitchFamily="18"/>
        <a:ea typeface="Geneva" pitchFamily="18"/>
        <a:cs typeface="Geneva" pitchFamily="18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Lucida Grande" pitchFamily="18"/>
        <a:ea typeface="Geneva" pitchFamily="18"/>
        <a:cs typeface="Geneva" pitchFamily="18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Lucida Grande" pitchFamily="18"/>
        <a:ea typeface="Geneva" pitchFamily="18"/>
        <a:cs typeface="Geneva" pitchFamily="18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Lucida Grande" pitchFamily="18"/>
        <a:ea typeface="Geneva" pitchFamily="18"/>
        <a:cs typeface="Geneva" pitchFamily="18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Lucida Grande" pitchFamily="18"/>
        <a:ea typeface="Geneva" pitchFamily="18"/>
        <a:cs typeface="Geneva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88B609-5C52-41DE-8E5F-0FAB394CF179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Lucida Grande" pitchFamily="16"/>
              <a:ea typeface="Geneva" pitchFamily="16"/>
              <a:cs typeface="Geneva" pitchFamily="16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4032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3" y="693736"/>
            <a:ext cx="6096003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4032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4032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3" y="693736"/>
            <a:ext cx="6096003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4032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3" y="693736"/>
            <a:ext cx="6096003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4032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4" y="695328"/>
            <a:ext cx="6092820" cy="342740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4032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3" y="693736"/>
            <a:ext cx="6096003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4032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3" y="693736"/>
            <a:ext cx="6096003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4032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3" y="693736"/>
            <a:ext cx="6096003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4032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3" y="693736"/>
            <a:ext cx="6096003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3" y="693736"/>
            <a:ext cx="6096003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4032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3" y="693736"/>
            <a:ext cx="6096003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4032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3" y="693736"/>
            <a:ext cx="6096003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3" y="693736"/>
            <a:ext cx="6096003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3" y="693736"/>
            <a:ext cx="6096003" cy="34290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4032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235"/>
            <a:ext cx="5486089" cy="40326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096959" y="2555876"/>
            <a:ext cx="12436470" cy="17653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130651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300" b="0" i="0" u="none" strike="noStrike" kern="0" cap="none" spc="0" baseline="0">
                <a:solidFill>
                  <a:srgbClr val="000000"/>
                </a:solidFill>
                <a:uFillTx/>
                <a:latin typeface="Lucida Grande"/>
                <a:ea typeface="Geneva"/>
                <a:cs typeface="Geneva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193929" y="4664070"/>
            <a:ext cx="10242551" cy="2101848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31840" y="330198"/>
            <a:ext cx="13166729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130651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300" b="0" i="0" u="none" strike="noStrike" kern="0" cap="none" spc="0" baseline="0">
                <a:solidFill>
                  <a:srgbClr val="FFFFFF"/>
                </a:solidFill>
                <a:uFillTx/>
                <a:latin typeface="Lucida Grande"/>
                <a:ea typeface="Geneva"/>
                <a:cs typeface="Geneva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10699751" y="330198"/>
            <a:ext cx="3321045" cy="6451604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1" compatLnSpc="1"/>
          <a:lstStyle>
            <a:lvl1pPr marL="0" marR="0" lvl="0" indent="0" algn="ctr" defTabSz="130651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300" b="0" i="0" u="none" strike="noStrike" kern="0" cap="none" spc="0" baseline="0">
                <a:solidFill>
                  <a:srgbClr val="000000"/>
                </a:solidFill>
                <a:uFillTx/>
                <a:latin typeface="Lucida Grande"/>
                <a:ea typeface="Geneva"/>
                <a:cs typeface="Geneva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731840" y="330198"/>
            <a:ext cx="9815507" cy="645160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31840" y="330198"/>
            <a:ext cx="13166729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130651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300" b="0" i="0" u="none" strike="noStrike" kern="0" cap="none" spc="0" baseline="0">
                <a:solidFill>
                  <a:srgbClr val="FFFFFF"/>
                </a:solidFill>
                <a:uFillTx/>
                <a:latin typeface="Lucida Grande"/>
                <a:ea typeface="Geneva"/>
                <a:cs typeface="Geneva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5701" y="5287966"/>
            <a:ext cx="12436470" cy="1635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130651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1" i="0" u="none" strike="noStrike" kern="0" cap="all" spc="0" baseline="0">
                <a:solidFill>
                  <a:srgbClr val="000000"/>
                </a:solidFill>
                <a:uFillTx/>
                <a:latin typeface="Lucida Grande"/>
                <a:ea typeface="Geneva"/>
                <a:cs typeface="Geneva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5701" y="3487741"/>
            <a:ext cx="12436470" cy="1800225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31840" y="330198"/>
            <a:ext cx="13166729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130651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300" b="0" i="0" u="none" strike="noStrike" kern="0" cap="none" spc="0" baseline="0">
                <a:solidFill>
                  <a:srgbClr val="FFFFFF"/>
                </a:solidFill>
                <a:uFillTx/>
                <a:latin typeface="Lucida Grande"/>
                <a:ea typeface="Geneva"/>
                <a:cs typeface="Geneva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8800"/>
            <a:ext cx="6515099" cy="49530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7505696" y="1828800"/>
            <a:ext cx="6515099" cy="49530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31840" y="330198"/>
            <a:ext cx="13166729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130651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300" b="0" i="0" u="none" strike="noStrike" kern="0" cap="none" spc="0" baseline="0">
                <a:solidFill>
                  <a:srgbClr val="FFFFFF"/>
                </a:solidFill>
                <a:uFillTx/>
                <a:latin typeface="Lucida Grande"/>
                <a:ea typeface="Geneva"/>
                <a:cs typeface="Geneva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31840" y="1841501"/>
            <a:ext cx="6464295" cy="768352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731840" y="2609853"/>
            <a:ext cx="6464295" cy="474185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7432672" y="1841501"/>
            <a:ext cx="6465886" cy="768352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7432672" y="2609853"/>
            <a:ext cx="6465886" cy="474185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31840" y="330198"/>
            <a:ext cx="13166729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130651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300" b="0" i="0" u="none" strike="noStrike" kern="0" cap="none" spc="0" baseline="0">
                <a:solidFill>
                  <a:srgbClr val="FFFFFF"/>
                </a:solidFill>
                <a:uFillTx/>
                <a:latin typeface="Lucida Grande"/>
                <a:ea typeface="Geneva"/>
                <a:cs typeface="Geneva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31840" y="327026"/>
            <a:ext cx="4813301" cy="13954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130651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1" i="0" u="none" strike="noStrike" kern="0" cap="none" spc="0" baseline="0">
                <a:solidFill>
                  <a:srgbClr val="000000"/>
                </a:solidFill>
                <a:uFillTx/>
                <a:latin typeface="Lucida Grande"/>
                <a:ea typeface="Geneva"/>
                <a:cs typeface="Geneva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719764" y="327026"/>
            <a:ext cx="8178795" cy="7024685"/>
          </a:xfrm>
        </p:spPr>
        <p:txBody>
          <a:bodyPr/>
          <a:lstStyle>
            <a:lvl1pPr>
              <a:spcBef>
                <a:spcPts val="800"/>
              </a:spcBef>
              <a:defRPr sz="3200">
                <a:solidFill>
                  <a:srgbClr val="FFFFFF"/>
                </a:solidFill>
              </a:defRPr>
            </a:lvl1pPr>
            <a:lvl2pPr>
              <a:spcBef>
                <a:spcPts val="700"/>
              </a:spcBef>
              <a:defRPr sz="2800"/>
            </a:lvl2pPr>
            <a:lvl3pPr marL="1062039" lvl="1" indent="-409578">
              <a:spcBef>
                <a:spcPts val="700"/>
              </a:spcBef>
              <a:buChar char="–"/>
              <a:defRPr sz="2800"/>
            </a:lvl3pPr>
            <a:lvl4pPr marL="1062039" lvl="2" indent="-409578">
              <a:defRPr sz="2800"/>
            </a:lvl4pPr>
            <a:lvl5pPr marL="1062039" lvl="3" indent="-409578">
              <a:buChar char="–"/>
              <a:defRPr sz="2800"/>
            </a:lvl5pPr>
            <a:lvl6pPr marL="1633539" marR="0" lvl="4" indent="-327026" algn="l" defTabSz="1306513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  <a:ea typeface="Geneva"/>
                <a:cs typeface="Geneva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731840" y="1722436"/>
            <a:ext cx="4813301" cy="562927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67028" y="5761040"/>
            <a:ext cx="8778870" cy="6794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130651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1" i="0" u="none" strike="noStrike" kern="0" cap="none" spc="0" baseline="0">
                <a:solidFill>
                  <a:srgbClr val="000000"/>
                </a:solidFill>
                <a:uFillTx/>
                <a:latin typeface="Lucida Grande"/>
                <a:ea typeface="Geneva"/>
                <a:cs typeface="Geneva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867028" y="735013"/>
            <a:ext cx="8778870" cy="493871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867028" y="6440484"/>
            <a:ext cx="8778870" cy="96678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S12IdeaCentertopba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838203" y="1828800"/>
            <a:ext cx="13182603" cy="4953003"/>
          </a:xfrm>
          <a:prstGeom prst="rect">
            <a:avLst/>
          </a:prstGeom>
          <a:noFill/>
          <a:ln>
            <a:noFill/>
          </a:ln>
        </p:spPr>
        <p:txBody>
          <a:bodyPr vert="horz" wrap="square" lIns="130622" tIns="65306" rIns="130622" bIns="65306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838203" y="7162796"/>
            <a:ext cx="112014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130622" tIns="65306" rIns="130622" bIns="65306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Lucida Grande" pitchFamily="16"/>
                <a:ea typeface="Geneva" pitchFamily="16"/>
                <a:cs typeface="Geneva" pitchFamily="16"/>
              </a:defRPr>
            </a:lvl1pPr>
          </a:lstStyle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/>
    <p:bodyStyle>
      <a:lvl1pPr marL="490539" marR="0" lvl="0" indent="-490539" algn="l" defTabSz="1306513" rtl="0" fontAlgn="auto" hangingPunct="0">
        <a:lnSpc>
          <a:spcPct val="100000"/>
        </a:lnSpc>
        <a:spcBef>
          <a:spcPts val="1100"/>
        </a:spcBef>
        <a:spcAft>
          <a:spcPts val="0"/>
        </a:spcAft>
        <a:buSzPct val="100000"/>
        <a:buChar char="•"/>
        <a:tabLst/>
        <a:defRPr lang="en-US" sz="4600" b="0" i="0" u="none" strike="noStrike" kern="0" cap="none" spc="0" baseline="0">
          <a:solidFill>
            <a:srgbClr val="000000"/>
          </a:solidFill>
          <a:uFillTx/>
          <a:latin typeface="Century Gothic"/>
          <a:ea typeface="Geneva"/>
          <a:cs typeface="Geneva"/>
        </a:defRPr>
      </a:lvl1pPr>
      <a:lvl2pPr marL="1062039" marR="0" lvl="1" indent="-409578" algn="l" defTabSz="1306513" rtl="0" fontAlgn="auto" hangingPunct="0">
        <a:lnSpc>
          <a:spcPct val="100000"/>
        </a:lnSpc>
        <a:spcBef>
          <a:spcPts val="1000"/>
        </a:spcBef>
        <a:spcAft>
          <a:spcPts val="0"/>
        </a:spcAft>
        <a:buSzPct val="100000"/>
        <a:buChar char="–"/>
        <a:tabLst/>
        <a:defRPr lang="en-US" sz="4000" b="0" i="0" u="none" strike="noStrike" kern="0" cap="none" spc="0" baseline="0">
          <a:solidFill>
            <a:srgbClr val="000000"/>
          </a:solidFill>
          <a:uFillTx/>
          <a:latin typeface="Century Gothic"/>
          <a:ea typeface="Geneva"/>
          <a:cs typeface="Geneva"/>
        </a:defRPr>
      </a:lvl2pPr>
      <a:lvl3pPr marL="1633539" marR="0" lvl="2" indent="-327026" algn="l" defTabSz="1306513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Char char="•"/>
        <a:tabLst/>
        <a:defRPr lang="en-US" sz="3400" b="0" i="0" u="none" strike="noStrike" kern="0" cap="none" spc="0" baseline="0">
          <a:solidFill>
            <a:srgbClr val="000000"/>
          </a:solidFill>
          <a:uFillTx/>
          <a:latin typeface="Century Gothic"/>
          <a:ea typeface="Geneva"/>
          <a:cs typeface="Geneva"/>
        </a:defRPr>
      </a:lvl3pPr>
      <a:lvl4pPr marL="2286000" marR="0" lvl="3" indent="-327026" algn="l" defTabSz="1306513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Char char="–"/>
        <a:tabLst/>
        <a:defRPr lang="en-US" sz="2900" b="0" i="0" u="none" strike="noStrike" kern="0" cap="none" spc="0" baseline="0">
          <a:solidFill>
            <a:srgbClr val="000000"/>
          </a:solidFill>
          <a:uFillTx/>
          <a:latin typeface="Century Gothic"/>
          <a:ea typeface="Geneva"/>
          <a:cs typeface="Geneva"/>
        </a:defRPr>
      </a:lvl4pPr>
      <a:lvl5pPr marL="2938460" marR="0" lvl="4" indent="-325434" algn="l" defTabSz="1306513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Char char="»"/>
        <a:tabLst/>
        <a:defRPr lang="en-US" sz="2900" b="0" i="0" u="none" strike="noStrike" kern="0" cap="none" spc="0" baseline="0">
          <a:solidFill>
            <a:srgbClr val="000000"/>
          </a:solidFill>
          <a:uFillTx/>
          <a:latin typeface="Century Gothic"/>
          <a:ea typeface="Geneva"/>
          <a:cs typeface="Genev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ctrTitle"/>
          </p:nvPr>
        </p:nvSpPr>
        <p:spPr>
          <a:xfrm>
            <a:off x="1096959" y="3657600"/>
            <a:ext cx="12436470" cy="1752603"/>
          </a:xfrm>
        </p:spPr>
        <p:txBody>
          <a:bodyPr/>
          <a:lstStyle/>
          <a:p>
            <a:pPr lvl="0" hangingPunct="1"/>
            <a:r>
              <a:rPr lang="en-US" b="1">
                <a:solidFill>
                  <a:srgbClr val="FFFFFF"/>
                </a:solidFill>
                <a:latin typeface="Century Gothic" pitchFamily="16"/>
              </a:rPr>
              <a:t>Course Title</a:t>
            </a:r>
          </a:p>
        </p:txBody>
      </p:sp>
      <p:pic>
        <p:nvPicPr>
          <p:cNvPr id="3" name="Picture 5" descr="NS10_IdeaCnterPPartv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71450"/>
            <a:ext cx="14173200" cy="7905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NS12IdeaCen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94560" y="731520"/>
            <a:ext cx="10159477" cy="6922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26080" y="4754880"/>
            <a:ext cx="8421130" cy="1826623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8" tIns="71990" rIns="144008" bIns="71990" anchor="t" anchorCtr="0" compatLnSpc="0">
            <a:spAutoFit/>
          </a:bodyPr>
          <a:lstStyle/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00" b="0" i="0" u="none" strike="noStrike" kern="0" cap="none" spc="0" baseline="0">
                <a:solidFill>
                  <a:srgbClr val="E6FF00"/>
                </a:solidFill>
                <a:uFillTx/>
                <a:latin typeface="Arial" pitchFamily="18"/>
                <a:ea typeface="SimSun" pitchFamily="2"/>
                <a:cs typeface="Mangal" pitchFamily="2"/>
              </a:rPr>
              <a:t>Most people have a hard time seeing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00" b="0" i="0" u="none" strike="noStrike" kern="0" cap="none" spc="0" baseline="0">
                <a:solidFill>
                  <a:srgbClr val="E6FF00"/>
                </a:solidFill>
                <a:uFillTx/>
                <a:latin typeface="Arial" pitchFamily="18"/>
                <a:ea typeface="SimSun" pitchFamily="2"/>
                <a:cs typeface="Mangal" pitchFamily="2"/>
              </a:rPr>
              <a:t>   behind the counter to read string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00" b="0" i="0" u="none" strike="noStrike" kern="0" cap="none" spc="0" baseline="0">
                <a:solidFill>
                  <a:srgbClr val="E6FF00"/>
                </a:solidFill>
                <a:uFillTx/>
                <a:latin typeface="Arial" pitchFamily="18"/>
                <a:ea typeface="SimSun" pitchFamily="2"/>
                <a:cs typeface="Mangal" pitchFamily="2"/>
              </a:rPr>
              <a:t>                    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5760" y="5120640"/>
            <a:ext cx="2560320" cy="2909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45920" y="4648196"/>
            <a:ext cx="4023360" cy="573072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8" tIns="71990" rIns="144008" bIns="71990" anchor="t" anchorCtr="1" compatLnSpc="0">
            <a:spAutoFit/>
          </a:bodyPr>
          <a:lstStyle/>
          <a:p>
            <a:pPr marL="0" marR="0" lvl="0" indent="0" algn="ctr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b="0" i="0" u="none" strike="noStrike" kern="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SerpentineDBol" pitchFamily="34"/>
                <a:ea typeface="SimSun" pitchFamily="2"/>
                <a:cs typeface="Mangal" pitchFamily="2"/>
              </a:rPr>
              <a:t>Habitat Re-Store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63533" y="320323"/>
            <a:ext cx="5462790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00400" y="6379046"/>
            <a:ext cx="2634624" cy="573072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8" tIns="71990" rIns="144008" bIns="71990" anchor="t" anchorCtr="0" compatLnSpc="0">
            <a:spAutoFit/>
          </a:bodyPr>
          <a:lstStyle/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b="0" i="0" u="none" strike="noStrike" kern="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SerpentineDBol" pitchFamily="34"/>
                <a:ea typeface="SimSun" pitchFamily="2"/>
                <a:cs typeface="Mangal" pitchFamily="2"/>
              </a:rPr>
              <a:t>Craig's</a:t>
            </a:r>
            <a:r>
              <a:rPr lang="en-US" sz="2900" b="0" i="0" u="none" strike="noStrike" kern="0" cap="none" spc="0" baseline="0">
                <a:solidFill>
                  <a:srgbClr val="000000"/>
                </a:solidFill>
                <a:uFillTx/>
                <a:latin typeface="SerpentineDBol" pitchFamily="34"/>
                <a:ea typeface="SimSun" pitchFamily="2"/>
                <a:cs typeface="Mangal" pitchFamily="2"/>
              </a:rPr>
              <a:t> </a:t>
            </a:r>
            <a:r>
              <a:rPr lang="en-US" sz="2900" b="0" i="0" u="none" strike="noStrike" kern="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SerpentineDBol" pitchFamily="34"/>
                <a:ea typeface="SimSun" pitchFamily="2"/>
                <a:cs typeface="Mangal" pitchFamily="2"/>
              </a:rPr>
              <a:t>List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583680" y="537987"/>
            <a:ext cx="7185602" cy="641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488003" y="365760"/>
            <a:ext cx="6888385" cy="768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57200" y="210961"/>
            <a:ext cx="5000826" cy="29894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2403" y="3108767"/>
            <a:ext cx="8077196" cy="1539428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8" tIns="71990" rIns="144008" bIns="71990" anchor="t" anchorCtr="0" compatLnSpc="0">
            <a:spAutoFit/>
          </a:bodyPr>
          <a:lstStyle/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1" i="0" u="none" strike="noStrike" kern="0" cap="none" spc="0" baseline="0">
                <a:solidFill>
                  <a:srgbClr val="000080"/>
                </a:solidFill>
                <a:uFillTx/>
                <a:latin typeface="Comic Sans MS" pitchFamily="66"/>
                <a:ea typeface="SimSun" pitchFamily="2"/>
                <a:cs typeface="Mangal" pitchFamily="2"/>
              </a:rPr>
              <a:t>While others looked for videos, We Looked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1" i="0" u="none" strike="noStrike" kern="0" cap="none" spc="0" baseline="0">
                <a:solidFill>
                  <a:srgbClr val="000080"/>
                </a:solidFill>
                <a:uFillTx/>
                <a:latin typeface="Comic Sans MS" pitchFamily="66"/>
                <a:ea typeface="SimSun" pitchFamily="2"/>
                <a:cs typeface="Mangal" pitchFamily="2"/>
              </a:rPr>
              <a:t>at fixtures. Then we thought of other ways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1" i="0" u="none" strike="noStrike" kern="0" cap="none" spc="0" baseline="0">
                <a:solidFill>
                  <a:srgbClr val="000080"/>
                </a:solidFill>
                <a:uFillTx/>
                <a:latin typeface="Comic Sans MS" pitchFamily="66"/>
                <a:ea typeface="SimSun" pitchFamily="2"/>
                <a:cs typeface="Mangal" pitchFamily="2"/>
              </a:rPr>
              <a:t>to use those fixtures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65760" y="4561347"/>
            <a:ext cx="4389120" cy="3485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046720" y="5486400"/>
            <a:ext cx="1463040" cy="245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9875520" y="4023360"/>
            <a:ext cx="1828800" cy="380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7315200" y="1828800"/>
            <a:ext cx="2300538" cy="344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79455" y="259781"/>
            <a:ext cx="3443904" cy="339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4344186" y="365760"/>
            <a:ext cx="3336773" cy="179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8046720" y="107140"/>
            <a:ext cx="2894972" cy="2087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alphaModFix/>
            <a:lum/>
          </a:blip>
          <a:srcRect/>
          <a:stretch>
            <a:fillRect/>
          </a:stretch>
        </p:blipFill>
        <p:spPr>
          <a:xfrm>
            <a:off x="11689927" y="3840772"/>
            <a:ext cx="2940472" cy="420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alphaModFix/>
            <a:lum/>
          </a:blip>
          <a:srcRect/>
          <a:stretch>
            <a:fillRect/>
          </a:stretch>
        </p:blipFill>
        <p:spPr>
          <a:xfrm>
            <a:off x="11704320" y="0"/>
            <a:ext cx="2894972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0"/>
          <p:cNvSpPr txBox="1"/>
          <p:nvPr/>
        </p:nvSpPr>
        <p:spPr>
          <a:xfrm>
            <a:off x="959854" y="6333692"/>
            <a:ext cx="4939195" cy="1207227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8" tIns="71990" rIns="144008" bIns="71990" anchor="t" anchorCtr="0" compatLnSpc="0">
            <a:spAutoFit/>
          </a:bodyPr>
          <a:lstStyle/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Mangal" pitchFamily="2"/>
              </a:rPr>
              <a:t>Pictured are some of the items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Mangal" pitchFamily="2"/>
              </a:rPr>
              <a:t>We bought from the video store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Mangal" pitchFamily="2"/>
              </a:rPr>
              <a:t>If bought new- the total cost would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Mangal" pitchFamily="2"/>
              </a:rPr>
              <a:t>Have been over $6000.00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alphaModFix/>
            <a:lum/>
          </a:blip>
          <a:srcRect/>
          <a:stretch>
            <a:fillRect/>
          </a:stretch>
        </p:blipFill>
        <p:spPr>
          <a:xfrm>
            <a:off x="2299972" y="3657600"/>
            <a:ext cx="4649467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12" cstate="print">
            <a:alphaModFix/>
            <a:lum/>
          </a:blip>
          <a:srcRect/>
          <a:stretch>
            <a:fillRect/>
          </a:stretch>
        </p:blipFill>
        <p:spPr>
          <a:xfrm>
            <a:off x="10210803" y="2194560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1326" y="4954173"/>
            <a:ext cx="3160513" cy="3092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1506196" y="5853623"/>
            <a:ext cx="2345472" cy="217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0241280" y="504337"/>
            <a:ext cx="4115513" cy="513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365760" y="427125"/>
            <a:ext cx="4769272" cy="467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4389120" y="4754880"/>
            <a:ext cx="6217920" cy="32918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120640" y="377857"/>
            <a:ext cx="5911486" cy="4745882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8" tIns="71990" rIns="144008" bIns="71990" anchor="t" anchorCtr="0" compatLnSpc="0">
            <a:spAutoFit/>
          </a:bodyPr>
          <a:lstStyle/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A large leather bench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2 organ benches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Heavy duty commercial shelving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Track lighting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Drop ceiling lights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Entire point of sale with flat screen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  scanner &amp; printer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Carpet squares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2000 Shopping bags- FREE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Office Supplies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Sound proofing material (class-rooms)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66828" y="365760"/>
            <a:ext cx="5743575" cy="421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696203" y="365760"/>
            <a:ext cx="6583680" cy="475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228600" y="4479901"/>
            <a:ext cx="8289785" cy="33978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48844" y="5781037"/>
            <a:ext cx="6081555" cy="1000755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8" tIns="71990" rIns="144008" bIns="71990" anchor="t" anchorCtr="1" compatLnSpc="0">
            <a:spAutoFit/>
          </a:bodyPr>
          <a:lstStyle/>
          <a:p>
            <a:pPr marL="0" marR="0" lvl="0" indent="0" algn="ctr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b="1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Mangal" pitchFamily="2"/>
              </a:rPr>
              <a:t>Less then $40.00 from the party</a:t>
            </a:r>
          </a:p>
          <a:p>
            <a:pPr marL="0" marR="0" lvl="0" indent="0" algn="ctr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b="1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Mangal" pitchFamily="2"/>
              </a:rPr>
              <a:t>Store can go a long way!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sz="quarter" idx="4294967295"/>
          </p:nvPr>
        </p:nvSpPr>
        <p:spPr>
          <a:xfrm>
            <a:off x="0" y="400050"/>
            <a:ext cx="13166729" cy="1230316"/>
          </a:xfrm>
          <a:prstGeom prst="rect">
            <a:avLst/>
          </a:prstGeom>
          <a:noFill/>
          <a:ln>
            <a:noFill/>
          </a:ln>
        </p:spPr>
        <p:txBody>
          <a:bodyPr vert="horz" wrap="square" lIns="146304" tIns="73152" rIns="146304" bIns="73152" anchor="t" anchorCtr="1" compatLnSpc="1"/>
          <a:lstStyle/>
          <a:p>
            <a:pPr lvl="0" algn="ctr" defTabSz="1306513" rtl="0" hangingPunct="0"/>
            <a:r>
              <a:rPr lang="en-US" sz="6300">
                <a:solidFill>
                  <a:srgbClr val="000000"/>
                </a:solidFill>
                <a:latin typeface="Lucida Grande"/>
              </a:rPr>
              <a:t>Waiting room</a:t>
            </a:r>
          </a:p>
        </p:txBody>
      </p:sp>
      <p:pic>
        <p:nvPicPr>
          <p:cNvPr id="3" name="Picture 2" descr="C:\Users\Family_Room11\Downloads\waiting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9146" y="3657600"/>
            <a:ext cx="4972050" cy="372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Family_Room11\Downloads\waiting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19996" y="4071932"/>
            <a:ext cx="6178856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sz="quarter" idx="4294967295"/>
          </p:nvPr>
        </p:nvSpPr>
        <p:spPr>
          <a:xfrm>
            <a:off x="609603" y="381003"/>
            <a:ext cx="13166729" cy="1230316"/>
          </a:xfrm>
          <a:prstGeom prst="rect">
            <a:avLst/>
          </a:prstGeom>
          <a:noFill/>
          <a:ln>
            <a:noFill/>
          </a:ln>
        </p:spPr>
        <p:txBody>
          <a:bodyPr vert="horz" wrap="square" lIns="146304" tIns="73152" rIns="146304" bIns="73152" anchor="t" anchorCtr="1" compatLnSpc="1"/>
          <a:lstStyle/>
          <a:p>
            <a:pPr lvl="0" algn="ctr" defTabSz="1306513" rtl="0" hangingPunct="0"/>
            <a:r>
              <a:rPr lang="en-US" sz="5800" b="1">
                <a:solidFill>
                  <a:srgbClr val="B84747"/>
                </a:solidFill>
                <a:effectLst>
                  <a:outerShdw dist="17962" dir="2700000">
                    <a:srgbClr val="000000"/>
                  </a:outerShdw>
                </a:effectLst>
                <a:latin typeface="Copperplate Gothic Light" pitchFamily="34"/>
              </a:rPr>
              <a:t>Free Square Footage</a:t>
            </a:r>
            <a:br>
              <a:rPr lang="en-US" sz="5800" b="1">
                <a:solidFill>
                  <a:srgbClr val="B84747"/>
                </a:solidFill>
                <a:effectLst>
                  <a:outerShdw dist="17962" dir="2700000">
                    <a:srgbClr val="000000"/>
                  </a:outerShdw>
                </a:effectLst>
                <a:latin typeface="Copperplate Gothic Light" pitchFamily="34"/>
              </a:rPr>
            </a:br>
            <a:r>
              <a:rPr lang="en-US" sz="3200">
                <a:solidFill>
                  <a:srgbClr val="B84747"/>
                </a:solidFill>
                <a:latin typeface="Copperplate Gothic Light" pitchFamily="34"/>
              </a:rPr>
              <a:t>Remember to plan for the future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82214" y="2560320"/>
            <a:ext cx="5801465" cy="438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696203" y="2594308"/>
            <a:ext cx="6148178" cy="433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4630400" cy="8229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389120" y="2194560"/>
            <a:ext cx="6217920" cy="329184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  <a:round/>
          </a:ln>
        </p:spPr>
        <p:txBody>
          <a:bodyPr vert="horz" wrap="square" lIns="144008" tIns="71990" rIns="144008" bIns="71990" anchor="ctr" anchorCtr="1" compatLnSpc="0"/>
          <a:lstStyle/>
          <a:p>
            <a:pPr marL="0" marR="0" lvl="0" indent="0" algn="ctr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800" b="0" i="0" u="none" strike="noStrike" kern="0" cap="none" spc="0" baseline="0">
                <a:solidFill>
                  <a:srgbClr val="FF3333"/>
                </a:solidFill>
                <a:uFillTx/>
                <a:latin typeface="Arial" pitchFamily="18"/>
                <a:ea typeface="SimSun" pitchFamily="2"/>
                <a:cs typeface="Mangal" pitchFamily="2"/>
              </a:rPr>
              <a:t>COLOR</a:t>
            </a:r>
          </a:p>
          <a:p>
            <a:pPr marL="0" marR="0" lvl="0" indent="0" algn="ctr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900" b="0" i="0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Mangal" pitchFamily="2"/>
            </a:endParaRPr>
          </a:p>
          <a:p>
            <a:pPr marL="0" marR="0" lvl="0" indent="0" algn="ctr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Mangal" pitchFamily="2"/>
              </a:rPr>
              <a:t>WHY THIS</a:t>
            </a:r>
          </a:p>
          <a:p>
            <a:pPr marL="0" marR="0" lvl="0" indent="0" algn="ctr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Mangal" pitchFamily="2"/>
              </a:rPr>
              <a:t>OR  THAT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sz="quarter" idx="4294967295"/>
          </p:nvPr>
        </p:nvSpPr>
        <p:spPr>
          <a:xfrm>
            <a:off x="609603" y="49853"/>
            <a:ext cx="13166729" cy="1778946"/>
          </a:xfrm>
          <a:prstGeom prst="rect">
            <a:avLst/>
          </a:prstGeom>
          <a:noFill/>
          <a:ln>
            <a:noFill/>
          </a:ln>
        </p:spPr>
        <p:txBody>
          <a:bodyPr vert="horz" wrap="square" lIns="146304" tIns="73152" rIns="146304" bIns="73152" anchor="t" anchorCtr="1" compatLnSpc="1">
            <a:spAutoFit/>
          </a:bodyPr>
          <a:lstStyle/>
          <a:p>
            <a:pPr lvl="0" algn="ctr" defTabSz="1306513" rtl="0" hangingPunct="0"/>
            <a:r>
              <a:rPr lang="en-US" sz="10600">
                <a:solidFill>
                  <a:srgbClr val="2300DC"/>
                </a:solidFill>
                <a:effectLst>
                  <a:outerShdw dist="38096" dir="2700000">
                    <a:srgbClr val="000000"/>
                  </a:outerShdw>
                </a:effectLst>
                <a:latin typeface="Lucida Grande"/>
              </a:rPr>
              <a:t>BLUE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239003" y="1989524"/>
            <a:ext cx="7086600" cy="5173282"/>
          </a:xfr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buFont typeface="Wingdings" pitchFamily="2"/>
              <a:buChar char="q"/>
            </a:pPr>
            <a:r>
              <a:rPr lang="en-US" sz="2600">
                <a:solidFill>
                  <a:srgbClr val="333399"/>
                </a:solidFill>
                <a:latin typeface="" pitchFamily="18"/>
              </a:rPr>
              <a:t>Favorite color of most men</a:t>
            </a:r>
          </a:p>
          <a:p>
            <a:pPr lvl="0">
              <a:spcBef>
                <a:spcPts val="600"/>
              </a:spcBef>
              <a:buFont typeface="Wingdings" pitchFamily="2"/>
              <a:buChar char="q"/>
            </a:pPr>
            <a:r>
              <a:rPr lang="en-US" sz="2600">
                <a:solidFill>
                  <a:srgbClr val="333399"/>
                </a:solidFill>
                <a:latin typeface="" pitchFamily="18"/>
              </a:rPr>
              <a:t>Research shows people are more productive in blue rooms. Weight lifters can lift more weight in blue gyms. Warehouses are often painted blue in order to have more productive workers.</a:t>
            </a:r>
          </a:p>
          <a:p>
            <a:pPr lvl="0">
              <a:spcBef>
                <a:spcPts val="600"/>
              </a:spcBef>
              <a:buFont typeface="Wingdings" pitchFamily="2"/>
              <a:buChar char="q"/>
            </a:pPr>
            <a:r>
              <a:rPr lang="en-US" sz="2600">
                <a:solidFill>
                  <a:srgbClr val="333399"/>
                </a:solidFill>
                <a:latin typeface="" pitchFamily="18"/>
              </a:rPr>
              <a:t>Blue is also the least appetizing color.  People who eat off of blue plates, eat less.</a:t>
            </a:r>
          </a:p>
          <a:p>
            <a:pPr lvl="0">
              <a:spcBef>
                <a:spcPts val="600"/>
              </a:spcBef>
              <a:buFont typeface="Wingdings" pitchFamily="2"/>
              <a:buChar char="q"/>
            </a:pPr>
            <a:r>
              <a:rPr lang="en-US" sz="2600">
                <a:solidFill>
                  <a:srgbClr val="333399"/>
                </a:solidFill>
                <a:latin typeface="" pitchFamily="18"/>
              </a:rPr>
              <a:t>Blue is the color of Loyalty.  It's recommended that people wear blue to interviews or sales staff who wear blue shirts are seen as loyal to customers.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09603" y="1828800"/>
            <a:ext cx="65543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3396" y="228600"/>
            <a:ext cx="13166729" cy="1371600"/>
          </a:xfrm>
        </p:spPr>
        <p:txBody>
          <a:bodyPr/>
          <a:lstStyle/>
          <a:p>
            <a:pPr lvl="0"/>
            <a:r>
              <a:rPr lang="en-US"/>
              <a:t>Design on a Dime</a:t>
            </a:r>
          </a:p>
        </p:txBody>
      </p:sp>
      <p:sp>
        <p:nvSpPr>
          <p:cNvPr id="3" name="Freeform 8"/>
          <p:cNvSpPr/>
          <p:nvPr/>
        </p:nvSpPr>
        <p:spPr>
          <a:xfrm>
            <a:off x="1981203" y="2133596"/>
            <a:ext cx="10668003" cy="319061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343082" marR="0" lvl="0" indent="-342717" algn="ctr" defTabSz="914400" rtl="0" fontAlgn="auto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000000"/>
                </a:solidFill>
                <a:uFillTx/>
                <a:latin typeface="Century Gothic" pitchFamily="18"/>
                <a:ea typeface="SimSun" pitchFamily="2"/>
                <a:cs typeface="Century Gothic" pitchFamily="2"/>
              </a:rPr>
              <a:t>Lisa Paul-Kirkwood</a:t>
            </a:r>
          </a:p>
          <a:p>
            <a:pPr marL="343082" marR="0" lvl="0" indent="-342717" algn="ctr" defTabSz="914400" rtl="0" fontAlgn="auto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000000"/>
                </a:solidFill>
                <a:uFillTx/>
                <a:latin typeface="Century Gothic" pitchFamily="18"/>
                <a:ea typeface="SimSun" pitchFamily="2"/>
                <a:cs typeface="Century Gothic" pitchFamily="2"/>
              </a:rPr>
              <a:t>  Co-Owner</a:t>
            </a:r>
          </a:p>
          <a:p>
            <a:pPr marL="343082" marR="0" lvl="0" indent="-342717" algn="ctr" defTabSz="914400" rtl="0" fontAlgn="auto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000000"/>
                </a:solidFill>
                <a:uFillTx/>
                <a:latin typeface="Century Gothic" pitchFamily="18"/>
                <a:ea typeface="SimSun" pitchFamily="2"/>
                <a:cs typeface="Century Gothic" pitchFamily="2"/>
              </a:rPr>
              <a:t>Discount Music of Jacksonville</a:t>
            </a:r>
          </a:p>
          <a:p>
            <a:pPr marL="343082" marR="0" lvl="0" indent="-342717" algn="ctr" defTabSz="914400" rtl="0" fontAlgn="auto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1200" cap="none" spc="0" baseline="0">
              <a:solidFill>
                <a:srgbClr val="000000"/>
              </a:solidFill>
              <a:uFillTx/>
              <a:latin typeface="Century Gothic" pitchFamily="18"/>
              <a:ea typeface="SimSun" pitchFamily="2"/>
              <a:cs typeface="Century Gothic" pitchFamily="2"/>
            </a:endParaRPr>
          </a:p>
          <a:p>
            <a:pPr marL="343082" marR="0" lvl="0" indent="-342717" algn="ctr" defTabSz="914400" rtl="0" fontAlgn="auto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1200" cap="none" spc="0" baseline="0">
              <a:solidFill>
                <a:srgbClr val="000000"/>
              </a:solidFill>
              <a:uFillTx/>
              <a:latin typeface="Century Gothic" pitchFamily="18"/>
              <a:ea typeface="SimSun" pitchFamily="2"/>
              <a:cs typeface="Century Gothic" pitchFamily="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196" y="6096003"/>
            <a:ext cx="3555552" cy="147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sz="quarter" idx="4294967295"/>
          </p:nvPr>
        </p:nvSpPr>
        <p:spPr>
          <a:xfrm>
            <a:off x="0" y="-55558"/>
            <a:ext cx="13166729" cy="1625602"/>
          </a:xfrm>
          <a:prstGeom prst="rect">
            <a:avLst/>
          </a:prstGeom>
          <a:noFill/>
          <a:ln>
            <a:noFill/>
          </a:ln>
        </p:spPr>
        <p:txBody>
          <a:bodyPr vert="horz" wrap="square" lIns="146304" tIns="73152" rIns="146304" bIns="73152" anchor="t" anchorCtr="1" compatLnSpc="1">
            <a:spAutoFit/>
          </a:bodyPr>
          <a:lstStyle/>
          <a:p>
            <a:pPr lvl="0" algn="ctr" defTabSz="1306513" rtl="0" hangingPunct="0"/>
            <a:r>
              <a:rPr lang="en-US" sz="9600">
                <a:solidFill>
                  <a:srgbClr val="00AE00"/>
                </a:solidFill>
                <a:effectLst>
                  <a:outerShdw dist="38096" dir="2700000">
                    <a:srgbClr val="000000"/>
                  </a:outerShdw>
                </a:effectLst>
                <a:latin typeface="Lucida Grande"/>
              </a:rPr>
              <a:t>GREEN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66803" y="1600200"/>
            <a:ext cx="6424610" cy="5586417"/>
          </a:xfrm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772400" y="1828800"/>
            <a:ext cx="6424610" cy="5286375"/>
          </a:xfrm>
        </p:spPr>
        <p:txBody>
          <a:bodyPr/>
          <a:lstStyle/>
          <a:p>
            <a:pPr lvl="0">
              <a:spcBef>
                <a:spcPts val="700"/>
              </a:spcBef>
              <a:buFont typeface="Wingdings" pitchFamily="2"/>
              <a:buChar char="q"/>
            </a:pPr>
            <a:r>
              <a:rPr lang="en-US" sz="2900">
                <a:solidFill>
                  <a:srgbClr val="008000"/>
                </a:solidFill>
                <a:latin typeface="" pitchFamily="18"/>
              </a:rPr>
              <a:t>Green is easiest on the eye</a:t>
            </a:r>
          </a:p>
          <a:p>
            <a:pPr lvl="0">
              <a:spcBef>
                <a:spcPts val="700"/>
              </a:spcBef>
              <a:buFont typeface="Wingdings" pitchFamily="2"/>
              <a:buChar char="q"/>
            </a:pPr>
            <a:r>
              <a:rPr lang="en-US" sz="2900">
                <a:solidFill>
                  <a:srgbClr val="008000"/>
                </a:solidFill>
                <a:latin typeface="" pitchFamily="18"/>
              </a:rPr>
              <a:t>Improves vision and reading ability</a:t>
            </a:r>
          </a:p>
          <a:p>
            <a:pPr lvl="0">
              <a:spcBef>
                <a:spcPts val="700"/>
              </a:spcBef>
              <a:buFont typeface="Wingdings" pitchFamily="2"/>
              <a:buChar char="q"/>
            </a:pPr>
            <a:r>
              <a:rPr lang="en-US" sz="2900">
                <a:solidFill>
                  <a:srgbClr val="008000"/>
                </a:solidFill>
                <a:latin typeface="" pitchFamily="18"/>
              </a:rPr>
              <a:t>Laying a green transparency over reading material improves reading speed and comprehension</a:t>
            </a:r>
          </a:p>
          <a:p>
            <a:pPr lvl="0">
              <a:spcBef>
                <a:spcPts val="700"/>
              </a:spcBef>
              <a:buFont typeface="Wingdings" pitchFamily="2"/>
              <a:buChar char="q"/>
            </a:pPr>
            <a:r>
              <a:rPr lang="en-US" sz="2900">
                <a:solidFill>
                  <a:srgbClr val="008000"/>
                </a:solidFill>
                <a:latin typeface="" pitchFamily="18"/>
              </a:rPr>
              <a:t>Green is calming ( The Green Room of television shows)</a:t>
            </a:r>
          </a:p>
          <a:p>
            <a:pPr lvl="0">
              <a:spcBef>
                <a:spcPts val="700"/>
              </a:spcBef>
              <a:buFont typeface="Wingdings" pitchFamily="2"/>
              <a:buChar char="q"/>
            </a:pPr>
            <a:r>
              <a:rPr lang="en-US" sz="2900">
                <a:solidFill>
                  <a:srgbClr val="008000"/>
                </a:solidFill>
                <a:latin typeface="" pitchFamily="18"/>
              </a:rPr>
              <a:t>Green relieves stress.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sz="quarter" idx="4294967295"/>
          </p:nvPr>
        </p:nvSpPr>
        <p:spPr>
          <a:xfrm>
            <a:off x="0" y="271467"/>
            <a:ext cx="13166729" cy="1487491"/>
          </a:xfrm>
          <a:prstGeom prst="rect">
            <a:avLst/>
          </a:prstGeom>
          <a:noFill/>
          <a:ln>
            <a:noFill/>
          </a:ln>
        </p:spPr>
        <p:txBody>
          <a:bodyPr vert="horz" wrap="square" lIns="146304" tIns="73152" rIns="146304" bIns="73152" anchor="t" anchorCtr="1" compatLnSpc="1"/>
          <a:lstStyle/>
          <a:p>
            <a:pPr lvl="0" algn="ctr" defTabSz="1306513" rtl="0" hangingPunct="0"/>
            <a:r>
              <a:rPr lang="en-US" sz="9600">
                <a:solidFill>
                  <a:srgbClr val="DC2300"/>
                </a:solidFill>
                <a:effectLst>
                  <a:outerShdw dist="38096" dir="2700000">
                    <a:srgbClr val="000000"/>
                  </a:outerShdw>
                </a:effectLst>
                <a:latin typeface="Lucida Grande"/>
              </a:rPr>
              <a:t>RED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8922" y="1752603"/>
            <a:ext cx="6950070" cy="5486400"/>
          </a:xfrm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696203" y="1981203"/>
            <a:ext cx="6424610" cy="5943600"/>
          </a:xfrm>
        </p:spPr>
        <p:txBody>
          <a:bodyPr/>
          <a:lstStyle/>
          <a:p>
            <a:pPr lvl="0">
              <a:spcBef>
                <a:spcPts val="800"/>
              </a:spcBef>
              <a:buFont typeface="Wingdings" pitchFamily="2"/>
              <a:buChar char="q"/>
            </a:pPr>
            <a:r>
              <a:rPr lang="en-US" sz="3200">
                <a:solidFill>
                  <a:srgbClr val="FF3333"/>
                </a:solidFill>
                <a:latin typeface="" pitchFamily="18"/>
              </a:rPr>
              <a:t>Strong emotions, excitement or intensity.</a:t>
            </a:r>
          </a:p>
          <a:p>
            <a:pPr lvl="0">
              <a:spcBef>
                <a:spcPts val="800"/>
              </a:spcBef>
              <a:buFont typeface="Wingdings" pitchFamily="2"/>
              <a:buChar char="q"/>
            </a:pPr>
            <a:r>
              <a:rPr lang="en-US" sz="3200">
                <a:solidFill>
                  <a:srgbClr val="FF3333"/>
                </a:solidFill>
                <a:latin typeface="" pitchFamily="18"/>
              </a:rPr>
              <a:t>Studies show people eat more and leave bigger tips (spend more money) when eating on red table cloths</a:t>
            </a:r>
          </a:p>
          <a:p>
            <a:pPr lvl="0">
              <a:spcBef>
                <a:spcPts val="800"/>
              </a:spcBef>
              <a:buFont typeface="Wingdings" pitchFamily="2"/>
              <a:buChar char="q"/>
            </a:pPr>
            <a:r>
              <a:rPr lang="en-US" sz="3200">
                <a:solidFill>
                  <a:srgbClr val="FF3333"/>
                </a:solidFill>
                <a:latin typeface="" pitchFamily="18"/>
              </a:rPr>
              <a:t>Stimulates both body and mind</a:t>
            </a:r>
          </a:p>
          <a:p>
            <a:pPr lvl="0">
              <a:spcBef>
                <a:spcPts val="800"/>
              </a:spcBef>
              <a:buFont typeface="Wingdings" pitchFamily="2"/>
              <a:buChar char="q"/>
            </a:pPr>
            <a:r>
              <a:rPr lang="en-US" sz="3200">
                <a:solidFill>
                  <a:srgbClr val="FF3333"/>
                </a:solidFill>
                <a:latin typeface="" pitchFamily="18"/>
              </a:rPr>
              <a:t>Increases circulation</a:t>
            </a:r>
          </a:p>
          <a:p>
            <a:pPr lvl="0">
              <a:spcBef>
                <a:spcPts val="800"/>
              </a:spcBef>
              <a:buFont typeface="Wingdings" pitchFamily="2"/>
              <a:buChar char="q"/>
            </a:pPr>
            <a:r>
              <a:rPr lang="en-US" sz="3200">
                <a:solidFill>
                  <a:srgbClr val="FF3333"/>
                </a:solidFill>
                <a:latin typeface="" pitchFamily="18"/>
              </a:rPr>
              <a:t>Increases appetites.</a:t>
            </a:r>
          </a:p>
          <a:p>
            <a:pPr lvl="0">
              <a:spcBef>
                <a:spcPts val="500"/>
              </a:spcBef>
              <a:buFont typeface="Wingdings" pitchFamily="2"/>
              <a:buChar char="q"/>
            </a:pPr>
            <a:endParaRPr lang="en-US" sz="2100">
              <a:solidFill>
                <a:srgbClr val="FF3333"/>
              </a:solidFill>
              <a:latin typeface="" pitchFamily="18"/>
            </a:endParaRPr>
          </a:p>
          <a:p>
            <a:pPr lvl="0">
              <a:spcBef>
                <a:spcPts val="500"/>
              </a:spcBef>
              <a:buFont typeface="Wingdings" pitchFamily="2"/>
              <a:buChar char="q"/>
            </a:pPr>
            <a:endParaRPr lang="en-US" sz="2100">
              <a:latin typeface="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sz="quarter" idx="4294967295"/>
          </p:nvPr>
        </p:nvSpPr>
        <p:spPr>
          <a:xfrm>
            <a:off x="533396" y="304796"/>
            <a:ext cx="13288966" cy="146367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vert="horz" wrap="square" lIns="146304" tIns="73152" rIns="146304" bIns="73152" anchor="t" anchorCtr="0" compatLnSpc="1"/>
          <a:lstStyle/>
          <a:p>
            <a:pPr lvl="0" algn="just" defTabSz="1306513" rtl="0" hangingPunct="0"/>
            <a:r>
              <a:rPr lang="en-US" sz="77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Lucida Grande"/>
              </a:rPr>
              <a:t>ORANGE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33396" y="1981203"/>
            <a:ext cx="6424610" cy="5221288"/>
          </a:xfrm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315200" y="2286000"/>
            <a:ext cx="6891339" cy="5562596"/>
          </a:xfrm>
        </p:spPr>
        <p:txBody>
          <a:bodyPr/>
          <a:lstStyle/>
          <a:p>
            <a:pPr lvl="0">
              <a:spcBef>
                <a:spcPts val="900"/>
              </a:spcBef>
              <a:buFont typeface="Wingdings" pitchFamily="2"/>
              <a:buChar char="q"/>
            </a:pPr>
            <a:r>
              <a:rPr lang="en-US" sz="3600">
                <a:solidFill>
                  <a:srgbClr val="FF420E"/>
                </a:solidFill>
                <a:latin typeface="" pitchFamily="18"/>
              </a:rPr>
              <a:t>Increases Energy Levels</a:t>
            </a:r>
          </a:p>
          <a:p>
            <a:pPr lvl="0">
              <a:spcBef>
                <a:spcPts val="900"/>
              </a:spcBef>
              <a:buFont typeface="Wingdings" pitchFamily="2"/>
              <a:buChar char="q"/>
            </a:pPr>
            <a:r>
              <a:rPr lang="en-US" sz="3600">
                <a:solidFill>
                  <a:srgbClr val="FF420E"/>
                </a:solidFill>
                <a:latin typeface="" pitchFamily="18"/>
              </a:rPr>
              <a:t>Used to quickly get attention (traffic signs) but doesn't hold attention</a:t>
            </a:r>
          </a:p>
          <a:p>
            <a:pPr lvl="0">
              <a:spcBef>
                <a:spcPts val="900"/>
              </a:spcBef>
              <a:buFont typeface="Wingdings" pitchFamily="2"/>
              <a:buChar char="q"/>
            </a:pPr>
            <a:r>
              <a:rPr lang="en-US" sz="3600">
                <a:solidFill>
                  <a:srgbClr val="FF420E"/>
                </a:solidFill>
                <a:latin typeface="" pitchFamily="18"/>
              </a:rPr>
              <a:t>Studies shows it causes people to become thirsty</a:t>
            </a:r>
          </a:p>
          <a:p>
            <a:pPr lvl="0">
              <a:spcBef>
                <a:spcPts val="900"/>
              </a:spcBef>
              <a:buFont typeface="Wingdings" pitchFamily="2"/>
              <a:buChar char="q"/>
            </a:pPr>
            <a:endParaRPr lang="en-US" sz="3600">
              <a:solidFill>
                <a:srgbClr val="FF420E"/>
              </a:solidFill>
              <a:latin typeface="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sz="quarter" idx="4294967295"/>
          </p:nvPr>
        </p:nvSpPr>
        <p:spPr>
          <a:xfrm>
            <a:off x="152403" y="304796"/>
            <a:ext cx="6781803" cy="1339852"/>
          </a:xfrm>
          <a:prstGeom prst="rect">
            <a:avLst/>
          </a:prstGeom>
          <a:noFill/>
          <a:ln>
            <a:noFill/>
          </a:ln>
        </p:spPr>
        <p:txBody>
          <a:bodyPr vert="horz" wrap="square" lIns="146304" tIns="73152" rIns="146304" bIns="73152" anchor="t" anchorCtr="1" compatLnSpc="1"/>
          <a:lstStyle/>
          <a:p>
            <a:pPr lvl="0" algn="ctr" defTabSz="1306513" rtl="0" hangingPunct="0"/>
            <a:r>
              <a:rPr lang="en-US" sz="8600" b="1">
                <a:solidFill>
                  <a:srgbClr val="E6FF00"/>
                </a:solidFill>
                <a:effectLst>
                  <a:outerShdw dist="38096" dir="2700000">
                    <a:srgbClr val="000000"/>
                  </a:outerShdw>
                </a:effectLst>
                <a:latin typeface="Lucida Grande"/>
              </a:rPr>
              <a:t>YELLOW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14400" y="1752603"/>
            <a:ext cx="5430841" cy="5430841"/>
          </a:xfrm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705596" y="1981203"/>
            <a:ext cx="7262814" cy="5411784"/>
          </a:xfrm>
        </p:spPr>
        <p:txBody>
          <a:bodyPr/>
          <a:lstStyle/>
          <a:p>
            <a:pPr lvl="0">
              <a:spcBef>
                <a:spcPts val="800"/>
              </a:spcBef>
              <a:buFont typeface="Wingdings" pitchFamily="2"/>
              <a:buChar char="q"/>
            </a:pPr>
            <a:r>
              <a:rPr lang="en-US" sz="320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" pitchFamily="18"/>
              </a:rPr>
              <a:t>Yellow stimulates Nerves.</a:t>
            </a:r>
          </a:p>
          <a:p>
            <a:pPr lvl="0">
              <a:spcBef>
                <a:spcPts val="800"/>
              </a:spcBef>
              <a:buFont typeface="Wingdings" pitchFamily="2"/>
              <a:buChar char="q"/>
            </a:pPr>
            <a:r>
              <a:rPr lang="en-US" sz="320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" pitchFamily="18"/>
              </a:rPr>
              <a:t>It's most fatiguing to the eyes</a:t>
            </a:r>
          </a:p>
          <a:p>
            <a:pPr lvl="0">
              <a:spcBef>
                <a:spcPts val="800"/>
              </a:spcBef>
              <a:buFont typeface="Wingdings" pitchFamily="2"/>
              <a:buChar char="q"/>
            </a:pPr>
            <a:r>
              <a:rPr lang="en-US" sz="320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" pitchFamily="18"/>
              </a:rPr>
              <a:t>Causes feelings of frustration &amp; anger</a:t>
            </a:r>
          </a:p>
          <a:p>
            <a:pPr lvl="0">
              <a:spcBef>
                <a:spcPts val="800"/>
              </a:spcBef>
              <a:buFont typeface="Wingdings" pitchFamily="2"/>
              <a:buChar char="q"/>
            </a:pPr>
            <a:r>
              <a:rPr lang="en-US" sz="320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" pitchFamily="18"/>
              </a:rPr>
              <a:t>Used for fast quick task (post it notes)</a:t>
            </a:r>
          </a:p>
          <a:p>
            <a:pPr lvl="0">
              <a:spcBef>
                <a:spcPts val="800"/>
              </a:spcBef>
              <a:buFont typeface="Wingdings" pitchFamily="2"/>
              <a:buChar char="q"/>
            </a:pPr>
            <a:r>
              <a:rPr lang="en-US" sz="320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" pitchFamily="18"/>
              </a:rPr>
              <a:t>A great color for public restrooms-people don't like to linger in yellow rooms.</a:t>
            </a:r>
          </a:p>
          <a:p>
            <a:pPr lvl="0">
              <a:spcBef>
                <a:spcPts val="800"/>
              </a:spcBef>
              <a:buFont typeface="Wingdings" pitchFamily="2"/>
              <a:buChar char="q"/>
            </a:pPr>
            <a:endParaRPr lang="en-US" sz="3200">
              <a:solidFill>
                <a:srgbClr val="FFFF00"/>
              </a:solidFill>
              <a:effectLst>
                <a:outerShdw dist="38096" dir="2700000">
                  <a:srgbClr val="000000"/>
                </a:outerShdw>
              </a:effectLst>
              <a:latin typeface="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sz="quarter" idx="4294967295"/>
          </p:nvPr>
        </p:nvSpPr>
        <p:spPr>
          <a:xfrm>
            <a:off x="751225" y="609603"/>
            <a:ext cx="13166729" cy="1468434"/>
          </a:xfrm>
          <a:prstGeom prst="rect">
            <a:avLst/>
          </a:prstGeom>
          <a:noFill/>
          <a:ln>
            <a:noFill/>
          </a:ln>
        </p:spPr>
        <p:txBody>
          <a:bodyPr vert="horz" wrap="square" lIns="146304" tIns="73152" rIns="146304" bIns="73152" anchor="t" anchorCtr="1" compatLnSpc="1"/>
          <a:lstStyle/>
          <a:p>
            <a:pPr lvl="0" algn="ctr" defTabSz="1306513" rtl="0" hangingPunct="0"/>
            <a:r>
              <a:rPr lang="en-US" sz="3800" b="1">
                <a:solidFill>
                  <a:srgbClr val="B80047"/>
                </a:solidFill>
                <a:latin typeface="Batang" pitchFamily="18"/>
              </a:rPr>
              <a:t>Never be too busy trying to make the sale – that you forget to be friendly!</a:t>
            </a:r>
            <a:endParaRPr lang="en-US" sz="3800" i="1">
              <a:solidFill>
                <a:srgbClr val="B80047"/>
              </a:solidFill>
              <a:latin typeface="Batang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2898" y="2407916"/>
            <a:ext cx="11062511" cy="1329592"/>
          </a:xfrm>
          <a:prstGeom prst="rect">
            <a:avLst/>
          </a:prstGeom>
          <a:noFill/>
          <a:ln>
            <a:noFill/>
          </a:ln>
        </p:spPr>
        <p:txBody>
          <a:bodyPr vert="horz" wrap="none" lIns="146304" tIns="73152" rIns="146304" bIns="73152" anchor="t" anchorCtr="1" compatLnSpc="1">
            <a:spAutoFit/>
          </a:bodyPr>
          <a:lstStyle/>
          <a:p>
            <a:pPr marL="0" marR="0" lvl="0" indent="0" algn="ctr" defTabSz="146304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00" b="1" i="1" u="none" strike="noStrike" kern="0" cap="none" spc="0" baseline="0">
                <a:solidFill>
                  <a:srgbClr val="B80047"/>
                </a:solidFill>
                <a:uFillTx/>
                <a:latin typeface="Batang" pitchFamily="18"/>
                <a:ea typeface="Geneva" pitchFamily="16"/>
                <a:cs typeface="Geneva" pitchFamily="16"/>
              </a:rPr>
              <a:t>People will look past your store not being the</a:t>
            </a:r>
          </a:p>
          <a:p>
            <a:pPr marL="0" marR="0" lvl="0" indent="0" algn="ctr" defTabSz="146304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00" b="1" i="1" u="none" strike="noStrike" kern="0" cap="none" spc="0" baseline="0">
                <a:solidFill>
                  <a:srgbClr val="B80047"/>
                </a:solidFill>
                <a:uFillTx/>
                <a:latin typeface="Batang" pitchFamily="18"/>
                <a:ea typeface="Geneva" pitchFamily="16"/>
                <a:cs typeface="Geneva" pitchFamily="16"/>
              </a:rPr>
              <a:t>‘best' in design and floor plan.</a:t>
            </a:r>
            <a:endParaRPr lang="en-US" sz="38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Geneva" pitchFamily="16"/>
              <a:cs typeface="Geneva" pitchFamily="1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3763" y="4236716"/>
            <a:ext cx="9972473" cy="738661"/>
          </a:xfrm>
          <a:prstGeom prst="rect">
            <a:avLst/>
          </a:prstGeom>
          <a:noFill/>
          <a:ln>
            <a:noFill/>
          </a:ln>
        </p:spPr>
        <p:txBody>
          <a:bodyPr vert="horz" wrap="none" lIns="146304" tIns="73152" rIns="146304" bIns="73152" anchor="t" anchorCtr="0" compatLnSpc="1">
            <a:spAutoFit/>
          </a:bodyPr>
          <a:lstStyle/>
          <a:p>
            <a:pPr marL="0" marR="0" lvl="0" indent="0" algn="l" defTabSz="146304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00" b="1" i="0" u="none" strike="noStrike" kern="0" cap="none" spc="0" baseline="0">
                <a:solidFill>
                  <a:srgbClr val="B80047"/>
                </a:solidFill>
                <a:uFillTx/>
                <a:latin typeface="Batang" pitchFamily="18"/>
                <a:ea typeface="Geneva" pitchFamily="16"/>
                <a:cs typeface="Geneva" pitchFamily="16"/>
              </a:rPr>
              <a:t>People will forget the color of your walls.</a:t>
            </a:r>
            <a:endParaRPr lang="en-US" sz="38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Geneva" pitchFamily="16"/>
              <a:cs typeface="Geneva" pitchFamily="1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" y="5589370"/>
            <a:ext cx="13937659" cy="1329592"/>
          </a:xfrm>
          <a:prstGeom prst="rect">
            <a:avLst/>
          </a:prstGeom>
          <a:noFill/>
          <a:ln>
            <a:noFill/>
          </a:ln>
        </p:spPr>
        <p:txBody>
          <a:bodyPr vert="horz" wrap="none" lIns="146304" tIns="73152" rIns="146304" bIns="73152" anchor="t" anchorCtr="1" compatLnSpc="1">
            <a:spAutoFit/>
          </a:bodyPr>
          <a:lstStyle/>
          <a:p>
            <a:pPr marL="0" marR="0" lvl="0" indent="0" algn="ctr" defTabSz="146304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00" b="1" i="1" u="none" strike="noStrike" kern="0" cap="none" spc="0" baseline="0">
                <a:solidFill>
                  <a:srgbClr val="B80047"/>
                </a:solidFill>
                <a:uFillTx/>
                <a:latin typeface="Batang" pitchFamily="18"/>
                <a:ea typeface="Geneva" pitchFamily="16"/>
                <a:cs typeface="Geneva" pitchFamily="16"/>
              </a:rPr>
              <a:t>How you make them feel when they come into your store,</a:t>
            </a:r>
          </a:p>
          <a:p>
            <a:pPr marL="0" marR="0" lvl="0" indent="0" algn="ctr" defTabSz="146304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00" b="1" i="1" u="none" strike="noStrike" kern="0" cap="none" spc="0" baseline="0">
                <a:solidFill>
                  <a:srgbClr val="B80047"/>
                </a:solidFill>
                <a:uFillTx/>
                <a:latin typeface="Batang" pitchFamily="18"/>
                <a:ea typeface="Geneva" pitchFamily="16"/>
                <a:cs typeface="Geneva" pitchFamily="16"/>
              </a:rPr>
              <a:t>that they'll remember</a:t>
            </a:r>
            <a:r>
              <a:rPr lang="en-US" sz="3800" b="0" i="1" u="none" strike="noStrike" kern="0" cap="none" spc="0" baseline="0">
                <a:solidFill>
                  <a:srgbClr val="B80047"/>
                </a:solidFill>
                <a:uFillTx/>
                <a:latin typeface="Batang" pitchFamily="18"/>
                <a:ea typeface="Geneva" pitchFamily="16"/>
                <a:cs typeface="Geneva" pitchFamily="16"/>
              </a:rPr>
              <a:t>.</a:t>
            </a:r>
            <a:endParaRPr lang="en-US" sz="38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Geneva" pitchFamily="16"/>
              <a:cs typeface="Geneva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3" y="1524003"/>
            <a:ext cx="8565166" cy="144655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Lucida Grande" pitchFamily="16"/>
                <a:ea typeface="Geneva" pitchFamily="16"/>
                <a:cs typeface="Geneva" pitchFamily="16"/>
              </a:rPr>
              <a:t>Come Join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Lucida Grande" pitchFamily="16"/>
                <a:ea typeface="Geneva" pitchFamily="16"/>
                <a:cs typeface="Geneva" pitchFamily="16"/>
              </a:rPr>
              <a:t>Independent Music Store Owners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396" y="2971800"/>
            <a:ext cx="6399638" cy="23012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499497" y="5410203"/>
            <a:ext cx="5330302" cy="212365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Lucida Grande" pitchFamily="16"/>
                <a:ea typeface="Geneva" pitchFamily="16"/>
                <a:cs typeface="Geneva" pitchFamily="16"/>
              </a:rPr>
              <a:t>Friday 5:00pm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Lucida Grande" pitchFamily="16"/>
                <a:ea typeface="Geneva" pitchFamily="16"/>
                <a:cs typeface="Geneva" pitchFamily="16"/>
              </a:rPr>
              <a:t>Hilton Hotel 4</a:t>
            </a:r>
            <a:r>
              <a:rPr lang="en-US" sz="4400" b="0" i="0" u="none" strike="noStrike" kern="1200" cap="none" spc="0" baseline="30000">
                <a:solidFill>
                  <a:srgbClr val="000000"/>
                </a:solidFill>
                <a:uFillTx/>
                <a:latin typeface="Lucida Grande" pitchFamily="16"/>
                <a:ea typeface="Geneva" pitchFamily="16"/>
                <a:cs typeface="Geneva" pitchFamily="16"/>
              </a:rPr>
              <a:t>th</a:t>
            </a: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Lucida Grande" pitchFamily="16"/>
                <a:ea typeface="Geneva" pitchFamily="16"/>
                <a:cs typeface="Geneva" pitchFamily="16"/>
              </a:rPr>
              <a:t> Floor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Lucida Grande" pitchFamily="16"/>
                <a:ea typeface="Geneva" pitchFamily="16"/>
                <a:cs typeface="Geneva" pitchFamily="16"/>
              </a:rPr>
              <a:t>Palos Verdes Room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3396" y="228600"/>
            <a:ext cx="13166729" cy="1371600"/>
          </a:xfrm>
        </p:spPr>
        <p:txBody>
          <a:bodyPr/>
          <a:lstStyle/>
          <a:p>
            <a:pPr lvl="0"/>
            <a:r>
              <a:rPr lang="en-US"/>
              <a:t>Design on a Dime</a:t>
            </a:r>
          </a:p>
        </p:txBody>
      </p:sp>
      <p:sp>
        <p:nvSpPr>
          <p:cNvPr id="3" name="Text Placeholder 2"/>
          <p:cNvSpPr txBox="1"/>
          <p:nvPr/>
        </p:nvSpPr>
        <p:spPr>
          <a:xfrm>
            <a:off x="838203" y="2209803"/>
            <a:ext cx="12191996" cy="28315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>
            <a:spAutoFit/>
          </a:bodyPr>
          <a:lstStyle/>
          <a:p>
            <a:pPr marL="0" marR="0" lvl="0" indent="0" algn="ctr" defTabSz="1306513" rtl="0" fontAlgn="auto" hangingPunct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600" b="1" i="0" u="none" strike="noStrike" kern="1200" cap="none" spc="0" baseline="0">
                <a:solidFill>
                  <a:srgbClr val="000000"/>
                </a:solidFill>
                <a:uFillTx/>
                <a:latin typeface="Century Gothic" pitchFamily="18"/>
                <a:ea typeface="Geneva"/>
                <a:cs typeface="Geneva"/>
              </a:rPr>
              <a:t>Store Improvements on a Dime</a:t>
            </a:r>
          </a:p>
          <a:p>
            <a:pPr marL="0" marR="0" lvl="0" indent="0" algn="l" defTabSz="1306513" rtl="0" fontAlgn="auto" hangingPunct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/>
          </a:p>
          <a:p>
            <a:pPr marL="0" marR="0" lvl="0" indent="0" algn="ctr" defTabSz="1306513" rtl="0" fontAlgn="auto" hangingPunct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800000"/>
                </a:solidFill>
                <a:uFillTx/>
                <a:latin typeface="Eras Demi ITC" pitchFamily="34"/>
                <a:ea typeface="Geneva"/>
                <a:cs typeface="Geneva"/>
              </a:rPr>
              <a:t>You found WHAT on Craig's List?</a:t>
            </a:r>
          </a:p>
          <a:p>
            <a:pPr marL="0" marR="0" lvl="0" indent="0" algn="ctr" defTabSz="1306513" rtl="0" fontAlgn="auto" hangingPunct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800000"/>
                </a:solidFill>
                <a:uFillTx/>
                <a:latin typeface="Eras Demi ITC" pitchFamily="34"/>
                <a:ea typeface="Geneva"/>
                <a:cs typeface="Geneva"/>
              </a:rPr>
              <a:t>Making improvements that fit your budget</a:t>
            </a:r>
          </a:p>
          <a:p>
            <a:pPr marL="0" marR="0" lvl="0" indent="0" algn="l" defTabSz="1306513" rtl="0" fontAlgn="auto" hangingPunct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1200" cap="none" spc="0" baseline="0">
              <a:solidFill>
                <a:srgbClr val="000000"/>
              </a:solidFill>
              <a:uFillTx/>
              <a:latin typeface="Century Gothic" pitchFamily="18"/>
              <a:ea typeface="Geneva"/>
              <a:cs typeface="Geneva"/>
            </a:endParaRPr>
          </a:p>
          <a:p>
            <a:pPr marL="0" marR="0" lvl="0" indent="0" algn="l" defTabSz="1306513" rtl="0" fontAlgn="auto" hangingPunct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1200" cap="none" spc="0" baseline="0">
              <a:solidFill>
                <a:srgbClr val="000000"/>
              </a:solidFill>
              <a:uFillTx/>
              <a:latin typeface="Century Gothic" pitchFamily="18"/>
              <a:ea typeface="Geneva"/>
              <a:cs typeface="Genev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-351934" y="566"/>
            <a:ext cx="14982334" cy="8229307"/>
          </a:xfrm>
          <a:prstGeom prst="rect">
            <a:avLst/>
          </a:prstGeom>
          <a:solidFill>
            <a:srgbClr val="C0C0C0"/>
          </a:solidFill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31260" y="4023360"/>
            <a:ext cx="4645152" cy="38709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3291840" y="365760"/>
            <a:ext cx="5120640" cy="1828800"/>
          </a:xfrm>
          <a:custGeom>
            <a:avLst>
              <a:gd name="f0" fmla="val 1880"/>
              <a:gd name="f1" fmla="val 3931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10800 f25 1"/>
              <a:gd name="f36" fmla="+- f28 0 f3"/>
              <a:gd name="f37" fmla="*/ f23 f17 1"/>
              <a:gd name="f38" fmla="*/ f24 f18 1"/>
              <a:gd name="f39" fmla="abs f29"/>
              <a:gd name="f40" fmla="abs f30"/>
              <a:gd name="f41" fmla="*/ f35 1 f25"/>
              <a:gd name="f42" fmla="*/ f33 1 f25"/>
              <a:gd name="f43" fmla="*/ f34 1 f25"/>
              <a:gd name="f44" fmla="+- f39 0 f40"/>
              <a:gd name="f45" fmla="+- f40 0 f39"/>
              <a:gd name="f46" fmla="*/ f42 f17 1"/>
              <a:gd name="f47" fmla="*/ f43 f17 1"/>
              <a:gd name="f48" fmla="*/ f43 f18 1"/>
              <a:gd name="f49" fmla="*/ f42 f18 1"/>
              <a:gd name="f50" fmla="*/ f41 f17 1"/>
              <a:gd name="f51" fmla="*/ f41 f18 1"/>
              <a:gd name="f52" fmla="?: f30 f9 f44"/>
              <a:gd name="f53" fmla="?: f30 f44 f9"/>
              <a:gd name="f54" fmla="?: f29 f9 f45"/>
              <a:gd name="f55" fmla="?: f29 f45 f9"/>
              <a:gd name="f56" fmla="?: f23 f9 f52"/>
              <a:gd name="f57" fmla="?: f23 f9 f53"/>
              <a:gd name="f58" fmla="?: f31 f54 f9"/>
              <a:gd name="f59" fmla="?: f31 f55 f9"/>
              <a:gd name="f60" fmla="?: f32 f53 f9"/>
              <a:gd name="f61" fmla="?: f32 f52 f9"/>
              <a:gd name="f62" fmla="?: f24 f9 f55"/>
              <a:gd name="f63" fmla="?: f24 f9 f54"/>
              <a:gd name="f64" fmla="?: f56 f23 0"/>
              <a:gd name="f65" fmla="?: f56 f24 6280"/>
              <a:gd name="f66" fmla="?: f57 f23 0"/>
              <a:gd name="f67" fmla="?: f57 f24 15320"/>
              <a:gd name="f68" fmla="?: f58 f23 6280"/>
              <a:gd name="f69" fmla="?: f58 f24 21600"/>
              <a:gd name="f70" fmla="?: f59 f23 15320"/>
              <a:gd name="f71" fmla="?: f59 f24 21600"/>
              <a:gd name="f72" fmla="?: f60 f23 21600"/>
              <a:gd name="f73" fmla="?: f60 f24 15320"/>
              <a:gd name="f74" fmla="?: f61 f23 21600"/>
              <a:gd name="f75" fmla="?: f61 f24 6280"/>
              <a:gd name="f76" fmla="?: f62 f23 15320"/>
              <a:gd name="f77" fmla="?: f62 f24 0"/>
              <a:gd name="f78" fmla="?: f63 f23 6280"/>
              <a:gd name="f79" fmla="?: f63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0" y="f49"/>
              </a:cxn>
              <a:cxn ang="f36">
                <a:pos x="f46" y="f51"/>
              </a:cxn>
              <a:cxn ang="f36">
                <a:pos x="f50" y="f48"/>
              </a:cxn>
              <a:cxn ang="f36">
                <a:pos x="f47" y="f51"/>
              </a:cxn>
              <a:cxn ang="f36">
                <a:pos x="f37" y="f38"/>
              </a:cxn>
            </a:cxnLst>
            <a:rect l="f46" t="f49" r="f47" b="f48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4" y="f65"/>
                </a:lnTo>
                <a:lnTo>
                  <a:pt x="f7" y="f12"/>
                </a:lnTo>
                <a:lnTo>
                  <a:pt x="f7" y="f13"/>
                </a:lnTo>
                <a:lnTo>
                  <a:pt x="f66" y="f67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8" y="f69"/>
                </a:lnTo>
                <a:lnTo>
                  <a:pt x="f12" y="f8"/>
                </a:lnTo>
                <a:lnTo>
                  <a:pt x="f13" y="f8"/>
                </a:lnTo>
                <a:lnTo>
                  <a:pt x="f70" y="f71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72" y="f73"/>
                </a:lnTo>
                <a:lnTo>
                  <a:pt x="f8" y="f13"/>
                </a:lnTo>
                <a:lnTo>
                  <a:pt x="f8" y="f12"/>
                </a:lnTo>
                <a:lnTo>
                  <a:pt x="f74" y="f75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6" y="f77"/>
                </a:lnTo>
                <a:lnTo>
                  <a:pt x="f13" y="f7"/>
                </a:lnTo>
                <a:lnTo>
                  <a:pt x="f12" y="f7"/>
                </a:lnTo>
                <a:lnTo>
                  <a:pt x="f78" y="f79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</a:ln>
        </p:spPr>
        <p:txBody>
          <a:bodyPr vert="horz" wrap="none" lIns="144008" tIns="71990" rIns="144008" bIns="71990" anchor="ctr" anchorCtr="1" compatLnSpc="0"/>
          <a:lstStyle/>
          <a:p>
            <a:pPr marL="0" marR="0" lvl="0" indent="0" algn="ctr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Mangal" pitchFamily="2"/>
              </a:rPr>
              <a:t>“ A golden ticket for a</a:t>
            </a:r>
          </a:p>
          <a:p>
            <a:pPr marL="0" marR="0" lvl="0" indent="0" algn="ctr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Mangal" pitchFamily="2"/>
              </a:rPr>
              <a:t>NAMM Idea Center”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661845" y="2560320"/>
            <a:ext cx="8602794" cy="5333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046720" y="1808637"/>
            <a:ext cx="5852160" cy="438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097280" y="4023360"/>
            <a:ext cx="6583680" cy="391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2037877" y="744778"/>
            <a:ext cx="4681161" cy="30280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7047363" y="365760"/>
            <a:ext cx="7543306" cy="1384072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8" tIns="71990" rIns="144008" bIns="71990" anchor="t" anchorCtr="1" compatLnSpc="0">
            <a:spAutoFit/>
          </a:bodyPr>
          <a:lstStyle/>
          <a:p>
            <a:pPr marL="0" marR="0" lvl="0" indent="0" algn="ctr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200" b="0" i="0" u="none" strike="noStrike" kern="0" cap="none" spc="0" baseline="0">
                <a:solidFill>
                  <a:srgbClr val="000000"/>
                </a:solidFill>
                <a:uFillTx/>
                <a:latin typeface="SerpentineDBol" pitchFamily="34"/>
                <a:ea typeface="SimSun" pitchFamily="2"/>
                <a:cs typeface="Mangal" pitchFamily="2"/>
              </a:rPr>
              <a:t>Life before becoming a</a:t>
            </a:r>
          </a:p>
          <a:p>
            <a:pPr marL="0" marR="0" lvl="0" indent="0" algn="ctr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200" b="0" i="0" u="none" strike="noStrike" kern="0" cap="none" spc="0" baseline="0">
                <a:solidFill>
                  <a:srgbClr val="000000"/>
                </a:solidFill>
                <a:uFillTx/>
                <a:latin typeface="SerpentineDBol" pitchFamily="34"/>
                <a:ea typeface="SimSun" pitchFamily="2"/>
                <a:cs typeface="Mangal" pitchFamily="2"/>
              </a:rPr>
              <a:t>Music Store Owner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70586" y="1463040"/>
            <a:ext cx="6478853" cy="475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315200" y="1463040"/>
            <a:ext cx="6583680" cy="47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9603" y="6583680"/>
            <a:ext cx="13095936" cy="994867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8" tIns="71990" rIns="144008" bIns="71990" anchor="t" anchorCtr="0" compatLnSpc="0">
            <a:spAutoFit/>
          </a:bodyPr>
          <a:lstStyle/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800" b="0" i="0" u="none" strike="noStrike" kern="0" cap="none" spc="0" baseline="0">
                <a:solidFill>
                  <a:srgbClr val="FF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Be Happy this is not a Scratch &amp; Sniff 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96159" y="2862712"/>
            <a:ext cx="289151" cy="693508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  <a:round/>
          </a:ln>
        </p:spPr>
        <p:txBody>
          <a:bodyPr vert="horz" wrap="square" lIns="144008" tIns="71990" rIns="144008" bIns="71990" anchor="t" anchorCtr="0" compatLnSpc="0"/>
          <a:lstStyle/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900" b="0" i="0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31520" y="731520"/>
            <a:ext cx="13533120" cy="6583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54880" y="7492035"/>
            <a:ext cx="4754880" cy="573072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8" tIns="71990" rIns="144008" bIns="71990" anchor="t" anchorCtr="0" compatLnSpc="0">
            <a:spAutoFit/>
          </a:bodyPr>
          <a:lstStyle/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SimSun" pitchFamily="2"/>
                <a:cs typeface="Mangal" pitchFamily="2"/>
              </a:rPr>
              <a:t>          October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31520" y="731520"/>
            <a:ext cx="13167360" cy="6949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>
          <a:xfrm>
            <a:off x="381003" y="304796"/>
            <a:ext cx="13673425" cy="12191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70C0"/>
          </a:soli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Lucida Grande" pitchFamily="18"/>
              <a:ea typeface="Geneva" pitchFamily="18"/>
              <a:cs typeface="Geneva" pitchFamily="18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70586" y="1658886"/>
            <a:ext cx="6478853" cy="455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060320" y="1658886"/>
            <a:ext cx="6838559" cy="45590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381003" y="533396"/>
            <a:ext cx="14325603" cy="735241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8" tIns="71990" rIns="144008" bIns="71990" anchor="t" anchorCtr="0" compatLnSpc="0">
            <a:spAutoFit/>
          </a:bodyPr>
          <a:lstStyle/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 pitchFamily="18"/>
                <a:ea typeface="SimSun" pitchFamily="2"/>
                <a:cs typeface="Times New Roman" pitchFamily="18"/>
              </a:rPr>
              <a:t> </a:t>
            </a:r>
            <a:r>
              <a:rPr lang="en-US" sz="4000" b="1" i="0" u="none" strike="noStrike" kern="0" cap="none" spc="0" baseline="0">
                <a:solidFill>
                  <a:srgbClr val="F2F2F2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Now, the point of this session isn’t to compare ‘store to store’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2286146" y="6716158"/>
            <a:ext cx="9645118" cy="1000755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8" tIns="71990" rIns="144008" bIns="71990" anchor="t" anchorCtr="0" compatLnSpc="0">
            <a:spAutoFit/>
          </a:bodyPr>
          <a:lstStyle/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b="0" i="0" u="none" strike="noStrike" kern="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ea typeface="Times New Roman" pitchFamily="18"/>
                <a:cs typeface="Times New Roman" pitchFamily="18"/>
              </a:rPr>
              <a:t>re-using, re-purposing and recycling can save you money</a:t>
            </a:r>
          </a:p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900" b="0" i="0" u="none" strike="noStrike" kern="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ea typeface="Times New Roman" pitchFamily="18"/>
                <a:cs typeface="Times New Roman" pitchFamily="18"/>
              </a:rPr>
              <a:t>                 and set you apart from other stores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4996159" y="2862712"/>
            <a:ext cx="289151" cy="693508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  <a:round/>
          </a:ln>
        </p:spPr>
        <p:txBody>
          <a:bodyPr vert="horz" wrap="square" lIns="144008" tIns="71990" rIns="144008" bIns="71990" anchor="t" anchorCtr="0" compatLnSpc="0"/>
          <a:lstStyle/>
          <a:p>
            <a:pPr marL="0" marR="0" lvl="0" indent="0" algn="l" defTabSz="146304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900" b="0" i="0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535</Words>
  <Application>Microsoft Office PowerPoint</Application>
  <PresentationFormat>On-screen Show (4:3)</PresentationFormat>
  <Paragraphs>89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Course Title</vt:lpstr>
      <vt:lpstr>Design on a Dime</vt:lpstr>
      <vt:lpstr>Design on a Dime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Waiting room</vt:lpstr>
      <vt:lpstr>Free Square Footage Remember to plan for the future</vt:lpstr>
      <vt:lpstr>Slide 18</vt:lpstr>
      <vt:lpstr>BLUE</vt:lpstr>
      <vt:lpstr>GREEN</vt:lpstr>
      <vt:lpstr>RED</vt:lpstr>
      <vt:lpstr>ORANGE</vt:lpstr>
      <vt:lpstr>YELLOW</vt:lpstr>
      <vt:lpstr>Never be too busy trying to make the sale – that you forget to be friendly!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jonathan moyer</dc:creator>
  <cp:lastModifiedBy>Donna Olaguer</cp:lastModifiedBy>
  <cp:revision>16</cp:revision>
  <dcterms:created xsi:type="dcterms:W3CDTF">2009-10-26T16:46:21Z</dcterms:created>
  <dcterms:modified xsi:type="dcterms:W3CDTF">2012-02-29T00:36:55Z</dcterms:modified>
</cp:coreProperties>
</file>