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34"/>
  </p:notesMasterIdLst>
  <p:sldIdLst>
    <p:sldId id="256" r:id="rId2"/>
    <p:sldId id="444" r:id="rId3"/>
    <p:sldId id="314" r:id="rId4"/>
    <p:sldId id="342" r:id="rId5"/>
    <p:sldId id="386" r:id="rId6"/>
    <p:sldId id="436" r:id="rId7"/>
    <p:sldId id="337" r:id="rId8"/>
    <p:sldId id="339" r:id="rId9"/>
    <p:sldId id="346" r:id="rId10"/>
    <p:sldId id="347" r:id="rId11"/>
    <p:sldId id="318" r:id="rId12"/>
    <p:sldId id="441" r:id="rId13"/>
    <p:sldId id="320" r:id="rId14"/>
    <p:sldId id="355" r:id="rId15"/>
    <p:sldId id="322" r:id="rId16"/>
    <p:sldId id="315" r:id="rId17"/>
    <p:sldId id="378" r:id="rId18"/>
    <p:sldId id="379" r:id="rId19"/>
    <p:sldId id="380" r:id="rId20"/>
    <p:sldId id="381" r:id="rId21"/>
    <p:sldId id="382" r:id="rId22"/>
    <p:sldId id="383" r:id="rId23"/>
    <p:sldId id="327" r:id="rId24"/>
    <p:sldId id="371" r:id="rId25"/>
    <p:sldId id="442" r:id="rId26"/>
    <p:sldId id="443" r:id="rId27"/>
    <p:sldId id="372" r:id="rId28"/>
    <p:sldId id="373" r:id="rId29"/>
    <p:sldId id="377" r:id="rId30"/>
    <p:sldId id="358" r:id="rId31"/>
    <p:sldId id="435" r:id="rId32"/>
    <p:sldId id="445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Thomp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A02F"/>
    <a:srgbClr val="000000"/>
    <a:srgbClr val="B49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72" autoAdjust="0"/>
  </p:normalViewPr>
  <p:slideViewPr>
    <p:cSldViewPr snapToGrid="0" snapToObjects="1">
      <p:cViewPr varScale="1">
        <p:scale>
          <a:sx n="131" d="100"/>
          <a:sy n="131" d="100"/>
        </p:scale>
        <p:origin x="-44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14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7C91-60DE-614E-8834-77C945B5837F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8E94A-630D-E042-AD05-AFB035E4BF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the slide</a:t>
            </a:r>
            <a:r>
              <a:rPr lang="en-US" baseline="0" dirty="0" smtClean="0"/>
              <a:t> – one bullet point at a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E94A-630D-E042-AD05-AFB035E4BF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5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0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0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7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6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5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7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5A9B-9212-AB4C-B218-A48A9C0CB34D}" type="datetimeFigureOut">
              <a:rPr lang="en-US" smtClean="0"/>
              <a:t>1/25/14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6A424-AE2F-B54F-8328-20BB0DC73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5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86184" y="301581"/>
            <a:ext cx="3906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B49C49"/>
                </a:solidFill>
                <a:latin typeface="Baskerville"/>
                <a:cs typeface="Baskerville"/>
              </a:rPr>
              <a:t>The Mirror Test</a:t>
            </a:r>
            <a:endParaRPr lang="en-US" sz="4400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09" y="1321311"/>
            <a:ext cx="2379348" cy="3098686"/>
          </a:xfrm>
          <a:prstGeom prst="rect">
            <a:avLst/>
          </a:prstGeom>
        </p:spPr>
      </p:pic>
      <p:pic>
        <p:nvPicPr>
          <p:cNvPr id="6" name="Picture 5" descr="JWH_AuthorPic2012_800x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16" y="1433139"/>
            <a:ext cx="2684989" cy="271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Noticeable Assets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5882"/>
            <a:ext cx="4038600" cy="339447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FF"/>
                </a:solidFill>
                <a:latin typeface="Baskerville"/>
                <a:cs typeface="Baskerville"/>
              </a:rPr>
              <a:t>Problem Solvers, not problem seekers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FF"/>
                </a:solidFill>
                <a:latin typeface="Baskerville"/>
                <a:cs typeface="Baskerville"/>
              </a:rPr>
              <a:t>Change agents for the process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FF"/>
                </a:solidFill>
                <a:latin typeface="Baskerville"/>
                <a:cs typeface="Baskerville"/>
              </a:rPr>
              <a:t>Cheerleaders who reinforce goals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FF"/>
                </a:solidFill>
                <a:latin typeface="Baskerville"/>
                <a:cs typeface="Baskerville"/>
              </a:rPr>
              <a:t>Seam operators</a:t>
            </a:r>
            <a:endParaRPr lang="en-US" sz="24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84083"/>
            <a:ext cx="3391098" cy="204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Why People &amp; Companies Fail to Drive Change Needed to Win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The BIG Five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Reasons We Fail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846" y="2183271"/>
            <a:ext cx="7750954" cy="2073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</a:t>
            </a: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Fear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8381" y="388786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 Be a beginner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42" y="1499089"/>
            <a:ext cx="1827024" cy="22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Reasons We </a:t>
            </a:r>
            <a:r>
              <a:rPr lang="en-US" dirty="0">
                <a:solidFill>
                  <a:srgbClr val="B49C49"/>
                </a:solidFill>
                <a:latin typeface="Baskerville"/>
                <a:cs typeface="Baskerville"/>
              </a:rPr>
              <a:t>F</a:t>
            </a:r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ail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046576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         Tension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</a:t>
            </a:r>
            <a:r>
              <a:rPr lang="en-US" sz="2800" dirty="0" smtClean="0">
                <a:solidFill>
                  <a:srgbClr val="FFFFFF"/>
                </a:solidFill>
                <a:latin typeface="Baskerville"/>
                <a:cs typeface="Baskerville"/>
              </a:rPr>
              <a:t>Healthy debate is good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765" y="1548881"/>
            <a:ext cx="2872603" cy="22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Reasons We </a:t>
            </a:r>
            <a:r>
              <a:rPr lang="en-US" dirty="0">
                <a:solidFill>
                  <a:srgbClr val="B49C49"/>
                </a:solidFill>
                <a:latin typeface="Baskerville"/>
                <a:cs typeface="Baskerville"/>
              </a:rPr>
              <a:t>F</a:t>
            </a:r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ail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406"/>
            <a:ext cx="82296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5400" dirty="0" smtClean="0">
                <a:solidFill>
                  <a:srgbClr val="FFFFFF"/>
                </a:solidFill>
              </a:rPr>
              <a:t>   </a:t>
            </a:r>
            <a:r>
              <a:rPr lang="en-US" sz="5400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    Radical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   Transparency</a:t>
            </a:r>
          </a:p>
          <a:p>
            <a:pPr marL="0" indent="0">
              <a:lnSpc>
                <a:spcPct val="70000"/>
              </a:lnSpc>
              <a:buNone/>
            </a:pPr>
            <a:endParaRPr lang="en-US" sz="54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5400" dirty="0" smtClean="0"/>
              <a:t>                              </a:t>
            </a:r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Biz Elephants are fun to kill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41" y="1728783"/>
            <a:ext cx="2626627" cy="20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Reasons We Fail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0850"/>
            <a:ext cx="8229600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</a:rPr>
              <a:t>   </a:t>
            </a: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       Risk</a:t>
            </a:r>
          </a:p>
          <a:p>
            <a:pPr marL="0" indent="0">
              <a:buNone/>
            </a:pPr>
            <a:endParaRPr lang="en-US" sz="5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FFFF"/>
                </a:solidFill>
              </a:rPr>
              <a:t>                               </a:t>
            </a:r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No one is going to die</a:t>
            </a:r>
          </a:p>
          <a:p>
            <a:pPr marL="0" indent="0">
              <a:buNone/>
            </a:pPr>
            <a:endParaRPr lang="en-US" sz="5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vinny_wh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7" y="1392393"/>
            <a:ext cx="2142532" cy="2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8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Reasons We Fail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US" sz="5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Baskerville"/>
                <a:cs typeface="Baskerville"/>
              </a:rPr>
              <a:t> </a:t>
            </a:r>
            <a:r>
              <a:rPr lang="en-US" sz="5400" dirty="0" smtClean="0">
                <a:solidFill>
                  <a:srgbClr val="FFFFFF"/>
                </a:solidFill>
                <a:latin typeface="Baskerville"/>
                <a:cs typeface="Baskerville"/>
              </a:rPr>
              <a:t>Promises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47430" y="3463728"/>
            <a:ext cx="3711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Mutual Conditions of Satisfaction</a:t>
            </a:r>
            <a:endParaRPr lang="en-US" sz="2000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720" y="1546730"/>
            <a:ext cx="2901403" cy="18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How it Should Work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23" y="1336696"/>
            <a:ext cx="1780440" cy="25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Take my Order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820" y="1400628"/>
            <a:ext cx="3426174" cy="25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0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Give Up Some Cash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43" y="1514571"/>
            <a:ext cx="3573872" cy="26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Prime Time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9513" y="3058558"/>
            <a:ext cx="1183342" cy="83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54" y="1230316"/>
            <a:ext cx="2402916" cy="3044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506" y="2115135"/>
            <a:ext cx="2662682" cy="13170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866" y="1445823"/>
            <a:ext cx="2443043" cy="2276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383" y="3883807"/>
            <a:ext cx="1195609" cy="6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 Delivered Fast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707" y="1459228"/>
            <a:ext cx="4021773" cy="27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Not Lovin’ it!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56013" y="1269862"/>
            <a:ext cx="2281163" cy="28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Clowns Lie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4" y="1386021"/>
            <a:ext cx="3724601" cy="25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askerville"/>
                <a:cs typeface="Baskerville"/>
              </a:rPr>
              <a:t>A Promise?</a:t>
            </a:r>
            <a:endParaRPr lang="en-US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619100"/>
            <a:ext cx="6204806" cy="99569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B49C49"/>
                </a:solidFill>
                <a:latin typeface="Baskerville"/>
                <a:cs typeface="Baskerville"/>
              </a:rPr>
              <a:t>Mutual</a:t>
            </a:r>
            <a:r>
              <a:rPr lang="en-US" sz="4400" dirty="0">
                <a:solidFill>
                  <a:srgbClr val="B49C49"/>
                </a:solidFill>
                <a:latin typeface="Baskerville"/>
                <a:cs typeface="Baskerville"/>
              </a:rPr>
              <a:t> </a:t>
            </a:r>
            <a:r>
              <a:rPr lang="en-US" sz="4400" dirty="0" smtClean="0">
                <a:solidFill>
                  <a:srgbClr val="B49C49"/>
                </a:solidFill>
                <a:latin typeface="Baskerville"/>
                <a:cs typeface="Baskerville"/>
              </a:rPr>
              <a:t>Conditions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B49C49"/>
                </a:solidFill>
                <a:latin typeface="Baskerville"/>
                <a:cs typeface="Baskerville"/>
              </a:rPr>
              <a:t>of 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B49C49"/>
                </a:solidFill>
                <a:latin typeface="Baskerville"/>
                <a:cs typeface="Baskerville"/>
              </a:rPr>
              <a:t>Satisfaction</a:t>
            </a: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Ask Yourself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Why are you in this game?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Who are you? 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  <a:latin typeface="Baskerville"/>
                <a:cs typeface="Baskerville"/>
              </a:rPr>
              <a:t>-Your 118-</a:t>
            </a:r>
          </a:p>
          <a:p>
            <a:pPr marL="0" indent="0" algn="ctr">
              <a:buNone/>
            </a:pPr>
            <a:endParaRPr lang="en-US" sz="2800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A Passion for Pheasants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What should you look like?</a:t>
            </a:r>
          </a:p>
          <a:p>
            <a:pPr marL="457200" lvl="1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6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49C49"/>
                </a:solidFill>
                <a:latin typeface="Baskerville"/>
                <a:cs typeface="Baskerville"/>
              </a:rPr>
              <a:t>M</a:t>
            </a:r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ore than Passion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5" name="Content Placeholder 3" descr="tombV2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248965" y="1353903"/>
            <a:ext cx="4580487" cy="2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Ask Yourself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Why are you in this game?</a:t>
            </a: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Who are you? 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-Your 118-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skerville"/>
                <a:cs typeface="Baskerville"/>
              </a:rPr>
              <a:t>A Passion for Pheasants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What should you look like?</a:t>
            </a:r>
          </a:p>
          <a:p>
            <a:pPr marL="457200" lvl="1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8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You &amp; Your Brand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Horses. . . cows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and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promises delivered</a:t>
            </a: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49C49"/>
                </a:solidFill>
              </a:rPr>
              <a:t>Do it Right</a:t>
            </a:r>
            <a:endParaRPr lang="en-US" dirty="0">
              <a:solidFill>
                <a:srgbClr val="B49C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95" y="1293499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Stand for something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Online or offline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7059" y="3213485"/>
            <a:ext cx="3329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49C49"/>
                </a:solidFill>
                <a:latin typeface="Baskerville"/>
                <a:cs typeface="Baskerville"/>
              </a:rPr>
              <a:t>Principles only </a:t>
            </a:r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mean </a:t>
            </a:r>
            <a:r>
              <a:rPr lang="en-US" sz="2000" dirty="0">
                <a:solidFill>
                  <a:srgbClr val="B49C49"/>
                </a:solidFill>
                <a:latin typeface="Baskerville"/>
                <a:cs typeface="Baskerville"/>
              </a:rPr>
              <a:t>something </a:t>
            </a:r>
            <a:endParaRPr lang="en-US" sz="2000" dirty="0" smtClean="0">
              <a:solidFill>
                <a:srgbClr val="B49C49"/>
              </a:solidFill>
              <a:latin typeface="Baskerville"/>
              <a:cs typeface="Baskerville"/>
            </a:endParaRPr>
          </a:p>
          <a:p>
            <a:pPr algn="ctr"/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when they </a:t>
            </a:r>
            <a:r>
              <a:rPr lang="en-US" sz="2000" dirty="0">
                <a:solidFill>
                  <a:srgbClr val="B49C49"/>
                </a:solidFill>
                <a:latin typeface="Baskerville"/>
                <a:cs typeface="Baskerville"/>
              </a:rPr>
              <a:t>are</a:t>
            </a:r>
          </a:p>
          <a:p>
            <a:pPr algn="ctr"/>
            <a:r>
              <a:rPr lang="en-US" sz="2000" dirty="0">
                <a:solidFill>
                  <a:srgbClr val="B49C49"/>
                </a:solidFill>
                <a:latin typeface="Baskerville"/>
                <a:cs typeface="Baskerville"/>
              </a:rPr>
              <a:t> inconvenient</a:t>
            </a:r>
          </a:p>
        </p:txBody>
      </p:sp>
      <p:pic>
        <p:nvPicPr>
          <p:cNvPr id="7" name="Picture 6" descr="Elmer Fu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3" y="1834064"/>
            <a:ext cx="953647" cy="1585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83" y="2793644"/>
            <a:ext cx="1770856" cy="12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8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Cause Tension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148" y="1073695"/>
            <a:ext cx="7957652" cy="3243464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Don’t settle</a:t>
            </a:r>
          </a:p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Create competition</a:t>
            </a:r>
          </a:p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Stir it up</a:t>
            </a:r>
          </a:p>
          <a:p>
            <a:pPr>
              <a:buClr>
                <a:srgbClr val="FF0000"/>
              </a:buClr>
            </a:pP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Why?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951" y="1235731"/>
            <a:ext cx="3297066" cy="28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5A02F"/>
                </a:solidFill>
                <a:latin typeface="Baskerville"/>
                <a:cs typeface="Baskerville"/>
              </a:rPr>
              <a:t>WARNING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To the naysayers, opportunists, and obstructionists who stand in the way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of driving change and progress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in any organization</a:t>
            </a:r>
          </a:p>
          <a:p>
            <a:pPr marL="0" indent="0" algn="ctr">
              <a:buNone/>
            </a:pPr>
            <a:r>
              <a:rPr lang="en-US" u="sng" dirty="0" smtClean="0">
                <a:solidFill>
                  <a:srgbClr val="FFFFFF"/>
                </a:solidFill>
                <a:latin typeface="Baskerville"/>
                <a:cs typeface="Baskerville"/>
              </a:rPr>
              <a:t>Note</a:t>
            </a: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: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WE WILL BEAT YOU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58542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</a:rPr>
              <a:t>Rules to Remember</a:t>
            </a:r>
            <a:endParaRPr lang="en-US" dirty="0">
              <a:solidFill>
                <a:srgbClr val="B49C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Mood</a:t>
            </a:r>
          </a:p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Rule of thirds</a:t>
            </a:r>
          </a:p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Change the questions</a:t>
            </a:r>
          </a:p>
          <a:p>
            <a:pPr>
              <a:buClr>
                <a:srgbClr val="FF0000"/>
              </a:buClr>
            </a:pPr>
            <a:endParaRPr lang="en-US" dirty="0" smtClean="0">
              <a:solidFill>
                <a:srgbClr val="FFFFFF"/>
              </a:solidFill>
              <a:latin typeface="Baskerville"/>
              <a:cs typeface="Baskerville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Make it better in the new place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497" y="1906207"/>
            <a:ext cx="2461339" cy="1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In Good Company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In Good Company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Adapt, Change or Die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Driving Change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Change for Change Sake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is bad 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996" y="2972731"/>
            <a:ext cx="380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B49C49"/>
                </a:solidFill>
                <a:latin typeface="Baskerville"/>
                <a:cs typeface="Baskerville"/>
              </a:rPr>
              <a:t>“There is nothing wrong with change, if it is in the right direction.” – Winston Churchill</a:t>
            </a:r>
            <a:endParaRPr lang="en-US" sz="2000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73" y="1689552"/>
            <a:ext cx="2389356" cy="23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9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Never One Way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8" name="Picture 7" descr="What success looks l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88" y="1428903"/>
            <a:ext cx="5008683" cy="27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Agents of Change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</a:rPr>
              <a:t>Leaders</a:t>
            </a:r>
            <a:endParaRPr lang="en-US" dirty="0">
              <a:solidFill>
                <a:srgbClr val="B49C49"/>
              </a:solidFill>
            </a:endParaRPr>
          </a:p>
        </p:txBody>
      </p:sp>
      <p:pic>
        <p:nvPicPr>
          <p:cNvPr id="8" name="Picture 7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9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Clock Changers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53" y="1282692"/>
            <a:ext cx="2981563" cy="29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2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Baskerville"/>
                <a:cs typeface="Baskerville"/>
              </a:rPr>
              <a:t>Clock Changers</a:t>
            </a:r>
            <a:endParaRPr lang="en-US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49C49"/>
                </a:solidFill>
                <a:latin typeface="Baskerville"/>
                <a:cs typeface="Baskerville"/>
              </a:rPr>
              <a:t>Find  leaders</a:t>
            </a:r>
            <a:endParaRPr lang="en-US" dirty="0">
              <a:solidFill>
                <a:srgbClr val="B49C49"/>
              </a:solidFill>
              <a:latin typeface="Baskerville"/>
              <a:cs typeface="Baskerville"/>
            </a:endParaRPr>
          </a:p>
        </p:txBody>
      </p:sp>
      <p:pic>
        <p:nvPicPr>
          <p:cNvPr id="8" name="Picture 7" descr="Running the Gauntlet 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" y="4412163"/>
            <a:ext cx="561562" cy="7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329</Words>
  <Application>Microsoft Macintosh PowerPoint</Application>
  <PresentationFormat>On-screen Show (16:9)</PresentationFormat>
  <Paragraphs>115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Prime Time</vt:lpstr>
      <vt:lpstr>WARNING:</vt:lpstr>
      <vt:lpstr>Adapt, Change or Die</vt:lpstr>
      <vt:lpstr>Driving Change</vt:lpstr>
      <vt:lpstr>Never One Way</vt:lpstr>
      <vt:lpstr>Agents of Change</vt:lpstr>
      <vt:lpstr>Clock Changers</vt:lpstr>
      <vt:lpstr>Clock Changers</vt:lpstr>
      <vt:lpstr>Noticeable Assets</vt:lpstr>
      <vt:lpstr>Why People &amp; Companies Fail to Drive Change Needed to Win</vt:lpstr>
      <vt:lpstr>Reasons We Fail</vt:lpstr>
      <vt:lpstr>Reasons We Fail</vt:lpstr>
      <vt:lpstr>Reasons We Fail</vt:lpstr>
      <vt:lpstr>Reasons We Fail</vt:lpstr>
      <vt:lpstr>Reasons We Fail</vt:lpstr>
      <vt:lpstr>How it Should Work</vt:lpstr>
      <vt:lpstr>Take my Order</vt:lpstr>
      <vt:lpstr>Give Up Some Cash</vt:lpstr>
      <vt:lpstr> Delivered Fast</vt:lpstr>
      <vt:lpstr>Not Lovin’ it!</vt:lpstr>
      <vt:lpstr>Clowns Lie</vt:lpstr>
      <vt:lpstr>A Promise?</vt:lpstr>
      <vt:lpstr>Ask Yourself</vt:lpstr>
      <vt:lpstr>More than Passion</vt:lpstr>
      <vt:lpstr>Ask Yourself</vt:lpstr>
      <vt:lpstr>You &amp; Your Brand</vt:lpstr>
      <vt:lpstr>Do it Right</vt:lpstr>
      <vt:lpstr>Cause Tension</vt:lpstr>
      <vt:lpstr>Rules to Remember</vt:lpstr>
      <vt:lpstr>In Good Company</vt:lpstr>
      <vt:lpstr>In Good Company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Running the Gauntlet</dc:title>
  <dc:subject/>
  <dc:creator>Laura Thompson</dc:creator>
  <cp:keywords/>
  <dc:description/>
  <cp:lastModifiedBy>Freeman AV</cp:lastModifiedBy>
  <cp:revision>146</cp:revision>
  <dcterms:created xsi:type="dcterms:W3CDTF">2011-11-28T14:28:43Z</dcterms:created>
  <dcterms:modified xsi:type="dcterms:W3CDTF">2014-01-26T14:30:59Z</dcterms:modified>
  <cp:category/>
</cp:coreProperties>
</file>