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89" r:id="rId2"/>
  </p:sldMasterIdLst>
  <p:notesMasterIdLst>
    <p:notesMasterId r:id="rId18"/>
  </p:notesMasterIdLst>
  <p:handoutMasterIdLst>
    <p:handoutMasterId r:id="rId19"/>
  </p:handoutMasterIdLst>
  <p:sldIdLst>
    <p:sldId id="555" r:id="rId3"/>
    <p:sldId id="560" r:id="rId4"/>
    <p:sldId id="561" r:id="rId5"/>
    <p:sldId id="609" r:id="rId6"/>
    <p:sldId id="574" r:id="rId7"/>
    <p:sldId id="610" r:id="rId8"/>
    <p:sldId id="575" r:id="rId9"/>
    <p:sldId id="601" r:id="rId10"/>
    <p:sldId id="611" r:id="rId11"/>
    <p:sldId id="612" r:id="rId12"/>
    <p:sldId id="613" r:id="rId13"/>
    <p:sldId id="602" r:id="rId14"/>
    <p:sldId id="614" r:id="rId15"/>
    <p:sldId id="603" r:id="rId16"/>
    <p:sldId id="501" r:id="rId17"/>
  </p:sldIdLst>
  <p:sldSz cx="9144000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874" algn="l" defTabSz="91434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49" algn="l" defTabSz="91434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24" algn="l" defTabSz="91434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398" algn="l" defTabSz="91434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DB2"/>
    <a:srgbClr val="324CB2"/>
    <a:srgbClr val="2C439D"/>
    <a:srgbClr val="B3B900"/>
    <a:srgbClr val="898F1E"/>
    <a:srgbClr val="C4C12B"/>
    <a:srgbClr val="02457E"/>
    <a:srgbClr val="57187E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93" autoAdjust="0"/>
    <p:restoredTop sz="99860" autoAdjust="0"/>
  </p:normalViewPr>
  <p:slideViewPr>
    <p:cSldViewPr snapToGrid="0">
      <p:cViewPr>
        <p:scale>
          <a:sx n="66" d="100"/>
          <a:sy n="66" d="100"/>
        </p:scale>
        <p:origin x="-2934" y="-1560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4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5288" y="692150"/>
            <a:ext cx="60674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8214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7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8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fld id="{BEF25195-A6BF-5741-8ED5-085E56D36DE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067425" cy="34163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Lucida Grande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4473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5288" y="692150"/>
            <a:ext cx="60674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3" y="1598901"/>
            <a:ext cx="7772797" cy="1104334"/>
          </a:xfrm>
          <a:prstGeom prst="rect">
            <a:avLst/>
          </a:prstGeom>
        </p:spPr>
        <p:txBody>
          <a:bodyPr vert="horz" lIns="57165" tIns="28582" rIns="57165" bIns="2858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917747"/>
            <a:ext cx="6401594" cy="1314873"/>
          </a:xfrm>
        </p:spPr>
        <p:txBody>
          <a:bodyPr/>
          <a:lstStyle>
            <a:lvl1pPr marL="0" indent="0" algn="ctr">
              <a:buNone/>
              <a:defRPr/>
            </a:lvl1pPr>
            <a:lvl2pPr marL="285825" indent="0" algn="ctr">
              <a:buNone/>
              <a:defRPr/>
            </a:lvl2pPr>
            <a:lvl3pPr marL="571652" indent="0" algn="ctr">
              <a:buNone/>
              <a:defRPr/>
            </a:lvl3pPr>
            <a:lvl4pPr marL="857477" indent="0" algn="ctr">
              <a:buNone/>
              <a:defRPr/>
            </a:lvl4pPr>
            <a:lvl5pPr marL="1143303" indent="0" algn="ctr">
              <a:buNone/>
              <a:defRPr/>
            </a:lvl5pPr>
            <a:lvl6pPr marL="1429128" indent="0" algn="ctr">
              <a:buNone/>
              <a:defRPr/>
            </a:lvl6pPr>
            <a:lvl7pPr marL="1714954" indent="0" algn="ctr">
              <a:buNone/>
              <a:defRPr/>
            </a:lvl7pPr>
            <a:lvl8pPr marL="2000779" indent="0" algn="ctr">
              <a:buNone/>
              <a:defRPr/>
            </a:lvl8pPr>
            <a:lvl9pPr marL="22866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6566"/>
            <a:ext cx="8229203" cy="858044"/>
          </a:xfrm>
          <a:prstGeom prst="rect">
            <a:avLst/>
          </a:prstGeom>
        </p:spPr>
        <p:txBody>
          <a:bodyPr vert="horz" lIns="57165" tIns="28582" rIns="57165" bIns="2858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344" y="206566"/>
            <a:ext cx="2075656" cy="4035984"/>
          </a:xfrm>
          <a:prstGeom prst="rect">
            <a:avLst/>
          </a:prstGeom>
        </p:spPr>
        <p:txBody>
          <a:bodyPr vert="eaVert" lIns="57165" tIns="28582" rIns="57165" bIns="2858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566"/>
            <a:ext cx="6134695" cy="4035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6"/>
            <a:ext cx="8229600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8901"/>
            <a:ext cx="7772797" cy="1104334"/>
          </a:xfrm>
          <a:prstGeom prst="rect">
            <a:avLst/>
          </a:prstGeom>
        </p:spPr>
        <p:txBody>
          <a:bodyPr vert="horz" lIns="57168" tIns="28584" rIns="57168" bIns="285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917746"/>
            <a:ext cx="6401594" cy="1314873"/>
          </a:xfrm>
        </p:spPr>
        <p:txBody>
          <a:bodyPr/>
          <a:lstStyle>
            <a:lvl1pPr marL="0" indent="0" algn="ctr">
              <a:buNone/>
              <a:defRPr/>
            </a:lvl1pPr>
            <a:lvl2pPr marL="285841" indent="0" algn="ctr">
              <a:buNone/>
              <a:defRPr/>
            </a:lvl2pPr>
            <a:lvl3pPr marL="571683" indent="0" algn="ctr">
              <a:buNone/>
              <a:defRPr/>
            </a:lvl3pPr>
            <a:lvl4pPr marL="857524" indent="0" algn="ctr">
              <a:buNone/>
              <a:defRPr/>
            </a:lvl4pPr>
            <a:lvl5pPr marL="1143366" indent="0" algn="ctr">
              <a:buNone/>
              <a:defRPr/>
            </a:lvl5pPr>
            <a:lvl6pPr marL="1429207" indent="0" algn="ctr">
              <a:buNone/>
              <a:defRPr/>
            </a:lvl6pPr>
            <a:lvl7pPr marL="1715049" indent="0" algn="ctr">
              <a:buNone/>
              <a:defRPr/>
            </a:lvl7pPr>
            <a:lvl8pPr marL="2000890" indent="0" algn="ctr">
              <a:buNone/>
              <a:defRPr/>
            </a:lvl8pPr>
            <a:lvl9pPr marL="228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7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038"/>
            <a:ext cx="7772797" cy="1022899"/>
          </a:xfrm>
          <a:prstGeom prst="rect">
            <a:avLst/>
          </a:prstGeom>
        </p:spPr>
        <p:txBody>
          <a:bodyPr vert="horz" lIns="57168" tIns="28584" rIns="57168" bIns="28584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855"/>
            <a:ext cx="7772797" cy="1126183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841" indent="0">
              <a:buNone/>
              <a:defRPr sz="1100"/>
            </a:lvl2pPr>
            <a:lvl3pPr marL="571683" indent="0">
              <a:buNone/>
              <a:defRPr sz="1000"/>
            </a:lvl3pPr>
            <a:lvl4pPr marL="857524" indent="0">
              <a:buNone/>
              <a:defRPr sz="900"/>
            </a:lvl4pPr>
            <a:lvl5pPr marL="1143366" indent="0">
              <a:buNone/>
              <a:defRPr sz="900"/>
            </a:lvl5pPr>
            <a:lvl6pPr marL="1429207" indent="0">
              <a:buNone/>
              <a:defRPr sz="900"/>
            </a:lvl6pPr>
            <a:lvl7pPr marL="1715049" indent="0">
              <a:buNone/>
              <a:defRPr sz="900"/>
            </a:lvl7pPr>
            <a:lvl8pPr marL="2000890" indent="0">
              <a:buNone/>
              <a:defRPr sz="900"/>
            </a:lvl8pPr>
            <a:lvl9pPr marL="228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2004"/>
            <a:ext cx="4040188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41" indent="0">
              <a:buNone/>
              <a:defRPr sz="1300" b="1"/>
            </a:lvl2pPr>
            <a:lvl3pPr marL="571683" indent="0">
              <a:buNone/>
              <a:defRPr sz="1100" b="1"/>
            </a:lvl3pPr>
            <a:lvl4pPr marL="857524" indent="0">
              <a:buNone/>
              <a:defRPr sz="1000" b="1"/>
            </a:lvl4pPr>
            <a:lvl5pPr marL="1143366" indent="0">
              <a:buNone/>
              <a:defRPr sz="1000" b="1"/>
            </a:lvl5pPr>
            <a:lvl6pPr marL="1429207" indent="0">
              <a:buNone/>
              <a:defRPr sz="1000" b="1"/>
            </a:lvl6pPr>
            <a:lvl7pPr marL="1715049" indent="0">
              <a:buNone/>
              <a:defRPr sz="1000" b="1"/>
            </a:lvl7pPr>
            <a:lvl8pPr marL="2000890" indent="0">
              <a:buNone/>
              <a:defRPr sz="1000" b="1"/>
            </a:lvl8pPr>
            <a:lvl9pPr marL="2286732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2667"/>
            <a:ext cx="4040188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2004"/>
            <a:ext cx="4041180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41" indent="0">
              <a:buNone/>
              <a:defRPr sz="1300" b="1"/>
            </a:lvl2pPr>
            <a:lvl3pPr marL="571683" indent="0">
              <a:buNone/>
              <a:defRPr sz="1100" b="1"/>
            </a:lvl3pPr>
            <a:lvl4pPr marL="857524" indent="0">
              <a:buNone/>
              <a:defRPr sz="1000" b="1"/>
            </a:lvl4pPr>
            <a:lvl5pPr marL="1143366" indent="0">
              <a:buNone/>
              <a:defRPr sz="1000" b="1"/>
            </a:lvl5pPr>
            <a:lvl6pPr marL="1429207" indent="0">
              <a:buNone/>
              <a:defRPr sz="1000" b="1"/>
            </a:lvl6pPr>
            <a:lvl7pPr marL="1715049" indent="0">
              <a:buNone/>
              <a:defRPr sz="1000" b="1"/>
            </a:lvl7pPr>
            <a:lvl8pPr marL="2000890" indent="0">
              <a:buNone/>
              <a:defRPr sz="1000" b="1"/>
            </a:lvl8pPr>
            <a:lvl9pPr marL="2286732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2667"/>
            <a:ext cx="4041180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2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4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6566"/>
            <a:ext cx="8229203" cy="858044"/>
          </a:xfrm>
          <a:prstGeom prst="rect">
            <a:avLst/>
          </a:prstGeom>
        </p:spPr>
        <p:txBody>
          <a:bodyPr vert="horz" lIns="57165" tIns="28582" rIns="57165" bIns="28582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2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580"/>
            <a:ext cx="3008313" cy="872941"/>
          </a:xfrm>
          <a:prstGeom prst="rect">
            <a:avLst/>
          </a:prstGeom>
        </p:spPr>
        <p:txBody>
          <a:bodyPr vert="horz" lIns="57168" tIns="28584" rIns="57168" bIns="2858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580"/>
            <a:ext cx="5111750" cy="4394496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7521"/>
            <a:ext cx="3008313" cy="3521555"/>
          </a:xfrm>
        </p:spPr>
        <p:txBody>
          <a:bodyPr/>
          <a:lstStyle>
            <a:lvl1pPr marL="0" indent="0">
              <a:buNone/>
              <a:defRPr sz="900"/>
            </a:lvl1pPr>
            <a:lvl2pPr marL="285841" indent="0">
              <a:buNone/>
              <a:defRPr sz="800"/>
            </a:lvl2pPr>
            <a:lvl3pPr marL="571683" indent="0">
              <a:buNone/>
              <a:defRPr sz="600"/>
            </a:lvl3pPr>
            <a:lvl4pPr marL="857524" indent="0">
              <a:buNone/>
              <a:defRPr sz="600"/>
            </a:lvl4pPr>
            <a:lvl5pPr marL="1143366" indent="0">
              <a:buNone/>
              <a:defRPr sz="600"/>
            </a:lvl5pPr>
            <a:lvl6pPr marL="1429207" indent="0">
              <a:buNone/>
              <a:defRPr sz="600"/>
            </a:lvl6pPr>
            <a:lvl7pPr marL="1715049" indent="0">
              <a:buNone/>
              <a:defRPr sz="600"/>
            </a:lvl7pPr>
            <a:lvl8pPr marL="2000890" indent="0">
              <a:buNone/>
              <a:defRPr sz="600"/>
            </a:lvl8pPr>
            <a:lvl9pPr marL="228673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5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3603983"/>
            <a:ext cx="5486797" cy="425049"/>
          </a:xfrm>
          <a:prstGeom prst="rect">
            <a:avLst/>
          </a:prstGeom>
        </p:spPr>
        <p:txBody>
          <a:bodyPr vert="horz" lIns="57168" tIns="28584" rIns="57168" bIns="2858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459809"/>
            <a:ext cx="5486797" cy="3089553"/>
          </a:xfrm>
        </p:spPr>
        <p:txBody>
          <a:bodyPr/>
          <a:lstStyle>
            <a:lvl1pPr marL="0" indent="0">
              <a:buNone/>
              <a:defRPr sz="2000"/>
            </a:lvl1pPr>
            <a:lvl2pPr marL="285841" indent="0">
              <a:buNone/>
              <a:defRPr sz="1800"/>
            </a:lvl2pPr>
            <a:lvl3pPr marL="571683" indent="0">
              <a:buNone/>
              <a:defRPr sz="1500"/>
            </a:lvl3pPr>
            <a:lvl4pPr marL="857524" indent="0">
              <a:buNone/>
              <a:defRPr sz="1300"/>
            </a:lvl4pPr>
            <a:lvl5pPr marL="1143366" indent="0">
              <a:buNone/>
              <a:defRPr sz="1300"/>
            </a:lvl5pPr>
            <a:lvl6pPr marL="1429207" indent="0">
              <a:buNone/>
              <a:defRPr sz="1300"/>
            </a:lvl6pPr>
            <a:lvl7pPr marL="1715049" indent="0">
              <a:buNone/>
              <a:defRPr sz="1300"/>
            </a:lvl7pPr>
            <a:lvl8pPr marL="2000890" indent="0">
              <a:buNone/>
              <a:defRPr sz="1300"/>
            </a:lvl8pPr>
            <a:lvl9pPr marL="2286732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4029033"/>
            <a:ext cx="5486797" cy="604801"/>
          </a:xfrm>
        </p:spPr>
        <p:txBody>
          <a:bodyPr/>
          <a:lstStyle>
            <a:lvl1pPr marL="0" indent="0">
              <a:buNone/>
              <a:defRPr sz="900"/>
            </a:lvl1pPr>
            <a:lvl2pPr marL="285841" indent="0">
              <a:buNone/>
              <a:defRPr sz="800"/>
            </a:lvl2pPr>
            <a:lvl3pPr marL="571683" indent="0">
              <a:buNone/>
              <a:defRPr sz="600"/>
            </a:lvl3pPr>
            <a:lvl4pPr marL="857524" indent="0">
              <a:buNone/>
              <a:defRPr sz="600"/>
            </a:lvl4pPr>
            <a:lvl5pPr marL="1143366" indent="0">
              <a:buNone/>
              <a:defRPr sz="600"/>
            </a:lvl5pPr>
            <a:lvl6pPr marL="1429207" indent="0">
              <a:buNone/>
              <a:defRPr sz="600"/>
            </a:lvl6pPr>
            <a:lvl7pPr marL="1715049" indent="0">
              <a:buNone/>
              <a:defRPr sz="600"/>
            </a:lvl7pPr>
            <a:lvl8pPr marL="2000890" indent="0">
              <a:buNone/>
              <a:defRPr sz="600"/>
            </a:lvl8pPr>
            <a:lvl9pPr marL="228673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3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2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344" y="206566"/>
            <a:ext cx="2075656" cy="4035984"/>
          </a:xfrm>
          <a:prstGeom prst="rect">
            <a:avLst/>
          </a:prstGeom>
        </p:spPr>
        <p:txBody>
          <a:bodyPr vert="eaVert" lIns="57168" tIns="28584" rIns="57168" bIns="285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566"/>
            <a:ext cx="6134695" cy="4035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6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8039"/>
            <a:ext cx="7772797" cy="1022899"/>
          </a:xfrm>
          <a:prstGeom prst="rect">
            <a:avLst/>
          </a:prstGeom>
        </p:spPr>
        <p:txBody>
          <a:bodyPr vert="horz" lIns="57165" tIns="28582" rIns="57165" bIns="28582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1856"/>
            <a:ext cx="7772797" cy="1126183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825" indent="0">
              <a:buNone/>
              <a:defRPr sz="1100"/>
            </a:lvl2pPr>
            <a:lvl3pPr marL="571652" indent="0">
              <a:buNone/>
              <a:defRPr sz="1000"/>
            </a:lvl3pPr>
            <a:lvl4pPr marL="857477" indent="0">
              <a:buNone/>
              <a:defRPr sz="900"/>
            </a:lvl4pPr>
            <a:lvl5pPr marL="1143303" indent="0">
              <a:buNone/>
              <a:defRPr sz="900"/>
            </a:lvl5pPr>
            <a:lvl6pPr marL="1429128" indent="0">
              <a:buNone/>
              <a:defRPr sz="900"/>
            </a:lvl6pPr>
            <a:lvl7pPr marL="1714954" indent="0">
              <a:buNone/>
              <a:defRPr sz="900"/>
            </a:lvl7pPr>
            <a:lvl8pPr marL="2000779" indent="0">
              <a:buNone/>
              <a:defRPr sz="900"/>
            </a:lvl8pPr>
            <a:lvl9pPr marL="22866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6566"/>
            <a:ext cx="8229203" cy="858044"/>
          </a:xfrm>
          <a:prstGeom prst="rect">
            <a:avLst/>
          </a:prstGeom>
        </p:spPr>
        <p:txBody>
          <a:bodyPr vert="horz" lIns="57165" tIns="28582" rIns="57165" bIns="2858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6566"/>
            <a:ext cx="8229203" cy="858044"/>
          </a:xfrm>
          <a:prstGeom prst="rect">
            <a:avLst/>
          </a:prstGeom>
        </p:spPr>
        <p:txBody>
          <a:bodyPr vert="horz" lIns="57165" tIns="28582" rIns="57165" bIns="2858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2005"/>
            <a:ext cx="4040188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25" indent="0">
              <a:buNone/>
              <a:defRPr sz="1300" b="1"/>
            </a:lvl2pPr>
            <a:lvl3pPr marL="571652" indent="0">
              <a:buNone/>
              <a:defRPr sz="1100" b="1"/>
            </a:lvl3pPr>
            <a:lvl4pPr marL="857477" indent="0">
              <a:buNone/>
              <a:defRPr sz="1000" b="1"/>
            </a:lvl4pPr>
            <a:lvl5pPr marL="1143303" indent="0">
              <a:buNone/>
              <a:defRPr sz="1000" b="1"/>
            </a:lvl5pPr>
            <a:lvl6pPr marL="1429128" indent="0">
              <a:buNone/>
              <a:defRPr sz="1000" b="1"/>
            </a:lvl6pPr>
            <a:lvl7pPr marL="1714954" indent="0">
              <a:buNone/>
              <a:defRPr sz="1000" b="1"/>
            </a:lvl7pPr>
            <a:lvl8pPr marL="2000779" indent="0">
              <a:buNone/>
              <a:defRPr sz="1000" b="1"/>
            </a:lvl8pPr>
            <a:lvl9pPr marL="2286606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2668"/>
            <a:ext cx="4040188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2005"/>
            <a:ext cx="4041180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25" indent="0">
              <a:buNone/>
              <a:defRPr sz="1300" b="1"/>
            </a:lvl2pPr>
            <a:lvl3pPr marL="571652" indent="0">
              <a:buNone/>
              <a:defRPr sz="1100" b="1"/>
            </a:lvl3pPr>
            <a:lvl4pPr marL="857477" indent="0">
              <a:buNone/>
              <a:defRPr sz="1000" b="1"/>
            </a:lvl4pPr>
            <a:lvl5pPr marL="1143303" indent="0">
              <a:buNone/>
              <a:defRPr sz="1000" b="1"/>
            </a:lvl5pPr>
            <a:lvl6pPr marL="1429128" indent="0">
              <a:buNone/>
              <a:defRPr sz="1000" b="1"/>
            </a:lvl6pPr>
            <a:lvl7pPr marL="1714954" indent="0">
              <a:buNone/>
              <a:defRPr sz="1000" b="1"/>
            </a:lvl7pPr>
            <a:lvl8pPr marL="2000779" indent="0">
              <a:buNone/>
              <a:defRPr sz="1000" b="1"/>
            </a:lvl8pPr>
            <a:lvl9pPr marL="2286606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2668"/>
            <a:ext cx="4041180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6566"/>
            <a:ext cx="8229203" cy="858044"/>
          </a:xfrm>
          <a:prstGeom prst="rect">
            <a:avLst/>
          </a:prstGeom>
        </p:spPr>
        <p:txBody>
          <a:bodyPr vert="horz" lIns="57165" tIns="28582" rIns="57165" bIns="2858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4581"/>
            <a:ext cx="3008313" cy="872941"/>
          </a:xfrm>
          <a:prstGeom prst="rect">
            <a:avLst/>
          </a:prstGeom>
        </p:spPr>
        <p:txBody>
          <a:bodyPr vert="horz" lIns="57165" tIns="28582" rIns="57165" bIns="28582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580"/>
            <a:ext cx="5111750" cy="4394496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00" y="1077522"/>
            <a:ext cx="3008313" cy="3521555"/>
          </a:xfrm>
        </p:spPr>
        <p:txBody>
          <a:bodyPr/>
          <a:lstStyle>
            <a:lvl1pPr marL="0" indent="0">
              <a:buNone/>
              <a:defRPr sz="900"/>
            </a:lvl1pPr>
            <a:lvl2pPr marL="285825" indent="0">
              <a:buNone/>
              <a:defRPr sz="800"/>
            </a:lvl2pPr>
            <a:lvl3pPr marL="571652" indent="0">
              <a:buNone/>
              <a:defRPr sz="600"/>
            </a:lvl3pPr>
            <a:lvl4pPr marL="857477" indent="0">
              <a:buNone/>
              <a:defRPr sz="600"/>
            </a:lvl4pPr>
            <a:lvl5pPr marL="1143303" indent="0">
              <a:buNone/>
              <a:defRPr sz="600"/>
            </a:lvl5pPr>
            <a:lvl6pPr marL="1429128" indent="0">
              <a:buNone/>
              <a:defRPr sz="600"/>
            </a:lvl6pPr>
            <a:lvl7pPr marL="1714954" indent="0">
              <a:buNone/>
              <a:defRPr sz="600"/>
            </a:lvl7pPr>
            <a:lvl8pPr marL="2000779" indent="0">
              <a:buNone/>
              <a:defRPr sz="600"/>
            </a:lvl8pPr>
            <a:lvl9pPr marL="228660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2" y="3603984"/>
            <a:ext cx="5486797" cy="425049"/>
          </a:xfrm>
          <a:prstGeom prst="rect">
            <a:avLst/>
          </a:prstGeom>
        </p:spPr>
        <p:txBody>
          <a:bodyPr vert="horz" lIns="57165" tIns="28582" rIns="57165" bIns="28582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2" y="459810"/>
            <a:ext cx="5486797" cy="3089553"/>
          </a:xfrm>
        </p:spPr>
        <p:txBody>
          <a:bodyPr/>
          <a:lstStyle>
            <a:lvl1pPr marL="0" indent="0">
              <a:buNone/>
              <a:defRPr sz="2000"/>
            </a:lvl1pPr>
            <a:lvl2pPr marL="285825" indent="0">
              <a:buNone/>
              <a:defRPr sz="1800"/>
            </a:lvl2pPr>
            <a:lvl3pPr marL="571652" indent="0">
              <a:buNone/>
              <a:defRPr sz="1500"/>
            </a:lvl3pPr>
            <a:lvl4pPr marL="857477" indent="0">
              <a:buNone/>
              <a:defRPr sz="1300"/>
            </a:lvl4pPr>
            <a:lvl5pPr marL="1143303" indent="0">
              <a:buNone/>
              <a:defRPr sz="1300"/>
            </a:lvl5pPr>
            <a:lvl6pPr marL="1429128" indent="0">
              <a:buNone/>
              <a:defRPr sz="1300"/>
            </a:lvl6pPr>
            <a:lvl7pPr marL="1714954" indent="0">
              <a:buNone/>
              <a:defRPr sz="1300"/>
            </a:lvl7pPr>
            <a:lvl8pPr marL="2000779" indent="0">
              <a:buNone/>
              <a:defRPr sz="1300"/>
            </a:lvl8pPr>
            <a:lvl9pPr marL="2286606" indent="0">
              <a:buNone/>
              <a:defRPr sz="13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2" y="4029034"/>
            <a:ext cx="5486797" cy="604801"/>
          </a:xfrm>
        </p:spPr>
        <p:txBody>
          <a:bodyPr/>
          <a:lstStyle>
            <a:lvl1pPr marL="0" indent="0">
              <a:buNone/>
              <a:defRPr sz="900"/>
            </a:lvl1pPr>
            <a:lvl2pPr marL="285825" indent="0">
              <a:buNone/>
              <a:defRPr sz="800"/>
            </a:lvl2pPr>
            <a:lvl3pPr marL="571652" indent="0">
              <a:buNone/>
              <a:defRPr sz="600"/>
            </a:lvl3pPr>
            <a:lvl4pPr marL="857477" indent="0">
              <a:buNone/>
              <a:defRPr sz="600"/>
            </a:lvl4pPr>
            <a:lvl5pPr marL="1143303" indent="0">
              <a:buNone/>
              <a:defRPr sz="600"/>
            </a:lvl5pPr>
            <a:lvl6pPr marL="1429128" indent="0">
              <a:buNone/>
              <a:defRPr sz="600"/>
            </a:lvl6pPr>
            <a:lvl7pPr marL="1714954" indent="0">
              <a:buNone/>
              <a:defRPr sz="600"/>
            </a:lvl7pPr>
            <a:lvl8pPr marL="2000779" indent="0">
              <a:buNone/>
              <a:defRPr sz="600"/>
            </a:lvl8pPr>
            <a:lvl9pPr marL="228660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2IdeaCentertopba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6" y="1144058"/>
            <a:ext cx="8239125" cy="309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660" tIns="40830" rIns="81660" bIns="40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6" y="4480896"/>
            <a:ext cx="7000875" cy="42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60" tIns="40830" rIns="81660" bIns="4083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" name="Picture 7" descr="SN09IdeacenterBrandedintro2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764" y="1"/>
            <a:ext cx="9139237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2pPr>
      <a:lvl3pPr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3pPr>
      <a:lvl4pPr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4pPr>
      <a:lvl5pPr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5pPr>
      <a:lvl6pPr marL="285825"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652"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477"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303" algn="ctr" defTabSz="81678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667" indent="-306667" algn="l" defTabSz="816787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3949" indent="-256052" algn="l" defTabSz="816787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1232" indent="-204445" algn="l" defTabSz="816787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9128" indent="-204445" algn="l" defTabSz="816787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37026" indent="-203453" algn="l" defTabSz="816787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122852" indent="-203453" algn="l" defTabSz="816787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677" indent="-203453" algn="l" defTabSz="816787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4503" indent="-203453" algn="l" defTabSz="816787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80329" indent="-203453" algn="l" defTabSz="816787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825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652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477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303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9128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954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779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606" algn="l" defTabSz="28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2IdeaCentertopba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4058"/>
            <a:ext cx="8239125" cy="309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665" tIns="40832" rIns="81665" bIns="40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80896"/>
            <a:ext cx="7000875" cy="42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65" tIns="40832" rIns="81665" bIns="40832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81683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81683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2pPr>
      <a:lvl3pPr algn="ctr" defTabSz="81683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3pPr>
      <a:lvl4pPr algn="ctr" defTabSz="81683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4pPr>
      <a:lvl5pPr algn="ctr" defTabSz="81683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5pPr>
      <a:lvl6pPr marL="285841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683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524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366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684" indent="-306684" algn="l" defTabSz="816832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3986" indent="-256066" algn="l" defTabSz="816832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1288" indent="-204456" algn="l" defTabSz="816832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9207" indent="-204456" algn="l" defTabSz="816832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37127" indent="-203464" algn="l" defTabSz="816832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122969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810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4651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80493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841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683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524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366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9207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5049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890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732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603" y="2288118"/>
            <a:ext cx="7772797" cy="1096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Century Gothic" charset="0"/>
                <a:cs typeface="Geneva" charset="0"/>
              </a:rPr>
              <a:t>Course Title</a:t>
            </a:r>
          </a:p>
        </p:txBody>
      </p:sp>
      <p:pic>
        <p:nvPicPr>
          <p:cNvPr id="2051" name="Picture 5" descr="NS10_IdeaCnterPPartv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257"/>
            <a:ext cx="8858250" cy="49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NS12IdeaCen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06914" y="211704"/>
            <a:ext cx="5290342" cy="2368387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0483" tIns="44447" rIns="90483" bIns="44447" numCol="1" anchor="ctr" anchorCtr="0" compatLnSpc="1">
            <a:prstTxWarp prst="textNoShape">
              <a:avLst/>
            </a:prstTxWarp>
          </a:bodyPr>
          <a:lstStyle>
            <a:lvl1pPr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25"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52"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477"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03" algn="ctr" defTabSz="816787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 algn="l">
              <a:defRPr/>
            </a:pPr>
            <a:endParaRPr lang="en-US" sz="44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en-US" sz="44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4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Inventory</a:t>
            </a:r>
            <a:r>
              <a:rPr lang="en-US" sz="44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How </a:t>
            </a:r>
            <a:r>
              <a:rPr lang="en-US" sz="44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Manage Your Biggest </a:t>
            </a:r>
            <a:r>
              <a:rPr lang="en-US" sz="44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Investment”</a:t>
            </a:r>
            <a:endParaRPr lang="en-US" sz="44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3796" y="3929335"/>
            <a:ext cx="4271368" cy="56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US" sz="1900" i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presented by</a:t>
            </a:r>
            <a:endParaRPr lang="en-US" sz="10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Alan M. 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Friedman, CPA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9875" y="4496535"/>
            <a:ext cx="467407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Friedman, </a:t>
            </a:r>
            <a:r>
              <a:rPr lang="en-US" sz="1600" dirty="0" err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Kannenberg</a:t>
            </a:r>
            <a:r>
              <a:rPr lang="en-US" sz="16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&amp; Company, P.C.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" name="Picture 6" descr="FK-logo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65" y="3929335"/>
            <a:ext cx="948331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64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GMROI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1870" y="519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2853" y="1037771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Century Gothic" pitchFamily="34" charset="0"/>
              </a:rPr>
              <a:t>    </a:t>
            </a:r>
            <a:r>
              <a:rPr lang="en-US" sz="3600" dirty="0" smtClean="0">
                <a:solidFill>
                  <a:srgbClr val="000066"/>
                </a:solidFill>
                <a:latin typeface="Century Gothic" pitchFamily="34" charset="0"/>
              </a:rPr>
              <a:t>Gross Profit                ($ 400,000)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  <a:latin typeface="Century Gothic" pitchFamily="34" charset="0"/>
              </a:rPr>
              <a:t>  --------------------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sz="3600" dirty="0" err="1" smtClean="0">
                <a:solidFill>
                  <a:srgbClr val="000066"/>
                </a:solidFill>
                <a:latin typeface="Century Gothic" pitchFamily="34" charset="0"/>
              </a:rPr>
              <a:t>Avg</a:t>
            </a:r>
            <a:r>
              <a:rPr lang="en-US" sz="3600" dirty="0" smtClean="0">
                <a:solidFill>
                  <a:srgbClr val="000066"/>
                </a:solidFill>
                <a:latin typeface="Century Gothic" pitchFamily="34" charset="0"/>
              </a:rPr>
              <a:t> Inventory cost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  <a:latin typeface="Century Gothic" pitchFamily="34" charset="0"/>
              </a:rPr>
              <a:t>       on hand                 ($ 300,000)</a:t>
            </a:r>
            <a:endParaRPr lang="en-US" sz="2800" b="1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en-US" sz="6000" b="1" dirty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US" sz="6000" b="1" dirty="0" smtClean="0">
                <a:solidFill>
                  <a:srgbClr val="000066"/>
                </a:solidFill>
                <a:latin typeface="Century Gothic" pitchFamily="34" charset="0"/>
              </a:rPr>
              <a:t>   = GMROI of  $1.33</a:t>
            </a:r>
            <a:endParaRPr lang="en-US" sz="60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  <a:latin typeface="Century Gothic" pitchFamily="34" charset="0"/>
              </a:rPr>
              <a:t>…or, your earned $1.33 for every $1.00 you invested in inventory</a:t>
            </a:r>
          </a:p>
        </p:txBody>
      </p:sp>
    </p:spTree>
    <p:extLst>
      <p:ext uri="{BB962C8B-B14F-4D97-AF65-F5344CB8AC3E}">
        <p14:creationId xmlns:p14="http://schemas.microsoft.com/office/powerpoint/2010/main" val="240424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GMROI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203" y="5022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26894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40000"/>
              </a:spcBef>
              <a:buClr>
                <a:srgbClr val="3399FF"/>
              </a:buClr>
              <a:buSzPct val="130000"/>
              <a:buFont typeface="Wingdings" pitchFamily="2" charset="2"/>
              <a:buNone/>
            </a:pPr>
            <a:r>
              <a:rPr lang="en-US" sz="4800" dirty="0" smtClean="0">
                <a:solidFill>
                  <a:srgbClr val="000066"/>
                </a:solidFill>
                <a:latin typeface="Century Gothic" pitchFamily="34" charset="0"/>
              </a:rPr>
              <a:t>Most retailing experts (across industries) suggest a GMROI target of</a:t>
            </a:r>
          </a:p>
          <a:p>
            <a:pPr algn="ctr">
              <a:spcBef>
                <a:spcPct val="40000"/>
              </a:spcBef>
              <a:buClr>
                <a:srgbClr val="3399FF"/>
              </a:buClr>
              <a:buSzPct val="130000"/>
              <a:buFont typeface="Wingdings" pitchFamily="2" charset="2"/>
              <a:buNone/>
            </a:pPr>
            <a:r>
              <a:rPr lang="en-US" sz="7200" b="1" dirty="0" smtClean="0">
                <a:solidFill>
                  <a:srgbClr val="000066"/>
                </a:solidFill>
                <a:latin typeface="Century Gothic" pitchFamily="34" charset="0"/>
              </a:rPr>
              <a:t>$1.50 or better</a:t>
            </a:r>
            <a:r>
              <a:rPr lang="en-US" sz="7200" dirty="0" smtClean="0">
                <a:solidFill>
                  <a:srgbClr val="000066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86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1870" y="519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12"/>
            <a:ext cx="9144000" cy="37338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r>
              <a:rPr lang="en-US" sz="5000" b="0" dirty="0" smtClean="0">
                <a:solidFill>
                  <a:srgbClr val="000066"/>
                </a:solidFill>
                <a:latin typeface="Century Gothic" pitchFamily="34" charset="0"/>
              </a:rPr>
              <a:t>The Secret Weapon:</a:t>
            </a:r>
            <a:br>
              <a:rPr lang="en-US" sz="5000" b="0" dirty="0" smtClean="0">
                <a:solidFill>
                  <a:srgbClr val="000066"/>
                </a:solidFill>
                <a:latin typeface="Century Gothic" pitchFamily="34" charset="0"/>
              </a:rPr>
            </a:br>
            <a:r>
              <a:rPr lang="en-US" sz="5000" b="0" dirty="0" smtClean="0">
                <a:solidFill>
                  <a:srgbClr val="000066"/>
                </a:solidFill>
                <a:latin typeface="Century Gothic" pitchFamily="34" charset="0"/>
              </a:rPr>
              <a:t>a </a:t>
            </a:r>
            <a:r>
              <a:rPr lang="en-US" sz="5600" b="0" dirty="0" smtClean="0">
                <a:solidFill>
                  <a:srgbClr val="000066"/>
                </a:solidFill>
                <a:latin typeface="Century Gothic" pitchFamily="34" charset="0"/>
              </a:rPr>
              <a:t>“</a:t>
            </a:r>
            <a:r>
              <a:rPr lang="en-US" sz="5600" dirty="0" smtClean="0">
                <a:solidFill>
                  <a:srgbClr val="000066"/>
                </a:solidFill>
                <a:latin typeface="Century Gothic" pitchFamily="34" charset="0"/>
              </a:rPr>
              <a:t>1-Page Solution</a:t>
            </a:r>
            <a:r>
              <a:rPr lang="en-US" sz="5600" b="0" dirty="0" smtClean="0">
                <a:solidFill>
                  <a:srgbClr val="000066"/>
                </a:solidFill>
                <a:latin typeface="Century Gothic" pitchFamily="34" charset="0"/>
              </a:rPr>
              <a:t>”</a:t>
            </a:r>
            <a:br>
              <a:rPr lang="en-US" sz="5600" b="0" dirty="0" smtClean="0">
                <a:solidFill>
                  <a:srgbClr val="000066"/>
                </a:solidFill>
                <a:latin typeface="Century Gothic" pitchFamily="34" charset="0"/>
              </a:rPr>
            </a:br>
            <a:r>
              <a:rPr lang="en-US" sz="5000" b="0" dirty="0" smtClean="0">
                <a:solidFill>
                  <a:srgbClr val="000066"/>
                </a:solidFill>
                <a:latin typeface="Century Gothic" pitchFamily="34" charset="0"/>
              </a:rPr>
              <a:t>to Managing Your Inventory</a:t>
            </a:r>
            <a:br>
              <a:rPr lang="en-US" sz="5000" b="0" dirty="0" smtClean="0">
                <a:solidFill>
                  <a:srgbClr val="000066"/>
                </a:solidFill>
                <a:latin typeface="Century Gothic" pitchFamily="34" charset="0"/>
              </a:rPr>
            </a:br>
            <a:endParaRPr lang="en-US" sz="5000" b="0" dirty="0" smtClean="0">
              <a:solidFill>
                <a:srgbClr val="00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4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GMROI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203" y="5022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3341" r="6706" b="23221"/>
          <a:stretch/>
        </p:blipFill>
        <p:spPr>
          <a:xfrm>
            <a:off x="43542" y="0"/>
            <a:ext cx="907143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Need more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1870" y="519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922714"/>
            <a:ext cx="8610600" cy="1139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this seminar</a:t>
            </a:r>
          </a:p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7" name="Picture 4" descr="FKCO-LOGO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9" y="1377950"/>
            <a:ext cx="63785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1725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1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3"/>
          <p:cNvSpPr>
            <a:spLocks noChangeArrowheads="1"/>
          </p:cNvSpPr>
          <p:nvPr/>
        </p:nvSpPr>
        <p:spPr bwMode="auto">
          <a:xfrm>
            <a:off x="7239000" y="2058989"/>
            <a:ext cx="2590800" cy="1296987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CC99FF">
                <a:alpha val="20000"/>
              </a:srgbClr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3715" name="AutoShape 4"/>
          <p:cNvSpPr>
            <a:spLocks noChangeArrowheads="1"/>
          </p:cNvSpPr>
          <p:nvPr/>
        </p:nvSpPr>
        <p:spPr bwMode="auto">
          <a:xfrm rot="5400000">
            <a:off x="6514307" y="2651919"/>
            <a:ext cx="1830388" cy="23622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>
                <a:alpha val="20000"/>
              </a:schemeClr>
            </a:solidFill>
            <a:round/>
            <a:headEnd/>
            <a:tailEnd/>
          </a:ln>
        </p:spPr>
        <p:txBody>
          <a:bodyPr rot="10800000" vert="eaVert" wrap="none" lIns="91435" tIns="45718" rIns="91435" bIns="4571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43716" name="AutoShape 5"/>
          <p:cNvSpPr>
            <a:spLocks noChangeArrowheads="1"/>
          </p:cNvSpPr>
          <p:nvPr/>
        </p:nvSpPr>
        <p:spPr bwMode="auto">
          <a:xfrm rot="5400000">
            <a:off x="8236744" y="3863181"/>
            <a:ext cx="573088" cy="7397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>
                <a:alpha val="20000"/>
              </a:schemeClr>
            </a:solidFill>
            <a:round/>
            <a:headEnd/>
            <a:tailEnd/>
          </a:ln>
        </p:spPr>
        <p:txBody>
          <a:bodyPr rot="10800000" vert="eaVert" wrap="none" lIns="91435" tIns="45718" rIns="91435" bIns="4571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43717" name="AutoShape 6"/>
          <p:cNvSpPr>
            <a:spLocks noChangeArrowheads="1"/>
          </p:cNvSpPr>
          <p:nvPr/>
        </p:nvSpPr>
        <p:spPr bwMode="auto">
          <a:xfrm rot="5400000">
            <a:off x="6484145" y="2204245"/>
            <a:ext cx="573087" cy="7397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>
                <a:alpha val="20000"/>
              </a:schemeClr>
            </a:solidFill>
            <a:round/>
            <a:headEnd/>
            <a:tailEnd/>
          </a:ln>
        </p:spPr>
        <p:txBody>
          <a:bodyPr rot="10800000" vert="eaVert" wrap="none" lIns="91435" tIns="45718" rIns="91435" bIns="4571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43718" name="Rectangle 7"/>
          <p:cNvSpPr>
            <a:spLocks noChangeArrowheads="1"/>
          </p:cNvSpPr>
          <p:nvPr/>
        </p:nvSpPr>
        <p:spPr bwMode="auto">
          <a:xfrm>
            <a:off x="0" y="219075"/>
            <a:ext cx="9144000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3" tIns="44447" rIns="90483" bIns="44447"/>
          <a:lstStyle/>
          <a:p>
            <a:pPr algn="ctr" defTabSz="45717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5200" b="1">
                <a:latin typeface="Tahoma" pitchFamily="34" charset="0"/>
              </a:rPr>
              <a:t>Thanks RPMDA!  Any questions?</a:t>
            </a:r>
          </a:p>
        </p:txBody>
      </p:sp>
      <p:pic>
        <p:nvPicPr>
          <p:cNvPr id="243719" name="Picture 15" descr="slipknot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20" name="WordArt 8"/>
          <p:cNvSpPr>
            <a:spLocks noChangeArrowheads="1" noChangeShapeType="1" noTextEdit="1"/>
          </p:cNvSpPr>
          <p:nvPr/>
        </p:nvSpPr>
        <p:spPr bwMode="auto">
          <a:xfrm>
            <a:off x="4830763" y="4500563"/>
            <a:ext cx="3867150" cy="647700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Any Questions?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Objectives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0" y="1059544"/>
            <a:ext cx="8868229" cy="3773715"/>
          </a:xfrm>
        </p:spPr>
        <p:txBody>
          <a:bodyPr/>
          <a:lstStyle/>
          <a:p>
            <a:pPr marL="845820" indent="-571500">
              <a:spcBef>
                <a:spcPts val="600"/>
              </a:spcBef>
            </a:pPr>
            <a:r>
              <a:rPr lang="en-US" sz="3600" dirty="0" smtClean="0"/>
              <a:t>Demonstrate how to make a</a:t>
            </a:r>
            <a:r>
              <a:rPr lang="en-US" sz="3600" b="1" dirty="0" smtClean="0"/>
              <a:t> “sound investment” </a:t>
            </a:r>
            <a:r>
              <a:rPr lang="en-US" sz="3600" dirty="0"/>
              <a:t>in inventory</a:t>
            </a:r>
            <a:endParaRPr lang="en-US" sz="3600" dirty="0"/>
          </a:p>
          <a:p>
            <a:pPr marL="845820" indent="-571500">
              <a:spcBef>
                <a:spcPts val="600"/>
              </a:spcBef>
            </a:pPr>
            <a:r>
              <a:rPr lang="en-US" sz="3600" dirty="0" smtClean="0"/>
              <a:t>Remove </a:t>
            </a:r>
            <a:r>
              <a:rPr lang="en-US" sz="3600" dirty="0" smtClean="0"/>
              <a:t>the </a:t>
            </a:r>
            <a:r>
              <a:rPr lang="en-US" sz="3600" dirty="0" smtClean="0"/>
              <a:t>“gut approach” </a:t>
            </a:r>
            <a:r>
              <a:rPr lang="en-US" sz="3600" dirty="0" smtClean="0"/>
              <a:t>and </a:t>
            </a:r>
            <a:r>
              <a:rPr lang="en-US" sz="3600" dirty="0" smtClean="0"/>
              <a:t>instead use an </a:t>
            </a:r>
            <a:r>
              <a:rPr lang="en-US" sz="3600" b="1" dirty="0" smtClean="0"/>
              <a:t>objective reporting tool</a:t>
            </a:r>
            <a:r>
              <a:rPr lang="en-US" sz="3600" dirty="0" smtClean="0"/>
              <a:t> to </a:t>
            </a:r>
            <a:r>
              <a:rPr lang="en-US" sz="3600" dirty="0" smtClean="0"/>
              <a:t>manage your inventory</a:t>
            </a:r>
            <a:endParaRPr lang="en-US" sz="3600" dirty="0"/>
          </a:p>
          <a:p>
            <a:pPr marL="845820" indent="-571500">
              <a:spcBef>
                <a:spcPts val="600"/>
              </a:spcBef>
            </a:pPr>
            <a:r>
              <a:rPr lang="en-US" sz="3600" b="1" dirty="0" smtClean="0"/>
              <a:t>Q&amp;A </a:t>
            </a:r>
            <a:r>
              <a:rPr lang="en-US" sz="3600" dirty="0"/>
              <a:t>along the way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399" y="145144"/>
            <a:ext cx="8229203" cy="711200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4 Buying </a:t>
            </a:r>
            <a:r>
              <a:rPr lang="en-US" dirty="0" smtClean="0">
                <a:latin typeface="+mn-lt"/>
                <a:ea typeface="+mj-ea"/>
              </a:rPr>
              <a:t>Factors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35752"/>
            <a:ext cx="8610600" cy="401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000066"/>
              </a:buClr>
              <a:buFontTx/>
              <a:buAutoNum type="arabicParenR"/>
            </a:pP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Can I 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sell</a:t>
            </a: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 this product ?</a:t>
            </a:r>
          </a:p>
          <a:p>
            <a:pPr marL="609600" indent="-609600">
              <a:buClr>
                <a:srgbClr val="000066"/>
              </a:buClr>
              <a:buFontTx/>
              <a:buAutoNum type="arabicParenR"/>
            </a:pP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Will I make a 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profit</a:t>
            </a: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 ? </a:t>
            </a:r>
          </a:p>
          <a:p>
            <a:pPr marL="609600" indent="-609600">
              <a:buClr>
                <a:srgbClr val="000066"/>
              </a:buClr>
              <a:buFontTx/>
              <a:buAutoNum type="arabicParenR"/>
            </a:pP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How 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quick</a:t>
            </a: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 can I sell it ?</a:t>
            </a:r>
          </a:p>
          <a:p>
            <a:pPr marL="609600" indent="-609600">
              <a:buClr>
                <a:srgbClr val="000066"/>
              </a:buClr>
              <a:buFontTx/>
              <a:buAutoNum type="arabicParenR"/>
            </a:pP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How fast will I have to 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pay</a:t>
            </a:r>
            <a:r>
              <a:rPr lang="en-US" sz="4000" dirty="0" smtClean="0">
                <a:solidFill>
                  <a:srgbClr val="3399FF"/>
                </a:solidFill>
                <a:latin typeface="Century Gothic" pitchFamily="34" charset="0"/>
              </a:rPr>
              <a:t> my vendor for it ?</a:t>
            </a:r>
          </a:p>
        </p:txBody>
      </p:sp>
    </p:spTree>
    <p:extLst>
      <p:ext uri="{BB962C8B-B14F-4D97-AF65-F5344CB8AC3E}">
        <p14:creationId xmlns:p14="http://schemas.microsoft.com/office/powerpoint/2010/main" val="7182822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latin typeface="+mn-lt"/>
                <a:ea typeface="+mj-ea"/>
              </a:rPr>
              <a:t>Solution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18857" y="943438"/>
            <a:ext cx="5225143" cy="394357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r>
              <a:rPr lang="en-US" sz="6000" dirty="0" smtClean="0">
                <a:solidFill>
                  <a:schemeClr val="tx1"/>
                </a:solidFill>
                <a:latin typeface="Berlin Sans FB" pitchFamily="34" charset="0"/>
              </a:rPr>
              <a:t>Alan’s </a:t>
            </a:r>
            <a:br>
              <a:rPr lang="en-US" sz="60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Berlin Sans FB" pitchFamily="34" charset="0"/>
              </a:rPr>
              <a:t>Rule </a:t>
            </a:r>
            <a:r>
              <a:rPr lang="en-US" sz="6000" dirty="0" smtClean="0">
                <a:solidFill>
                  <a:srgbClr val="FF0000"/>
                </a:solidFill>
                <a:latin typeface="Berlin Sans FB" pitchFamily="34" charset="0"/>
              </a:rPr>
              <a:t>of </a:t>
            </a:r>
            <a:r>
              <a:rPr lang="en-US" sz="6000" dirty="0" smtClean="0">
                <a:solidFill>
                  <a:srgbClr val="FF0000"/>
                </a:solidFill>
                <a:latin typeface="Berlin Sans FB" pitchFamily="34" charset="0"/>
              </a:rPr>
              <a:t>Thumb</a:t>
            </a:r>
            <a:r>
              <a:rPr lang="en-US" sz="6000" dirty="0" smtClean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Berlin Sans FB" pitchFamily="34" charset="0"/>
              </a:rPr>
              <a:t>for buying inventory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1103087"/>
            <a:ext cx="3846287" cy="33140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latin typeface="+mn-lt"/>
                <a:ea typeface="+mj-ea"/>
              </a:rPr>
              <a:t>Alan’s Rule of Thumb?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62748"/>
            <a:ext cx="8534400" cy="37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4400" dirty="0" smtClean="0">
                <a:latin typeface="Century Gothic" pitchFamily="34" charset="0"/>
              </a:rPr>
              <a:t>“ Buy the product </a:t>
            </a:r>
            <a:r>
              <a:rPr lang="en-US" sz="4400" u="sng" dirty="0" smtClean="0">
                <a:latin typeface="Century Gothic" pitchFamily="34" charset="0"/>
              </a:rPr>
              <a:t>ONLY </a:t>
            </a:r>
            <a:r>
              <a:rPr lang="en-US" sz="4400" u="sng" dirty="0" smtClean="0">
                <a:latin typeface="Century Gothic" pitchFamily="34" charset="0"/>
              </a:rPr>
              <a:t>If</a:t>
            </a:r>
            <a:r>
              <a:rPr lang="en-US" sz="4400" dirty="0" smtClean="0">
                <a:latin typeface="Century Gothic" pitchFamily="34" charset="0"/>
              </a:rPr>
              <a:t> you </a:t>
            </a:r>
            <a:r>
              <a:rPr lang="en-US" sz="4400" dirty="0" smtClean="0">
                <a:latin typeface="Century Gothic" pitchFamily="34" charset="0"/>
              </a:rPr>
              <a:t>know you can sell it in “</a:t>
            </a:r>
            <a: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r>
              <a:rPr lang="en-US" sz="4400" dirty="0" smtClean="0">
                <a:latin typeface="Century Gothic" pitchFamily="34" charset="0"/>
              </a:rPr>
              <a:t>” days or less, where “</a:t>
            </a:r>
            <a: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r>
              <a:rPr lang="en-US" sz="4400" dirty="0" smtClean="0">
                <a:latin typeface="Century Gothic" pitchFamily="34" charset="0"/>
              </a:rPr>
              <a:t>” is equal to </a:t>
            </a:r>
            <a: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  <a:t>360 days</a:t>
            </a:r>
            <a:r>
              <a:rPr lang="en-US" sz="440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latin typeface="Century Gothic" pitchFamily="34" charset="0"/>
              </a:rPr>
              <a:t>times your       </a:t>
            </a:r>
            <a: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  <a:t>gross profit percent</a:t>
            </a:r>
            <a:r>
              <a:rPr lang="en-US" sz="4400" dirty="0" smtClean="0">
                <a:latin typeface="Century Gothic" pitchFamily="34" charset="0"/>
              </a:rPr>
              <a:t>. ”</a:t>
            </a:r>
          </a:p>
        </p:txBody>
      </p:sp>
    </p:spTree>
    <p:extLst>
      <p:ext uri="{BB962C8B-B14F-4D97-AF65-F5344CB8AC3E}">
        <p14:creationId xmlns:p14="http://schemas.microsoft.com/office/powerpoint/2010/main" val="30524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latin typeface="+mn-lt"/>
                <a:ea typeface="+mj-ea"/>
              </a:rPr>
              <a:t>Alan’s Rule of Thumb?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b="50000"/>
          <a:stretch/>
        </p:blipFill>
        <p:spPr>
          <a:xfrm>
            <a:off x="856344" y="870859"/>
            <a:ext cx="7663542" cy="42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latin typeface="+mn-lt"/>
                <a:ea typeface="+mj-ea"/>
              </a:rPr>
              <a:t>Managing Inventory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513" y="1059542"/>
            <a:ext cx="5834744" cy="58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75" tIns="44443" rIns="90475" bIns="44443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388" indent="-306388" defTabSz="814388"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rgbClr val="000066"/>
                </a:solidFill>
                <a:latin typeface="Century Gothic" pitchFamily="34" charset="0"/>
              </a:rPr>
              <a:t>Gross Profit</a:t>
            </a:r>
          </a:p>
          <a:p>
            <a:pPr marL="306388" indent="-306388" defTabSz="814388"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rgbClr val="000066"/>
                </a:solidFill>
                <a:latin typeface="Century Gothic" pitchFamily="34" charset="0"/>
              </a:rPr>
              <a:t>Inventory Turns</a:t>
            </a:r>
          </a:p>
          <a:p>
            <a:pPr marL="306388" indent="-306388" defTabSz="814388"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rgbClr val="000066"/>
                </a:solidFill>
                <a:latin typeface="Century Gothic" pitchFamily="34" charset="0"/>
              </a:rPr>
              <a:t>Gross Margin Return on Investment (GMROI)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29" y="1069485"/>
            <a:ext cx="3225813" cy="38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57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Gross Profit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1870" y="519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93770"/>
            <a:ext cx="8915400" cy="33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Sales                   $ 1,000,000    100%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sz="40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Cost goods sold (   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600,000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)     </a:t>
            </a: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60%</a:t>
            </a:r>
            <a:endParaRPr lang="en-US" sz="40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>
              <a:lnSpc>
                <a:spcPct val="30000"/>
              </a:lnSpc>
              <a:buFontTx/>
              <a:buNone/>
            </a:pP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			                ---------------    -------</a:t>
            </a: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Century Gothic" pitchFamily="34" charset="0"/>
              </a:rPr>
              <a:t>Gross Profit	     $   </a:t>
            </a:r>
            <a:r>
              <a:rPr lang="en-US" sz="4000" b="1" dirty="0" smtClean="0">
                <a:solidFill>
                  <a:srgbClr val="000066"/>
                </a:solidFill>
                <a:latin typeface="Century Gothic" pitchFamily="34" charset="0"/>
              </a:rPr>
              <a:t>400,000      </a:t>
            </a:r>
            <a:r>
              <a:rPr lang="en-US" sz="4000" b="1" dirty="0" smtClean="0">
                <a:solidFill>
                  <a:srgbClr val="000066"/>
                </a:solidFill>
                <a:latin typeface="Century Gothic" pitchFamily="34" charset="0"/>
              </a:rPr>
              <a:t>40</a:t>
            </a:r>
            <a:r>
              <a:rPr lang="en-US" sz="4000" b="1" dirty="0" smtClean="0">
                <a:solidFill>
                  <a:srgbClr val="000066"/>
                </a:solidFill>
                <a:latin typeface="Century Gothic" pitchFamily="34" charset="0"/>
              </a:rPr>
              <a:t>%</a:t>
            </a:r>
            <a:endParaRPr lang="en-US" sz="4000" b="1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>
              <a:lnSpc>
                <a:spcPct val="30000"/>
              </a:lnSpc>
              <a:buFontTx/>
              <a:buNone/>
            </a:pPr>
            <a:r>
              <a:rPr lang="en-US" sz="4000" dirty="0" smtClean="0">
                <a:solidFill>
                  <a:srgbClr val="000066"/>
                </a:solidFill>
                <a:latin typeface="Century Gothic" pitchFamily="34" charset="0"/>
              </a:rPr>
              <a:t>                            =========  ====</a:t>
            </a:r>
          </a:p>
        </p:txBody>
      </p:sp>
    </p:spTree>
    <p:extLst>
      <p:ext uri="{BB962C8B-B14F-4D97-AF65-F5344CB8AC3E}">
        <p14:creationId xmlns:p14="http://schemas.microsoft.com/office/powerpoint/2010/main" val="428346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399" y="206566"/>
            <a:ext cx="8229203" cy="858044"/>
          </a:xfr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Inventory Turns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1870" y="519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0544" y="1084956"/>
            <a:ext cx="891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rgbClr val="000066"/>
                </a:solidFill>
                <a:latin typeface="Century Gothic" pitchFamily="34" charset="0"/>
              </a:rPr>
              <a:t>		Cost of goods sold      ($ 600,000)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sz="3200" dirty="0" smtClean="0">
                <a:solidFill>
                  <a:srgbClr val="000066"/>
                </a:solidFill>
                <a:latin typeface="Century Gothic" pitchFamily="34" charset="0"/>
              </a:rPr>
              <a:t>		------------------------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sz="3200" dirty="0" smtClean="0">
                <a:solidFill>
                  <a:srgbClr val="000066"/>
                </a:solidFill>
                <a:latin typeface="Century Gothic" pitchFamily="34" charset="0"/>
              </a:rPr>
              <a:t>		</a:t>
            </a:r>
            <a:r>
              <a:rPr lang="en-US" sz="3200" dirty="0" err="1" smtClean="0">
                <a:solidFill>
                  <a:srgbClr val="000066"/>
                </a:solidFill>
                <a:latin typeface="Century Gothic" pitchFamily="34" charset="0"/>
              </a:rPr>
              <a:t>Avg</a:t>
            </a:r>
            <a:r>
              <a:rPr lang="en-US" sz="3200" dirty="0" smtClean="0">
                <a:solidFill>
                  <a:srgbClr val="000066"/>
                </a:solidFill>
                <a:latin typeface="Century Gothic" pitchFamily="34" charset="0"/>
              </a:rPr>
              <a:t> Inventory cost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sz="3200" dirty="0" smtClean="0">
                <a:solidFill>
                  <a:srgbClr val="000066"/>
                </a:solidFill>
                <a:latin typeface="Century Gothic" pitchFamily="34" charset="0"/>
              </a:rPr>
              <a:t>       		on hand                ($ 300,000)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0066"/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800" b="1" dirty="0" smtClean="0">
                <a:solidFill>
                  <a:srgbClr val="000066"/>
                </a:solidFill>
                <a:latin typeface="Century Gothic" pitchFamily="34" charset="0"/>
              </a:rPr>
              <a:t>= Inventory turned “2 Times”</a:t>
            </a:r>
            <a:endParaRPr lang="en-US" sz="48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 Gothic" pitchFamily="34" charset="0"/>
              </a:rPr>
              <a:t>…or, it took you 6 months to turn over your entire inventory (in $$$)</a:t>
            </a:r>
          </a:p>
        </p:txBody>
      </p:sp>
    </p:spTree>
    <p:extLst>
      <p:ext uri="{BB962C8B-B14F-4D97-AF65-F5344CB8AC3E}">
        <p14:creationId xmlns:p14="http://schemas.microsoft.com/office/powerpoint/2010/main" val="166498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12_IdeaCenterFIN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NS12_IdeaCenterFINAL.thmx</Template>
  <TotalTime>7096</TotalTime>
  <Pages>76</Pages>
  <Words>263</Words>
  <Application>Microsoft Office PowerPoint</Application>
  <PresentationFormat>Custom</PresentationFormat>
  <Paragraphs>57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NS12_IdeaCenterFINAL</vt:lpstr>
      <vt:lpstr>Blank Presentation</vt:lpstr>
      <vt:lpstr>Course Title</vt:lpstr>
      <vt:lpstr>Objectives</vt:lpstr>
      <vt:lpstr>4 Buying Factors</vt:lpstr>
      <vt:lpstr>Solution</vt:lpstr>
      <vt:lpstr>Alan’s Rule of Thumb?</vt:lpstr>
      <vt:lpstr>Alan’s Rule of Thumb?</vt:lpstr>
      <vt:lpstr>Managing Inventory</vt:lpstr>
      <vt:lpstr>Gross Profit</vt:lpstr>
      <vt:lpstr>Inventory Turns</vt:lpstr>
      <vt:lpstr>GMROI</vt:lpstr>
      <vt:lpstr>GMROI Goal</vt:lpstr>
      <vt:lpstr>The Secret Weapon: a “1-Page Solution” to Managing Your Inventory </vt:lpstr>
      <vt:lpstr>GMROI Goal</vt:lpstr>
      <vt:lpstr>Need more help?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"Business Survival Skills</dc:title>
  <dc:subject>Business Survival Skills</dc:subject>
  <dc:creator>Alan M. Friedman, CPA</dc:creator>
  <cp:lastModifiedBy>Alan Friedman</cp:lastModifiedBy>
  <cp:revision>630</cp:revision>
  <cp:lastPrinted>2008-07-23T16:29:20Z</cp:lastPrinted>
  <dcterms:created xsi:type="dcterms:W3CDTF">1998-09-27T20:02:51Z</dcterms:created>
  <dcterms:modified xsi:type="dcterms:W3CDTF">2011-12-15T22:34:04Z</dcterms:modified>
</cp:coreProperties>
</file>