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8" r:id="rId3"/>
    <p:sldId id="272" r:id="rId4"/>
    <p:sldId id="260" r:id="rId5"/>
    <p:sldId id="273" r:id="rId6"/>
    <p:sldId id="274" r:id="rId7"/>
    <p:sldId id="264" r:id="rId8"/>
    <p:sldId id="292" r:id="rId9"/>
    <p:sldId id="267" r:id="rId10"/>
    <p:sldId id="268" r:id="rId11"/>
    <p:sldId id="265" r:id="rId12"/>
    <p:sldId id="317" r:id="rId13"/>
    <p:sldId id="318" r:id="rId14"/>
    <p:sldId id="319" r:id="rId15"/>
    <p:sldId id="278" r:id="rId16"/>
    <p:sldId id="280" r:id="rId17"/>
    <p:sldId id="284" r:id="rId18"/>
    <p:sldId id="299" r:id="rId19"/>
    <p:sldId id="283" r:id="rId20"/>
    <p:sldId id="294" r:id="rId21"/>
    <p:sldId id="313" r:id="rId22"/>
    <p:sldId id="304" r:id="rId23"/>
    <p:sldId id="290" r:id="rId24"/>
    <p:sldId id="306" r:id="rId25"/>
    <p:sldId id="305" r:id="rId26"/>
    <p:sldId id="316" r:id="rId27"/>
  </p:sldIdLst>
  <p:sldSz cx="14630400" cy="8229600"/>
  <p:notesSz cx="6858000" cy="9144000"/>
  <p:defaultTextStyle>
    <a:defPPr>
      <a:defRPr lang="en-US"/>
    </a:defPPr>
    <a:lvl1pPr algn="l" rtl="0" eaLnBrk="0" fontAlgn="base" hangingPunct="0">
      <a:spcBef>
        <a:spcPct val="0"/>
      </a:spcBef>
      <a:spcAft>
        <a:spcPct val="0"/>
      </a:spcAft>
      <a:defRPr sz="2400" kern="1200">
        <a:solidFill>
          <a:schemeClr val="tx1"/>
        </a:solidFill>
        <a:latin typeface="Lucida Grande" pitchFamily="-112" charset="0"/>
        <a:ea typeface="Geneva" pitchFamily="-112" charset="0"/>
        <a:cs typeface="Geneva" pitchFamily="-112" charset="0"/>
      </a:defRPr>
    </a:lvl1pPr>
    <a:lvl2pPr marL="457200" algn="l" rtl="0" eaLnBrk="0" fontAlgn="base" hangingPunct="0">
      <a:spcBef>
        <a:spcPct val="0"/>
      </a:spcBef>
      <a:spcAft>
        <a:spcPct val="0"/>
      </a:spcAft>
      <a:defRPr sz="2400" kern="1200">
        <a:solidFill>
          <a:schemeClr val="tx1"/>
        </a:solidFill>
        <a:latin typeface="Lucida Grande" pitchFamily="-112" charset="0"/>
        <a:ea typeface="Geneva" pitchFamily="-112" charset="0"/>
        <a:cs typeface="Geneva" pitchFamily="-112" charset="0"/>
      </a:defRPr>
    </a:lvl2pPr>
    <a:lvl3pPr marL="914400" algn="l" rtl="0" eaLnBrk="0" fontAlgn="base" hangingPunct="0">
      <a:spcBef>
        <a:spcPct val="0"/>
      </a:spcBef>
      <a:spcAft>
        <a:spcPct val="0"/>
      </a:spcAft>
      <a:defRPr sz="2400" kern="1200">
        <a:solidFill>
          <a:schemeClr val="tx1"/>
        </a:solidFill>
        <a:latin typeface="Lucida Grande" pitchFamily="-112" charset="0"/>
        <a:ea typeface="Geneva" pitchFamily="-112" charset="0"/>
        <a:cs typeface="Geneva" pitchFamily="-112" charset="0"/>
      </a:defRPr>
    </a:lvl3pPr>
    <a:lvl4pPr marL="1371600" algn="l" rtl="0" eaLnBrk="0" fontAlgn="base" hangingPunct="0">
      <a:spcBef>
        <a:spcPct val="0"/>
      </a:spcBef>
      <a:spcAft>
        <a:spcPct val="0"/>
      </a:spcAft>
      <a:defRPr sz="2400" kern="1200">
        <a:solidFill>
          <a:schemeClr val="tx1"/>
        </a:solidFill>
        <a:latin typeface="Lucida Grande" pitchFamily="-112" charset="0"/>
        <a:ea typeface="Geneva" pitchFamily="-112" charset="0"/>
        <a:cs typeface="Geneva" pitchFamily="-112" charset="0"/>
      </a:defRPr>
    </a:lvl4pPr>
    <a:lvl5pPr marL="1828800" algn="l" rtl="0" eaLnBrk="0" fontAlgn="base" hangingPunct="0">
      <a:spcBef>
        <a:spcPct val="0"/>
      </a:spcBef>
      <a:spcAft>
        <a:spcPct val="0"/>
      </a:spcAft>
      <a:defRPr sz="2400" kern="1200">
        <a:solidFill>
          <a:schemeClr val="tx1"/>
        </a:solidFill>
        <a:latin typeface="Lucida Grande" pitchFamily="-112" charset="0"/>
        <a:ea typeface="Geneva" pitchFamily="-112" charset="0"/>
        <a:cs typeface="Geneva" pitchFamily="-112" charset="0"/>
      </a:defRPr>
    </a:lvl5pPr>
    <a:lvl6pPr marL="2286000" algn="l" defTabSz="914400" rtl="0" eaLnBrk="1" latinLnBrk="0" hangingPunct="1">
      <a:defRPr sz="2400" kern="1200">
        <a:solidFill>
          <a:schemeClr val="tx1"/>
        </a:solidFill>
        <a:latin typeface="Lucida Grande" pitchFamily="-112" charset="0"/>
        <a:ea typeface="Geneva" pitchFamily="-112" charset="0"/>
        <a:cs typeface="Geneva" pitchFamily="-112" charset="0"/>
      </a:defRPr>
    </a:lvl6pPr>
    <a:lvl7pPr marL="2743200" algn="l" defTabSz="914400" rtl="0" eaLnBrk="1" latinLnBrk="0" hangingPunct="1">
      <a:defRPr sz="2400" kern="1200">
        <a:solidFill>
          <a:schemeClr val="tx1"/>
        </a:solidFill>
        <a:latin typeface="Lucida Grande" pitchFamily="-112" charset="0"/>
        <a:ea typeface="Geneva" pitchFamily="-112" charset="0"/>
        <a:cs typeface="Geneva" pitchFamily="-112" charset="0"/>
      </a:defRPr>
    </a:lvl7pPr>
    <a:lvl8pPr marL="3200400" algn="l" defTabSz="914400" rtl="0" eaLnBrk="1" latinLnBrk="0" hangingPunct="1">
      <a:defRPr sz="2400" kern="1200">
        <a:solidFill>
          <a:schemeClr val="tx1"/>
        </a:solidFill>
        <a:latin typeface="Lucida Grande" pitchFamily="-112" charset="0"/>
        <a:ea typeface="Geneva" pitchFamily="-112" charset="0"/>
        <a:cs typeface="Geneva" pitchFamily="-112" charset="0"/>
      </a:defRPr>
    </a:lvl8pPr>
    <a:lvl9pPr marL="3657600" algn="l" defTabSz="914400" rtl="0" eaLnBrk="1" latinLnBrk="0" hangingPunct="1">
      <a:defRPr sz="2400" kern="1200">
        <a:solidFill>
          <a:schemeClr val="tx1"/>
        </a:solidFill>
        <a:latin typeface="Lucida Grande" pitchFamily="-112" charset="0"/>
        <a:ea typeface="Geneva" pitchFamily="-112" charset="0"/>
        <a:cs typeface="Geneva" pitchFamily="-11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80502" autoAdjust="0"/>
  </p:normalViewPr>
  <p:slideViewPr>
    <p:cSldViewPr>
      <p:cViewPr varScale="1">
        <p:scale>
          <a:sx n="45" d="100"/>
          <a:sy n="45" d="100"/>
        </p:scale>
        <p:origin x="-150" y="-90"/>
      </p:cViewPr>
      <p:guideLst>
        <p:guide orient="horz" pos="2592"/>
        <p:guide pos="4608"/>
      </p:guideLst>
    </p:cSldViewPr>
  </p:slideViewPr>
  <p:outlineViewPr>
    <p:cViewPr>
      <p:scale>
        <a:sx n="33" d="100"/>
        <a:sy n="33" d="100"/>
      </p:scale>
      <p:origin x="4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Lucida Grande" pitchFamily="-110" charset="0"/>
                <a:ea typeface="Geneva" pitchFamily="-110" charset="0"/>
                <a:cs typeface="Geneva" pitchFamily="-110"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Lucida Grande" pitchFamily="-110" charset="0"/>
                <a:ea typeface="Geneva" pitchFamily="-110" charset="0"/>
                <a:cs typeface="Geneva" pitchFamily="-110"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Lucida Grande" pitchFamily="-110" charset="0"/>
                <a:ea typeface="Geneva" pitchFamily="-110" charset="0"/>
                <a:cs typeface="Geneva" pitchFamily="-110"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0AB1C0D-7A60-451B-A74D-0F8EED4688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110" charset="0"/>
        <a:ea typeface="Geneva" pitchFamily="-110" charset="0"/>
        <a:cs typeface="Geneva" pitchFamily="-110" charset="0"/>
      </a:defRPr>
    </a:lvl1pPr>
    <a:lvl2pPr marL="457200" algn="l" rtl="0" eaLnBrk="0" fontAlgn="base" hangingPunct="0">
      <a:spcBef>
        <a:spcPct val="30000"/>
      </a:spcBef>
      <a:spcAft>
        <a:spcPct val="0"/>
      </a:spcAft>
      <a:defRPr sz="1200" kern="1200">
        <a:solidFill>
          <a:schemeClr val="tx1"/>
        </a:solidFill>
        <a:latin typeface="Lucida Grande" pitchFamily="-110" charset="0"/>
        <a:ea typeface="Geneva" pitchFamily="-110" charset="0"/>
        <a:cs typeface="Geneva" pitchFamily="-110" charset="0"/>
      </a:defRPr>
    </a:lvl2pPr>
    <a:lvl3pPr marL="914400" algn="l" rtl="0" eaLnBrk="0" fontAlgn="base" hangingPunct="0">
      <a:spcBef>
        <a:spcPct val="30000"/>
      </a:spcBef>
      <a:spcAft>
        <a:spcPct val="0"/>
      </a:spcAft>
      <a:defRPr sz="1200" kern="1200">
        <a:solidFill>
          <a:schemeClr val="tx1"/>
        </a:solidFill>
        <a:latin typeface="Lucida Grande" pitchFamily="-110" charset="0"/>
        <a:ea typeface="Geneva" pitchFamily="-110" charset="0"/>
        <a:cs typeface="Geneva" pitchFamily="-110" charset="0"/>
      </a:defRPr>
    </a:lvl3pPr>
    <a:lvl4pPr marL="1371600" algn="l" rtl="0" eaLnBrk="0" fontAlgn="base" hangingPunct="0">
      <a:spcBef>
        <a:spcPct val="30000"/>
      </a:spcBef>
      <a:spcAft>
        <a:spcPct val="0"/>
      </a:spcAft>
      <a:defRPr sz="1200" kern="1200">
        <a:solidFill>
          <a:schemeClr val="tx1"/>
        </a:solidFill>
        <a:latin typeface="Lucida Grande" pitchFamily="-110" charset="0"/>
        <a:ea typeface="Geneva" pitchFamily="-110" charset="0"/>
        <a:cs typeface="Geneva" pitchFamily="-110" charset="0"/>
      </a:defRPr>
    </a:lvl4pPr>
    <a:lvl5pPr marL="1828800" algn="l" rtl="0" eaLnBrk="0" fontAlgn="base" hangingPunct="0">
      <a:spcBef>
        <a:spcPct val="30000"/>
      </a:spcBef>
      <a:spcAft>
        <a:spcPct val="0"/>
      </a:spcAft>
      <a:defRPr sz="1200" kern="1200">
        <a:solidFill>
          <a:schemeClr val="tx1"/>
        </a:solidFill>
        <a:latin typeface="Lucida Grande" pitchFamily="-110" charset="0"/>
        <a:ea typeface="Geneva" pitchFamily="-110" charset="0"/>
        <a:cs typeface="Geneva" pitchFamily="-110"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4F59664-04AF-4BEE-96F5-1205F359C7F1}" type="slidenum">
              <a:rPr lang="en-US" smtClean="0"/>
              <a:pPr/>
              <a:t>1</a:t>
            </a:fld>
            <a:endParaRPr 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en-US" smtClean="0">
              <a:latin typeface="Lucida Grande" pitchFamily="-112" charset="0"/>
              <a:ea typeface="Geneva" pitchFamily="-112" charset="0"/>
              <a:cs typeface="Geneva" pitchFamily="-11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Categorize by similar</a:t>
            </a:r>
            <a:r>
              <a:rPr lang="en-US" baseline="0" dirty="0" smtClean="0"/>
              <a:t> items for more logical groupings.</a:t>
            </a:r>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 5 – 10 most important tasks for your site.  Amazingly</a:t>
            </a:r>
            <a:r>
              <a:rPr lang="en-US" baseline="0" dirty="0" smtClean="0"/>
              <a:t> many have never actually documented the goals for their website.  </a:t>
            </a:r>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Lucida Grande" pitchFamily="-110" charset="0"/>
                <a:ea typeface="Geneva" pitchFamily="-110" charset="0"/>
                <a:cs typeface="Geneva" pitchFamily="-110" charset="0"/>
              </a:rPr>
              <a:t>The more interesting your scripts are the more motivated your subjects will be to complete the tasks.</a:t>
            </a:r>
            <a:endParaRPr lang="en-US" sz="1200" kern="1200" smtClean="0">
              <a:solidFill>
                <a:schemeClr val="tx1"/>
              </a:solidFill>
              <a:latin typeface="Lucida Grande" pitchFamily="-110" charset="0"/>
              <a:ea typeface="Geneva" pitchFamily="-110" charset="0"/>
              <a:cs typeface="Geneva" pitchFamily="-110"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Lucida Grande" pitchFamily="-110" charset="0"/>
                <a:ea typeface="Geneva" pitchFamily="-110" charset="0"/>
                <a:cs typeface="Geneva" pitchFamily="-110" charset="0"/>
              </a:rPr>
              <a:t>You </a:t>
            </a:r>
            <a:r>
              <a:rPr lang="en-US" sz="1200" kern="1200" dirty="0" smtClean="0">
                <a:solidFill>
                  <a:schemeClr val="tx1"/>
                </a:solidFill>
                <a:latin typeface="Lucida Grande" pitchFamily="-110" charset="0"/>
                <a:ea typeface="Geneva" pitchFamily="-110" charset="0"/>
                <a:cs typeface="Geneva" pitchFamily="-110" charset="0"/>
              </a:rPr>
              <a:t>will want to dish out each scenario one at a time and allow them to review them as they work through them.</a:t>
            </a:r>
            <a:endParaRPr lang="en-US" sz="1200" kern="1200" smtClean="0">
              <a:solidFill>
                <a:schemeClr val="tx1"/>
              </a:solidFill>
              <a:latin typeface="Lucida Grande" pitchFamily="-110" charset="0"/>
              <a:ea typeface="Geneva" pitchFamily="-110" charset="0"/>
              <a:cs typeface="Geneva" pitchFamily="-110" charset="0"/>
            </a:endParaRPr>
          </a:p>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Lucida Grande" pitchFamily="-110" charset="0"/>
                <a:ea typeface="Geneva" pitchFamily="-110" charset="0"/>
                <a:cs typeface="Geneva" pitchFamily="-110" charset="0"/>
              </a:rPr>
              <a:t>The more interesting your scripts are the more motivated your subjects will be to complete the tasks.</a:t>
            </a:r>
            <a:endParaRPr lang="en-US" sz="1200" kern="1200" smtClean="0">
              <a:solidFill>
                <a:schemeClr val="tx1"/>
              </a:solidFill>
              <a:latin typeface="Lucida Grande" pitchFamily="-110" charset="0"/>
              <a:ea typeface="Geneva" pitchFamily="-110" charset="0"/>
              <a:cs typeface="Geneva" pitchFamily="-110"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Lucida Grande" pitchFamily="-110" charset="0"/>
                <a:ea typeface="Geneva" pitchFamily="-110" charset="0"/>
                <a:cs typeface="Geneva" pitchFamily="-110" charset="0"/>
              </a:rPr>
              <a:t>You </a:t>
            </a:r>
            <a:r>
              <a:rPr lang="en-US" sz="1200" kern="1200" dirty="0" smtClean="0">
                <a:solidFill>
                  <a:schemeClr val="tx1"/>
                </a:solidFill>
                <a:latin typeface="Lucida Grande" pitchFamily="-110" charset="0"/>
                <a:ea typeface="Geneva" pitchFamily="-110" charset="0"/>
                <a:cs typeface="Geneva" pitchFamily="-110" charset="0"/>
              </a:rPr>
              <a:t>will want to dish out each scenario one at a time and allow them to review them as they work through them.</a:t>
            </a:r>
            <a:endParaRPr lang="en-US" sz="1200" kern="1200" smtClean="0">
              <a:solidFill>
                <a:schemeClr val="tx1"/>
              </a:solidFill>
              <a:latin typeface="Lucida Grande" pitchFamily="-110" charset="0"/>
              <a:ea typeface="Geneva" pitchFamily="-110" charset="0"/>
              <a:cs typeface="Geneva" pitchFamily="-110" charset="0"/>
            </a:endParaRPr>
          </a:p>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Lucida Grande" pitchFamily="-110" charset="0"/>
                <a:ea typeface="Geneva" pitchFamily="-110" charset="0"/>
                <a:cs typeface="Geneva" pitchFamily="-110" charset="0"/>
              </a:rPr>
              <a:t>The more interesting your scripts are the more motivated your subjects will be to complete the tasks.</a:t>
            </a:r>
            <a:endParaRPr lang="en-US" sz="1200" kern="1200" smtClean="0">
              <a:solidFill>
                <a:schemeClr val="tx1"/>
              </a:solidFill>
              <a:latin typeface="Lucida Grande" pitchFamily="-110" charset="0"/>
              <a:ea typeface="Geneva" pitchFamily="-110" charset="0"/>
              <a:cs typeface="Geneva" pitchFamily="-110"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Lucida Grande" pitchFamily="-110" charset="0"/>
                <a:ea typeface="Geneva" pitchFamily="-110" charset="0"/>
                <a:cs typeface="Geneva" pitchFamily="-110" charset="0"/>
              </a:rPr>
              <a:t>You </a:t>
            </a:r>
            <a:r>
              <a:rPr lang="en-US" sz="1200" kern="1200" dirty="0" smtClean="0">
                <a:solidFill>
                  <a:schemeClr val="tx1"/>
                </a:solidFill>
                <a:latin typeface="Lucida Grande" pitchFamily="-110" charset="0"/>
                <a:ea typeface="Geneva" pitchFamily="-110" charset="0"/>
                <a:cs typeface="Geneva" pitchFamily="-110" charset="0"/>
              </a:rPr>
              <a:t>will want to dish out each scenario one at a time and allow them to review them as they work through them.</a:t>
            </a:r>
            <a:endParaRPr lang="en-US" sz="1200" kern="1200" smtClean="0">
              <a:solidFill>
                <a:schemeClr val="tx1"/>
              </a:solidFill>
              <a:latin typeface="Lucida Grande" pitchFamily="-110" charset="0"/>
              <a:ea typeface="Geneva" pitchFamily="-110" charset="0"/>
              <a:cs typeface="Geneva" pitchFamily="-110" charset="0"/>
            </a:endParaRPr>
          </a:p>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Lucida Grande" pitchFamily="-110" charset="0"/>
                <a:ea typeface="Geneva" pitchFamily="-110" charset="0"/>
                <a:cs typeface="Geneva" pitchFamily="-110" charset="0"/>
              </a:rPr>
              <a:t>Recording</a:t>
            </a:r>
            <a:r>
              <a:rPr lang="en-US" sz="1200" kern="1200" baseline="0" dirty="0" smtClean="0">
                <a:solidFill>
                  <a:schemeClr val="tx1"/>
                </a:solidFill>
                <a:latin typeface="Lucida Grande" pitchFamily="-110" charset="0"/>
                <a:ea typeface="Geneva" pitchFamily="-110" charset="0"/>
                <a:cs typeface="Geneva" pitchFamily="-110" charset="0"/>
              </a:rPr>
              <a:t> your sessions allows you to focus on keeping your test on task instead of taking notes and allows you and others to review the tests later.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Lucida Grande" pitchFamily="-110" charset="0"/>
              <a:ea typeface="Geneva" pitchFamily="-110" charset="0"/>
              <a:cs typeface="Geneva" pitchFamily="-110"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latin typeface="Lucida Grande" pitchFamily="-110" charset="0"/>
                <a:ea typeface="Geneva" pitchFamily="-110" charset="0"/>
                <a:cs typeface="Geneva" pitchFamily="-110" charset="0"/>
              </a:rPr>
              <a:t>Camstudio</a:t>
            </a:r>
            <a:r>
              <a:rPr lang="en-US" sz="1200" kern="1200" dirty="0" smtClean="0">
                <a:solidFill>
                  <a:schemeClr val="tx1"/>
                </a:solidFill>
                <a:latin typeface="Lucida Grande" pitchFamily="-110" charset="0"/>
                <a:ea typeface="Geneva" pitchFamily="-110" charset="0"/>
                <a:cs typeface="Geneva" pitchFamily="-110" charset="0"/>
              </a:rPr>
              <a:t> is free.  </a:t>
            </a:r>
            <a:r>
              <a:rPr lang="en-US" sz="1200" kern="1200" dirty="0" err="1" smtClean="0">
                <a:solidFill>
                  <a:schemeClr val="tx1"/>
                </a:solidFill>
                <a:latin typeface="Lucida Grande" pitchFamily="-110" charset="0"/>
                <a:ea typeface="Geneva" pitchFamily="-110" charset="0"/>
                <a:cs typeface="Geneva" pitchFamily="-110" charset="0"/>
              </a:rPr>
              <a:t>Camtasia</a:t>
            </a:r>
            <a:r>
              <a:rPr lang="en-US" sz="1200" kern="1200" dirty="0" smtClean="0">
                <a:solidFill>
                  <a:schemeClr val="tx1"/>
                </a:solidFill>
                <a:latin typeface="Lucida Grande" pitchFamily="-110" charset="0"/>
                <a:ea typeface="Geneva" pitchFamily="-110" charset="0"/>
                <a:cs typeface="Geneva" pitchFamily="-110" charset="0"/>
              </a:rPr>
              <a:t> allows</a:t>
            </a:r>
            <a:r>
              <a:rPr lang="en-US" sz="1200" kern="1200" baseline="0" dirty="0" smtClean="0">
                <a:solidFill>
                  <a:schemeClr val="tx1"/>
                </a:solidFill>
                <a:latin typeface="Lucida Grande" pitchFamily="-110" charset="0"/>
                <a:ea typeface="Geneva" pitchFamily="-110" charset="0"/>
                <a:cs typeface="Geneva" pitchFamily="-110" charset="0"/>
              </a:rPr>
              <a:t> editing and other features for $300.</a:t>
            </a:r>
            <a:endParaRPr lang="en-US" sz="1200" kern="1200" dirty="0" smtClean="0">
              <a:solidFill>
                <a:schemeClr val="tx1"/>
              </a:solidFill>
              <a:latin typeface="Lucida Grande" pitchFamily="-110" charset="0"/>
              <a:ea typeface="Geneva" pitchFamily="-110" charset="0"/>
              <a:cs typeface="Geneva" pitchFamily="-110" charset="0"/>
            </a:endParaRPr>
          </a:p>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Lucida Grande" pitchFamily="-110" charset="0"/>
                <a:ea typeface="Geneva" pitchFamily="-110" charset="0"/>
                <a:cs typeface="Geneva" pitchFamily="-110" charset="0"/>
              </a:rPr>
              <a:t>Recording</a:t>
            </a:r>
            <a:r>
              <a:rPr lang="en-US" sz="1200" kern="1200" baseline="0" dirty="0" smtClean="0">
                <a:solidFill>
                  <a:schemeClr val="tx1"/>
                </a:solidFill>
                <a:latin typeface="Lucida Grande" pitchFamily="-110" charset="0"/>
                <a:ea typeface="Geneva" pitchFamily="-110" charset="0"/>
                <a:cs typeface="Geneva" pitchFamily="-110" charset="0"/>
              </a:rPr>
              <a:t> your sessions allows you to focus on keeping your test on task instead of taking notes and allows you and others to review the tests later.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Lucida Grande" pitchFamily="-110" charset="0"/>
              <a:ea typeface="Geneva" pitchFamily="-110" charset="0"/>
              <a:cs typeface="Geneva" pitchFamily="-110"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latin typeface="Lucida Grande" pitchFamily="-110" charset="0"/>
                <a:ea typeface="Geneva" pitchFamily="-110" charset="0"/>
                <a:cs typeface="Geneva" pitchFamily="-110" charset="0"/>
              </a:rPr>
              <a:t>Camstudio</a:t>
            </a:r>
            <a:r>
              <a:rPr lang="en-US" sz="1200" kern="1200" dirty="0" smtClean="0">
                <a:solidFill>
                  <a:schemeClr val="tx1"/>
                </a:solidFill>
                <a:latin typeface="Lucida Grande" pitchFamily="-110" charset="0"/>
                <a:ea typeface="Geneva" pitchFamily="-110" charset="0"/>
                <a:cs typeface="Geneva" pitchFamily="-110" charset="0"/>
              </a:rPr>
              <a:t> is free.  </a:t>
            </a:r>
            <a:r>
              <a:rPr lang="en-US" sz="1200" kern="1200" dirty="0" err="1" smtClean="0">
                <a:solidFill>
                  <a:schemeClr val="tx1"/>
                </a:solidFill>
                <a:latin typeface="Lucida Grande" pitchFamily="-110" charset="0"/>
                <a:ea typeface="Geneva" pitchFamily="-110" charset="0"/>
                <a:cs typeface="Geneva" pitchFamily="-110" charset="0"/>
              </a:rPr>
              <a:t>Camtasia</a:t>
            </a:r>
            <a:r>
              <a:rPr lang="en-US" sz="1200" kern="1200" dirty="0" smtClean="0">
                <a:solidFill>
                  <a:schemeClr val="tx1"/>
                </a:solidFill>
                <a:latin typeface="Lucida Grande" pitchFamily="-110" charset="0"/>
                <a:ea typeface="Geneva" pitchFamily="-110" charset="0"/>
                <a:cs typeface="Geneva" pitchFamily="-110" charset="0"/>
              </a:rPr>
              <a:t> allows</a:t>
            </a:r>
            <a:r>
              <a:rPr lang="en-US" sz="1200" kern="1200" baseline="0" dirty="0" smtClean="0">
                <a:solidFill>
                  <a:schemeClr val="tx1"/>
                </a:solidFill>
                <a:latin typeface="Lucida Grande" pitchFamily="-110" charset="0"/>
                <a:ea typeface="Geneva" pitchFamily="-110" charset="0"/>
                <a:cs typeface="Geneva" pitchFamily="-110" charset="0"/>
              </a:rPr>
              <a:t> editing and other features for $300.</a:t>
            </a:r>
            <a:endParaRPr lang="en-US" sz="1200" kern="1200" dirty="0" smtClean="0">
              <a:solidFill>
                <a:schemeClr val="tx1"/>
              </a:solidFill>
              <a:latin typeface="Lucida Grande" pitchFamily="-110" charset="0"/>
              <a:ea typeface="Geneva" pitchFamily="-110" charset="0"/>
              <a:cs typeface="Geneva" pitchFamily="-110" charset="0"/>
            </a:endParaRPr>
          </a:p>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Stan and background</a:t>
            </a:r>
            <a:r>
              <a:rPr lang="en-US" baseline="0" dirty="0" smtClean="0"/>
              <a:t> on Elderly Music and give my background info</a:t>
            </a:r>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Lucida Grande" pitchFamily="-110" charset="0"/>
                <a:ea typeface="Geneva" pitchFamily="-110" charset="0"/>
                <a:cs typeface="Geneva" pitchFamily="-110" charset="0"/>
              </a:rPr>
              <a:t>The more interesting your scripts are the more motivated your subjects will be to complete the tasks.</a:t>
            </a:r>
            <a:endParaRPr lang="en-US" sz="1200" kern="1200" smtClean="0">
              <a:solidFill>
                <a:schemeClr val="tx1"/>
              </a:solidFill>
              <a:latin typeface="Lucida Grande" pitchFamily="-110" charset="0"/>
              <a:ea typeface="Geneva" pitchFamily="-110" charset="0"/>
              <a:cs typeface="Geneva" pitchFamily="-110"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Lucida Grande" pitchFamily="-110" charset="0"/>
                <a:ea typeface="Geneva" pitchFamily="-110" charset="0"/>
                <a:cs typeface="Geneva" pitchFamily="-110" charset="0"/>
              </a:rPr>
              <a:t>You </a:t>
            </a:r>
            <a:r>
              <a:rPr lang="en-US" sz="1200" kern="1200" dirty="0" smtClean="0">
                <a:solidFill>
                  <a:schemeClr val="tx1"/>
                </a:solidFill>
                <a:latin typeface="Lucida Grande" pitchFamily="-110" charset="0"/>
                <a:ea typeface="Geneva" pitchFamily="-110" charset="0"/>
                <a:cs typeface="Geneva" pitchFamily="-110" charset="0"/>
              </a:rPr>
              <a:t>will want to dish out each scenario one at a time and allow them to review them as they work through them.</a:t>
            </a:r>
            <a:endParaRPr lang="en-US" sz="1200" kern="1200" smtClean="0">
              <a:solidFill>
                <a:schemeClr val="tx1"/>
              </a:solidFill>
              <a:latin typeface="Lucida Grande" pitchFamily="-110" charset="0"/>
              <a:ea typeface="Geneva" pitchFamily="-110" charset="0"/>
              <a:cs typeface="Geneva" pitchFamily="-110" charset="0"/>
            </a:endParaRPr>
          </a:p>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times have you felt like this while using a website?  What if people</a:t>
            </a:r>
            <a:r>
              <a:rPr lang="en-US" baseline="0" dirty="0" smtClean="0"/>
              <a:t> experience this while using YOUR website?  As a marketer your goal is to reduce this feeling in your site visitors so they can achieve your intended website goals.  </a:t>
            </a:r>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Lucida Grande" pitchFamily="-110" charset="0"/>
                <a:ea typeface="Geneva" pitchFamily="-110" charset="0"/>
                <a:cs typeface="Geneva" pitchFamily="-110" charset="0"/>
              </a:rPr>
              <a:t>In the early 90’s Jacob Nielson and Tom </a:t>
            </a:r>
            <a:r>
              <a:rPr lang="en-US" sz="1200" kern="1200" dirty="0" err="1" smtClean="0">
                <a:solidFill>
                  <a:schemeClr val="tx1"/>
                </a:solidFill>
                <a:latin typeface="Lucida Grande" pitchFamily="-110" charset="0"/>
                <a:ea typeface="Geneva" pitchFamily="-110" charset="0"/>
                <a:cs typeface="Geneva" pitchFamily="-110" charset="0"/>
              </a:rPr>
              <a:t>Landauer</a:t>
            </a:r>
            <a:r>
              <a:rPr lang="en-US" sz="1200" kern="1200" dirty="0" smtClean="0">
                <a:solidFill>
                  <a:schemeClr val="tx1"/>
                </a:solidFill>
                <a:latin typeface="Lucida Grande" pitchFamily="-110" charset="0"/>
                <a:ea typeface="Geneva" pitchFamily="-110" charset="0"/>
                <a:cs typeface="Geneva" pitchFamily="-110" charset="0"/>
              </a:rPr>
              <a:t> who were both experts in usability testing were noticing that after testing with several subjects, the rest of the subjects would uncover the same issues as the first few.</a:t>
            </a:r>
          </a:p>
          <a:p>
            <a:r>
              <a:rPr lang="en-US" sz="1200" kern="1200" dirty="0" smtClean="0">
                <a:solidFill>
                  <a:schemeClr val="tx1"/>
                </a:solidFill>
                <a:latin typeface="Lucida Grande" pitchFamily="-110" charset="0"/>
                <a:ea typeface="Geneva" pitchFamily="-110" charset="0"/>
                <a:cs typeface="Geneva" pitchFamily="-110" charset="0"/>
              </a:rPr>
              <a:t>They determined that the maximum cost to benefit ratio was achieved after testing with only 3 – 5 people.  “The most striking truth of the curve is that zero users gives zero insights.  As soon as you collect data from a single user, your insights shoot up and you have already learned almost a third of all there is to know about the usability of the design.  The </a:t>
            </a:r>
            <a:r>
              <a:rPr lang="en-US" sz="1200" kern="1200" dirty="0" err="1" smtClean="0">
                <a:solidFill>
                  <a:schemeClr val="tx1"/>
                </a:solidFill>
                <a:latin typeface="Lucida Grande" pitchFamily="-110" charset="0"/>
                <a:ea typeface="Geneva" pitchFamily="-110" charset="0"/>
                <a:cs typeface="Geneva" pitchFamily="-110" charset="0"/>
              </a:rPr>
              <a:t>dfference</a:t>
            </a:r>
            <a:r>
              <a:rPr lang="en-US" sz="1200" kern="1200" dirty="0" smtClean="0">
                <a:solidFill>
                  <a:schemeClr val="tx1"/>
                </a:solidFill>
                <a:latin typeface="Lucida Grande" pitchFamily="-110" charset="0"/>
                <a:ea typeface="Geneva" pitchFamily="-110" charset="0"/>
                <a:cs typeface="Geneva" pitchFamily="-110" charset="0"/>
              </a:rPr>
              <a:t> between zero and a little bit of data is astounding.” </a:t>
            </a:r>
            <a:endParaRPr lang="en-US" dirty="0"/>
          </a:p>
        </p:txBody>
      </p:sp>
      <p:sp>
        <p:nvSpPr>
          <p:cNvPr id="4" name="Slide Number Placeholder 3"/>
          <p:cNvSpPr>
            <a:spLocks noGrp="1"/>
          </p:cNvSpPr>
          <p:nvPr>
            <p:ph type="sldNum" sz="quarter" idx="10"/>
          </p:nvPr>
        </p:nvSpPr>
        <p:spPr/>
        <p:txBody>
          <a:bodyPr/>
          <a:lstStyle/>
          <a:p>
            <a:pPr>
              <a:defRPr/>
            </a:pPr>
            <a:fld id="{B0AB1C0D-7A60-451B-A74D-0F8EED46886B}"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6963" y="2555875"/>
            <a:ext cx="12436475" cy="176530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193925" y="4664075"/>
            <a:ext cx="10242550" cy="2101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vert="horz"/>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9750" y="330200"/>
            <a:ext cx="3321050" cy="6451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8" y="330200"/>
            <a:ext cx="9815512" cy="645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vert="horz"/>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0" y="3487738"/>
            <a:ext cx="12436475" cy="1800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vert="horz"/>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8800"/>
            <a:ext cx="6515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05700" y="1828800"/>
            <a:ext cx="6515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vert="horz"/>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31838" y="1841500"/>
            <a:ext cx="64643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838" y="2609850"/>
            <a:ext cx="6464300"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432675" y="2609850"/>
            <a:ext cx="6465888"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a:prstGeom prst="rect">
            <a:avLst/>
          </a:prstGeom>
        </p:spPr>
        <p:txBody>
          <a:bodyPr vert="horz"/>
          <a:lstStyle>
            <a:lvl1pPr>
              <a:defRPr>
                <a:solidFill>
                  <a:schemeClr val="bg1"/>
                </a:solidFill>
              </a:defRPr>
            </a:lvl1p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719763" y="327025"/>
            <a:ext cx="8178800" cy="7024688"/>
          </a:xfrm>
        </p:spPr>
        <p:txBody>
          <a:bodyPr/>
          <a:lstStyle>
            <a:lvl1pPr>
              <a:defRPr sz="3200">
                <a:solidFill>
                  <a:srgbClr val="FFFFFF"/>
                </a:solidFill>
              </a:defRPr>
            </a:lvl1pPr>
            <a:lvl2pPr>
              <a:defRPr sz="2800">
                <a:solidFill>
                  <a:schemeClr val="tx1"/>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1838" y="1722438"/>
            <a:ext cx="4813300"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67025" y="735013"/>
            <a:ext cx="8778875"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867025" y="6440488"/>
            <a:ext cx="8778875"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NS12IdeaCentertopbar.jpg"/>
          <p:cNvPicPr>
            <a:picLocks noChangeAspect="1"/>
          </p:cNvPicPr>
          <p:nvPr userDrawn="1"/>
        </p:nvPicPr>
        <p:blipFill>
          <a:blip r:embed="rId13"/>
          <a:srcRect/>
          <a:stretch>
            <a:fillRect/>
          </a:stretch>
        </p:blipFill>
        <p:spPr bwMode="auto">
          <a:xfrm>
            <a:off x="0" y="0"/>
            <a:ext cx="14630400" cy="82296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838200" y="1828800"/>
            <a:ext cx="13182600" cy="495300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838200" y="7162800"/>
            <a:ext cx="11201400" cy="68580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algn="ctr">
              <a:defRPr sz="20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513" rtl="0" eaLnBrk="0" fontAlgn="base" hangingPunct="0">
        <a:spcBef>
          <a:spcPct val="0"/>
        </a:spcBef>
        <a:spcAft>
          <a:spcPct val="0"/>
        </a:spcAft>
        <a:defRPr sz="6300">
          <a:solidFill>
            <a:schemeClr val="tx2"/>
          </a:solidFill>
          <a:latin typeface="+mj-lt"/>
          <a:ea typeface="+mj-ea"/>
          <a:cs typeface="+mj-cs"/>
        </a:defRPr>
      </a:lvl1pPr>
      <a:lvl2pPr algn="ctr" defTabSz="1306513" rtl="0" eaLnBrk="0" fontAlgn="base" hangingPunct="0">
        <a:spcBef>
          <a:spcPct val="0"/>
        </a:spcBef>
        <a:spcAft>
          <a:spcPct val="0"/>
        </a:spcAft>
        <a:defRPr sz="6300">
          <a:solidFill>
            <a:schemeClr val="tx2"/>
          </a:solidFill>
          <a:latin typeface="Lucida Grande" pitchFamily="-110" charset="0"/>
          <a:ea typeface="Geneva" pitchFamily="-110" charset="0"/>
          <a:cs typeface="Geneva" pitchFamily="-110" charset="0"/>
        </a:defRPr>
      </a:lvl2pPr>
      <a:lvl3pPr algn="ctr" defTabSz="1306513" rtl="0" eaLnBrk="0" fontAlgn="base" hangingPunct="0">
        <a:spcBef>
          <a:spcPct val="0"/>
        </a:spcBef>
        <a:spcAft>
          <a:spcPct val="0"/>
        </a:spcAft>
        <a:defRPr sz="6300">
          <a:solidFill>
            <a:schemeClr val="tx2"/>
          </a:solidFill>
          <a:latin typeface="Lucida Grande" pitchFamily="-110" charset="0"/>
          <a:ea typeface="Geneva" pitchFamily="-110" charset="0"/>
          <a:cs typeface="Geneva" pitchFamily="-110" charset="0"/>
        </a:defRPr>
      </a:lvl3pPr>
      <a:lvl4pPr algn="ctr" defTabSz="1306513" rtl="0" eaLnBrk="0" fontAlgn="base" hangingPunct="0">
        <a:spcBef>
          <a:spcPct val="0"/>
        </a:spcBef>
        <a:spcAft>
          <a:spcPct val="0"/>
        </a:spcAft>
        <a:defRPr sz="6300">
          <a:solidFill>
            <a:schemeClr val="tx2"/>
          </a:solidFill>
          <a:latin typeface="Lucida Grande" pitchFamily="-110" charset="0"/>
          <a:ea typeface="Geneva" pitchFamily="-110" charset="0"/>
          <a:cs typeface="Geneva" pitchFamily="-110" charset="0"/>
        </a:defRPr>
      </a:lvl4pPr>
      <a:lvl5pPr algn="ctr" defTabSz="1306513" rtl="0" eaLnBrk="0" fontAlgn="base" hangingPunct="0">
        <a:spcBef>
          <a:spcPct val="0"/>
        </a:spcBef>
        <a:spcAft>
          <a:spcPct val="0"/>
        </a:spcAft>
        <a:defRPr sz="6300">
          <a:solidFill>
            <a:schemeClr val="tx2"/>
          </a:solidFill>
          <a:latin typeface="Lucida Grande" pitchFamily="-110" charset="0"/>
          <a:ea typeface="Geneva" pitchFamily="-110" charset="0"/>
          <a:cs typeface="Geneva" pitchFamily="-110" charset="0"/>
        </a:defRPr>
      </a:lvl5pPr>
      <a:lvl6pPr marL="457200" algn="ctr" defTabSz="1306513" rtl="0" fontAlgn="base">
        <a:spcBef>
          <a:spcPct val="0"/>
        </a:spcBef>
        <a:spcAft>
          <a:spcPct val="0"/>
        </a:spcAft>
        <a:defRPr sz="6300">
          <a:solidFill>
            <a:schemeClr val="tx2"/>
          </a:solidFill>
          <a:latin typeface="Lucida Grande" pitchFamily="-110" charset="0"/>
          <a:ea typeface="Geneva" pitchFamily="-110" charset="0"/>
          <a:cs typeface="Geneva" pitchFamily="-110" charset="0"/>
        </a:defRPr>
      </a:lvl6pPr>
      <a:lvl7pPr marL="914400" algn="ctr" defTabSz="1306513" rtl="0" fontAlgn="base">
        <a:spcBef>
          <a:spcPct val="0"/>
        </a:spcBef>
        <a:spcAft>
          <a:spcPct val="0"/>
        </a:spcAft>
        <a:defRPr sz="6300">
          <a:solidFill>
            <a:schemeClr val="tx2"/>
          </a:solidFill>
          <a:latin typeface="Lucida Grande" pitchFamily="-110" charset="0"/>
          <a:ea typeface="Geneva" pitchFamily="-110" charset="0"/>
          <a:cs typeface="Geneva" pitchFamily="-110" charset="0"/>
        </a:defRPr>
      </a:lvl7pPr>
      <a:lvl8pPr marL="1371600" algn="ctr" defTabSz="1306513" rtl="0" fontAlgn="base">
        <a:spcBef>
          <a:spcPct val="0"/>
        </a:spcBef>
        <a:spcAft>
          <a:spcPct val="0"/>
        </a:spcAft>
        <a:defRPr sz="6300">
          <a:solidFill>
            <a:schemeClr val="tx2"/>
          </a:solidFill>
          <a:latin typeface="Lucida Grande" pitchFamily="-110" charset="0"/>
          <a:ea typeface="Geneva" pitchFamily="-110" charset="0"/>
          <a:cs typeface="Geneva" pitchFamily="-110" charset="0"/>
        </a:defRPr>
      </a:lvl8pPr>
      <a:lvl9pPr marL="1828800" algn="ctr" defTabSz="1306513" rtl="0" fontAlgn="base">
        <a:spcBef>
          <a:spcPct val="0"/>
        </a:spcBef>
        <a:spcAft>
          <a:spcPct val="0"/>
        </a:spcAft>
        <a:defRPr sz="6300">
          <a:solidFill>
            <a:schemeClr val="tx2"/>
          </a:solidFill>
          <a:latin typeface="Lucida Grande" pitchFamily="-110" charset="0"/>
          <a:ea typeface="Geneva" pitchFamily="-110" charset="0"/>
          <a:cs typeface="Geneva" pitchFamily="-110" charset="0"/>
        </a:defRPr>
      </a:lvl9pPr>
    </p:titleStyle>
    <p:bodyStyle>
      <a:lvl1pPr marL="490538" indent="-490538" algn="l" defTabSz="1306513" rtl="0" eaLnBrk="0" fontAlgn="base" hangingPunct="0">
        <a:spcBef>
          <a:spcPct val="20000"/>
        </a:spcBef>
        <a:spcAft>
          <a:spcPct val="0"/>
        </a:spcAft>
        <a:buChar char="•"/>
        <a:defRPr sz="4600">
          <a:solidFill>
            <a:schemeClr val="tx1"/>
          </a:solidFill>
          <a:latin typeface="+mn-lt"/>
          <a:ea typeface="+mn-ea"/>
          <a:cs typeface="+mn-cs"/>
        </a:defRPr>
      </a:lvl1pPr>
      <a:lvl2pPr marL="1062038" indent="-409575" algn="l" defTabSz="1306513" rtl="0" eaLnBrk="0" fontAlgn="base" hangingPunct="0">
        <a:spcBef>
          <a:spcPct val="20000"/>
        </a:spcBef>
        <a:spcAft>
          <a:spcPct val="0"/>
        </a:spcAft>
        <a:buChar char="–"/>
        <a:defRPr sz="4000">
          <a:solidFill>
            <a:schemeClr val="tx1"/>
          </a:solidFill>
          <a:latin typeface="+mn-lt"/>
          <a:ea typeface="+mn-ea"/>
          <a:cs typeface="+mn-cs"/>
        </a:defRPr>
      </a:lvl2pPr>
      <a:lvl3pPr marL="1633538" indent="-327025" algn="l" defTabSz="1306513" rtl="0" eaLnBrk="0" fontAlgn="base" hangingPunct="0">
        <a:spcBef>
          <a:spcPct val="20000"/>
        </a:spcBef>
        <a:spcAft>
          <a:spcPct val="0"/>
        </a:spcAft>
        <a:buChar char="•"/>
        <a:defRPr sz="3400">
          <a:solidFill>
            <a:schemeClr val="tx1"/>
          </a:solidFill>
          <a:latin typeface="+mn-lt"/>
          <a:ea typeface="+mn-ea"/>
          <a:cs typeface="+mn-cs"/>
        </a:defRPr>
      </a:lvl3pPr>
      <a:lvl4pPr marL="2286000" indent="-327025" algn="l" defTabSz="1306513" rtl="0" eaLnBrk="0" fontAlgn="base" hangingPunct="0">
        <a:spcBef>
          <a:spcPct val="20000"/>
        </a:spcBef>
        <a:spcAft>
          <a:spcPct val="0"/>
        </a:spcAft>
        <a:buChar char="–"/>
        <a:defRPr sz="2900">
          <a:solidFill>
            <a:schemeClr val="tx1"/>
          </a:solidFill>
          <a:latin typeface="+mn-lt"/>
          <a:ea typeface="+mn-ea"/>
          <a:cs typeface="+mn-cs"/>
        </a:defRPr>
      </a:lvl4pPr>
      <a:lvl5pPr marL="2938463" indent="-325438" algn="l" defTabSz="1306513" rtl="0" eaLnBrk="0" fontAlgn="base" hangingPunct="0">
        <a:spcBef>
          <a:spcPct val="20000"/>
        </a:spcBef>
        <a:spcAft>
          <a:spcPct val="0"/>
        </a:spcAft>
        <a:buChar char="»"/>
        <a:defRPr sz="2900">
          <a:solidFill>
            <a:schemeClr val="tx1"/>
          </a:solidFill>
          <a:latin typeface="+mn-lt"/>
          <a:ea typeface="+mn-ea"/>
          <a:cs typeface="+mn-cs"/>
        </a:defRPr>
      </a:lvl5pPr>
      <a:lvl6pPr marL="3395663" indent="-325438" algn="l" defTabSz="1306513" rtl="0" fontAlgn="base">
        <a:spcBef>
          <a:spcPct val="20000"/>
        </a:spcBef>
        <a:spcAft>
          <a:spcPct val="0"/>
        </a:spcAft>
        <a:buChar char="»"/>
        <a:defRPr sz="2900">
          <a:solidFill>
            <a:schemeClr val="tx1"/>
          </a:solidFill>
          <a:latin typeface="+mn-lt"/>
          <a:ea typeface="+mn-ea"/>
          <a:cs typeface="+mn-cs"/>
        </a:defRPr>
      </a:lvl6pPr>
      <a:lvl7pPr marL="3852863" indent="-325438" algn="l" defTabSz="1306513" rtl="0" fontAlgn="base">
        <a:spcBef>
          <a:spcPct val="20000"/>
        </a:spcBef>
        <a:spcAft>
          <a:spcPct val="0"/>
        </a:spcAft>
        <a:buChar char="»"/>
        <a:defRPr sz="2900">
          <a:solidFill>
            <a:schemeClr val="tx1"/>
          </a:solidFill>
          <a:latin typeface="+mn-lt"/>
          <a:ea typeface="+mn-ea"/>
          <a:cs typeface="+mn-cs"/>
        </a:defRPr>
      </a:lvl7pPr>
      <a:lvl8pPr marL="4310063" indent="-325438" algn="l" defTabSz="1306513" rtl="0" fontAlgn="base">
        <a:spcBef>
          <a:spcPct val="20000"/>
        </a:spcBef>
        <a:spcAft>
          <a:spcPct val="0"/>
        </a:spcAft>
        <a:buChar char="»"/>
        <a:defRPr sz="2900">
          <a:solidFill>
            <a:schemeClr val="tx1"/>
          </a:solidFill>
          <a:latin typeface="+mn-lt"/>
          <a:ea typeface="+mn-ea"/>
          <a:cs typeface="+mn-cs"/>
        </a:defRPr>
      </a:lvl8pPr>
      <a:lvl9pPr marL="4767263" indent="-325438" algn="l" defTabSz="1306513" rtl="0" fontAlgn="base">
        <a:spcBef>
          <a:spcPct val="20000"/>
        </a:spcBef>
        <a:spcAft>
          <a:spcPct val="0"/>
        </a:spcAft>
        <a:buChar char="»"/>
        <a:defRPr sz="29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webdesignerdepot.com/2009/09/interview-with-web-usability-guru-jakob-niels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C:\Users\Michael%20Newman\Documents\Mike%20Newman\Consulting\Resources\NAMM\preso\Michael%20Newman%20preso\Pickups%204%20AVI%201366x800.avi"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haelnewmanconsult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lderly.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seit.com/alertbox/9710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1096963" y="3657600"/>
            <a:ext cx="12436475" cy="17526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b="1" dirty="0" smtClean="0">
                <a:solidFill>
                  <a:schemeClr val="bg1"/>
                </a:solidFill>
                <a:latin typeface="Century Gothic" pitchFamily="-112" charset="0"/>
              </a:rPr>
              <a:t>Course Title</a:t>
            </a:r>
          </a:p>
        </p:txBody>
      </p:sp>
      <p:pic>
        <p:nvPicPr>
          <p:cNvPr id="2051" name="Picture 5" descr="NS10_IdeaCnterPPartv2.tif"/>
          <p:cNvPicPr>
            <a:picLocks noChangeAspect="1"/>
          </p:cNvPicPr>
          <p:nvPr/>
        </p:nvPicPr>
        <p:blipFill>
          <a:blip r:embed="rId3"/>
          <a:srcRect/>
          <a:stretch>
            <a:fillRect/>
          </a:stretch>
        </p:blipFill>
        <p:spPr bwMode="auto">
          <a:xfrm>
            <a:off x="228600" y="171450"/>
            <a:ext cx="14173200" cy="7905750"/>
          </a:xfrm>
          <a:prstGeom prst="rect">
            <a:avLst/>
          </a:prstGeom>
          <a:noFill/>
          <a:ln w="9525">
            <a:noFill/>
            <a:miter lim="800000"/>
            <a:headEnd/>
            <a:tailEnd/>
          </a:ln>
        </p:spPr>
      </p:pic>
      <p:pic>
        <p:nvPicPr>
          <p:cNvPr id="2052" name="Picture 3" descr="NS12IdeaCenter.jpg"/>
          <p:cNvPicPr>
            <a:picLocks noChangeAspect="1"/>
          </p:cNvPicPr>
          <p:nvPr/>
        </p:nvPicPr>
        <p:blipFill>
          <a:blip r:embed="rId4"/>
          <a:srcRect/>
          <a:stretch>
            <a:fillRect/>
          </a:stretch>
        </p:blipFill>
        <p:spPr bwMode="auto">
          <a:xfrm>
            <a:off x="0" y="0"/>
            <a:ext cx="14630400" cy="8229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676400"/>
            <a:ext cx="13182600" cy="6553200"/>
          </a:xfrm>
        </p:spPr>
        <p:txBody>
          <a:bodyPr/>
          <a:lstStyle/>
          <a:p>
            <a:r>
              <a:rPr lang="en-US" dirty="0" smtClean="0"/>
              <a:t>In the early 90’s Jacob Nielson (the “guru” of web testing) noticed the max cost to benefit ratio:  3 – 5 participants!</a:t>
            </a:r>
          </a:p>
          <a:p>
            <a:r>
              <a:rPr lang="en-US" dirty="0" smtClean="0"/>
              <a:t>85% of problems uncovered this way</a:t>
            </a:r>
          </a:p>
          <a:p>
            <a:r>
              <a:rPr lang="en-US" dirty="0" smtClean="0"/>
              <a:t>Novice to savvy web users </a:t>
            </a:r>
            <a:r>
              <a:rPr lang="en-US" dirty="0" smtClean="0"/>
              <a:t>encounter similar problems</a:t>
            </a:r>
            <a:endParaRPr lang="en-US" dirty="0" smtClean="0"/>
          </a:p>
          <a:p>
            <a:r>
              <a:rPr lang="en-US" dirty="0" smtClean="0"/>
              <a:t>Many other researchers showed similar results</a:t>
            </a:r>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p:txBody>
          <a:bodyPr/>
          <a:lstStyle/>
          <a:p>
            <a:r>
              <a:rPr lang="en-US" dirty="0" smtClean="0"/>
              <a:t>The simple formula for website testing</a:t>
            </a:r>
          </a:p>
          <a:p>
            <a:pPr lvl="1"/>
            <a:r>
              <a:rPr lang="en-US" dirty="0" smtClean="0"/>
              <a:t>Test with representative customers</a:t>
            </a:r>
          </a:p>
          <a:p>
            <a:pPr lvl="1"/>
            <a:r>
              <a:rPr lang="en-US" dirty="0" smtClean="0"/>
              <a:t>Ask them to perform realistic tasks</a:t>
            </a:r>
          </a:p>
          <a:p>
            <a:pPr lvl="1"/>
            <a:r>
              <a:rPr lang="en-US" dirty="0" smtClean="0"/>
              <a:t>Shut up and let them do the talking</a:t>
            </a:r>
          </a:p>
          <a:p>
            <a:pPr lvl="1"/>
            <a:r>
              <a:rPr lang="en-US" dirty="0" smtClean="0"/>
              <a:t>Test frequently with a few users</a:t>
            </a:r>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
        <p:nvSpPr>
          <p:cNvPr id="5" name="TextBox 4"/>
          <p:cNvSpPr txBox="1"/>
          <p:nvPr/>
        </p:nvSpPr>
        <p:spPr>
          <a:xfrm>
            <a:off x="1483675" y="7315200"/>
            <a:ext cx="9717725" cy="646331"/>
          </a:xfrm>
          <a:prstGeom prst="rect">
            <a:avLst/>
          </a:prstGeom>
          <a:noFill/>
        </p:spPr>
        <p:txBody>
          <a:bodyPr wrap="none" rtlCol="0">
            <a:spAutoFit/>
          </a:bodyPr>
          <a:lstStyle/>
          <a:p>
            <a:r>
              <a:rPr lang="en-US" sz="3600" baseline="30000" dirty="0" smtClean="0">
                <a:hlinkClick r:id="rId2"/>
              </a:rPr>
              <a:t>2</a:t>
            </a:r>
            <a:r>
              <a:rPr lang="en-US" sz="3600" dirty="0" smtClean="0">
                <a:hlinkClick r:id="rId2"/>
              </a:rPr>
              <a:t>Interview with Jacob Neilson September 2009</a:t>
            </a:r>
            <a:endParaRPr lang="en-US" sz="3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676400"/>
            <a:ext cx="13487400" cy="1752600"/>
          </a:xfrm>
        </p:spPr>
        <p:txBody>
          <a:bodyPr/>
          <a:lstStyle/>
          <a:p>
            <a:r>
              <a:rPr lang="en-US" dirty="0" smtClean="0"/>
              <a:t>Sample </a:t>
            </a:r>
            <a:r>
              <a:rPr lang="en-US" dirty="0" smtClean="0"/>
              <a:t>video clip from </a:t>
            </a:r>
            <a:r>
              <a:rPr lang="en-US" dirty="0" smtClean="0"/>
              <a:t>Elderly Music testing</a:t>
            </a:r>
          </a:p>
          <a:p>
            <a:pPr lvl="1"/>
            <a:r>
              <a:rPr lang="en-US" dirty="0" smtClean="0"/>
              <a:t>The user could not find guitar pickups</a:t>
            </a:r>
          </a:p>
          <a:p>
            <a:pPr lvl="1"/>
            <a:r>
              <a:rPr lang="en-US" dirty="0" smtClean="0"/>
              <a:t>Links were visible in the middle of the page</a:t>
            </a:r>
          </a:p>
          <a:p>
            <a:pPr lvl="1"/>
            <a:r>
              <a:rPr lang="en-US" dirty="0" smtClean="0"/>
              <a:t>All 3 test participants experienced similar confusion</a:t>
            </a:r>
          </a:p>
          <a:p>
            <a:pPr lvl="1"/>
            <a:r>
              <a:rPr lang="en-US" dirty="0" smtClean="0"/>
              <a:t>Example of how a minor website change can have major impact</a:t>
            </a:r>
          </a:p>
          <a:p>
            <a:endParaRPr lang="en-US" dirty="0" smtClean="0"/>
          </a:p>
          <a:p>
            <a:endParaRPr lang="en-US" dirty="0" smtClean="0"/>
          </a:p>
          <a:p>
            <a:pPr lvl="1">
              <a:buNone/>
            </a:pPr>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
        <p:nvSpPr>
          <p:cNvPr id="8" name="Content Placeholder 2"/>
          <p:cNvSpPr txBox="1">
            <a:spLocks/>
          </p:cNvSpPr>
          <p:nvPr/>
        </p:nvSpPr>
        <p:spPr bwMode="auto">
          <a:xfrm>
            <a:off x="838200" y="3124200"/>
            <a:ext cx="7772400" cy="160020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marL="1062038" marR="0" lvl="1" indent="-409575" algn="l" defTabSz="1306513" rtl="0" eaLnBrk="0" fontAlgn="base" latinLnBrk="0" hangingPunct="0">
              <a:lnSpc>
                <a:spcPct val="100000"/>
              </a:lnSpc>
              <a:spcBef>
                <a:spcPct val="20000"/>
              </a:spcBef>
              <a:spcAft>
                <a:spcPct val="0"/>
              </a:spcAft>
              <a:buClrTx/>
              <a:buSzTx/>
              <a:buFontTx/>
              <a:buChar char="–"/>
              <a:tabLst/>
              <a:defRPr/>
            </a:pPr>
            <a:endParaRPr kumimoji="0" lang="en-US" sz="4000" b="0" i="0" u="none" strike="noStrike" kern="0" cap="none" spc="0" normalizeH="0" baseline="0" noProof="0" dirty="0" smtClean="0">
              <a:ln>
                <a:noFill/>
              </a:ln>
              <a:solidFill>
                <a:schemeClr val="tx1"/>
              </a:solidFill>
              <a:effectLst/>
              <a:uLnTx/>
              <a:uFillTx/>
              <a:latin typeface="+mn-lt"/>
              <a:ea typeface="+mn-ea"/>
              <a:cs typeface="+mn-cs"/>
            </a:endParaRPr>
          </a:p>
          <a:p>
            <a:pPr marL="1062038" marR="0" lvl="1" indent="-409575" algn="l" defTabSz="1306513" rtl="0" eaLnBrk="0" fontAlgn="base" latinLnBrk="0" hangingPunct="0">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524000"/>
            <a:ext cx="13487400" cy="1752600"/>
          </a:xfrm>
        </p:spPr>
        <p:txBody>
          <a:bodyPr/>
          <a:lstStyle/>
          <a:p>
            <a:pPr lvl="1">
              <a:buNone/>
            </a:pPr>
            <a:endParaRPr lang="en-US" dirty="0" smtClean="0"/>
          </a:p>
          <a:p>
            <a:pPr lvl="1">
              <a:buNone/>
            </a:pPr>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
        <p:nvSpPr>
          <p:cNvPr id="8" name="Content Placeholder 2"/>
          <p:cNvSpPr txBox="1">
            <a:spLocks/>
          </p:cNvSpPr>
          <p:nvPr/>
        </p:nvSpPr>
        <p:spPr bwMode="auto">
          <a:xfrm>
            <a:off x="838200" y="3124200"/>
            <a:ext cx="7772400" cy="160020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marL="1062038" marR="0" lvl="1" indent="-409575" algn="l" defTabSz="1306513" rtl="0" eaLnBrk="0" fontAlgn="base" latinLnBrk="0" hangingPunct="0">
              <a:lnSpc>
                <a:spcPct val="100000"/>
              </a:lnSpc>
              <a:spcBef>
                <a:spcPct val="20000"/>
              </a:spcBef>
              <a:spcAft>
                <a:spcPct val="0"/>
              </a:spcAft>
              <a:buClrTx/>
              <a:buSzTx/>
              <a:buFontTx/>
              <a:buChar char="–"/>
              <a:tabLst/>
              <a:defRPr/>
            </a:pPr>
            <a:endParaRPr kumimoji="0" lang="en-US" sz="4000" b="0" i="0" u="none" strike="noStrike" kern="0" cap="none" spc="0" normalizeH="0" baseline="0" noProof="0" dirty="0" smtClean="0">
              <a:ln>
                <a:noFill/>
              </a:ln>
              <a:solidFill>
                <a:schemeClr val="tx1"/>
              </a:solidFill>
              <a:effectLst/>
              <a:uLnTx/>
              <a:uFillTx/>
              <a:latin typeface="+mn-lt"/>
              <a:ea typeface="+mn-ea"/>
              <a:cs typeface="+mn-cs"/>
            </a:endParaRPr>
          </a:p>
          <a:p>
            <a:pPr marL="1062038" marR="0" lvl="1" indent="-409575" algn="l" defTabSz="1306513" rtl="0" eaLnBrk="0" fontAlgn="base" latinLnBrk="0" hangingPunct="0">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 name="Pickups 4 AVI 1366x800.avi">
            <a:hlinkClick r:id="" action="ppaction://media"/>
          </p:cNvPr>
          <p:cNvPicPr>
            <a:picLocks noRot="1" noChangeAspect="1"/>
          </p:cNvPicPr>
          <p:nvPr>
            <a:videoFile r:link="rId1"/>
          </p:nvPr>
        </p:nvPicPr>
        <p:blipFill>
          <a:blip r:embed="rId4"/>
          <a:stretch>
            <a:fillRect/>
          </a:stretch>
        </p:blipFill>
        <p:spPr>
          <a:xfrm>
            <a:off x="1219200" y="1371600"/>
            <a:ext cx="12192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6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524000"/>
            <a:ext cx="13487400" cy="1752600"/>
          </a:xfrm>
        </p:spPr>
        <p:txBody>
          <a:bodyPr/>
          <a:lstStyle/>
          <a:p>
            <a:r>
              <a:rPr lang="en-US" dirty="0" smtClean="0"/>
              <a:t>Test subject could </a:t>
            </a:r>
            <a:r>
              <a:rPr lang="en-US" dirty="0" smtClean="0"/>
              <a:t>not find guitar pickups</a:t>
            </a:r>
          </a:p>
          <a:p>
            <a:pPr lvl="1"/>
            <a:r>
              <a:rPr lang="en-US" dirty="0" smtClean="0"/>
              <a:t>Re-categorize groups logically</a:t>
            </a:r>
          </a:p>
          <a:p>
            <a:pPr lvl="1"/>
            <a:endParaRPr lang="en-US" dirty="0" smtClean="0"/>
          </a:p>
          <a:p>
            <a:pPr lvl="1">
              <a:buNone/>
            </a:pPr>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pic>
        <p:nvPicPr>
          <p:cNvPr id="4100" name="Picture 4"/>
          <p:cNvPicPr>
            <a:picLocks noChangeAspect="1" noChangeArrowheads="1"/>
          </p:cNvPicPr>
          <p:nvPr/>
        </p:nvPicPr>
        <p:blipFill>
          <a:blip r:embed="rId3"/>
          <a:srcRect/>
          <a:stretch>
            <a:fillRect/>
          </a:stretch>
        </p:blipFill>
        <p:spPr bwMode="auto">
          <a:xfrm>
            <a:off x="1676400" y="4648200"/>
            <a:ext cx="5029200" cy="2908453"/>
          </a:xfrm>
          <a:prstGeom prst="rect">
            <a:avLst/>
          </a:prstGeom>
          <a:noFill/>
          <a:ln w="9525">
            <a:noFill/>
            <a:miter lim="800000"/>
            <a:headEnd/>
            <a:tailEnd/>
          </a:ln>
        </p:spPr>
      </p:pic>
      <p:sp>
        <p:nvSpPr>
          <p:cNvPr id="8" name="Content Placeholder 2"/>
          <p:cNvSpPr txBox="1">
            <a:spLocks/>
          </p:cNvSpPr>
          <p:nvPr/>
        </p:nvSpPr>
        <p:spPr bwMode="auto">
          <a:xfrm>
            <a:off x="838200" y="3124200"/>
            <a:ext cx="7772400" cy="160020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marL="1062038" marR="0" lvl="1" indent="-409575" algn="l" defTabSz="1306513" rtl="0" eaLnBrk="0" fontAlgn="base" latinLnBrk="0" hangingPunct="0">
              <a:lnSpc>
                <a:spcPct val="100000"/>
              </a:lnSpc>
              <a:spcBef>
                <a:spcPct val="20000"/>
              </a:spcBef>
              <a:spcAft>
                <a:spcPct val="0"/>
              </a:spcAft>
              <a:buClrTx/>
              <a:buSzTx/>
              <a:buFontTx/>
              <a:buChar char="–"/>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mn-cs"/>
              </a:rPr>
              <a:t>Put link under Instrument Parts Heading</a:t>
            </a:r>
          </a:p>
          <a:p>
            <a:pPr marL="1062038" marR="0" lvl="1" indent="-409575" algn="l" defTabSz="1306513" rtl="0" eaLnBrk="0" fontAlgn="base" latinLnBrk="0" hangingPunct="0">
              <a:lnSpc>
                <a:spcPct val="100000"/>
              </a:lnSpc>
              <a:spcBef>
                <a:spcPct val="20000"/>
              </a:spcBef>
              <a:spcAft>
                <a:spcPct val="0"/>
              </a:spcAft>
              <a:buClrTx/>
              <a:buSzTx/>
              <a:buFontTx/>
              <a:buChar char="–"/>
              <a:tabLst/>
              <a:defRPr/>
            </a:pPr>
            <a:endParaRPr kumimoji="0" lang="en-US" sz="4000" b="0" i="0" u="none" strike="noStrike" kern="0" cap="none" spc="0" normalizeH="0" baseline="0" noProof="0" dirty="0" smtClean="0">
              <a:ln>
                <a:noFill/>
              </a:ln>
              <a:solidFill>
                <a:schemeClr val="tx1"/>
              </a:solidFill>
              <a:effectLst/>
              <a:uLnTx/>
              <a:uFillTx/>
              <a:latin typeface="+mn-lt"/>
              <a:ea typeface="+mn-ea"/>
              <a:cs typeface="+mn-cs"/>
            </a:endParaRPr>
          </a:p>
          <a:p>
            <a:pPr marL="1062038" marR="0" lvl="1" indent="-409575" algn="l" defTabSz="1306513" rtl="0" eaLnBrk="0" fontAlgn="base" latinLnBrk="0" hangingPunct="0">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101" name="Picture 5"/>
          <p:cNvPicPr>
            <a:picLocks noChangeAspect="1" noChangeArrowheads="1"/>
          </p:cNvPicPr>
          <p:nvPr/>
        </p:nvPicPr>
        <p:blipFill>
          <a:blip r:embed="rId4"/>
          <a:srcRect/>
          <a:stretch>
            <a:fillRect/>
          </a:stretch>
        </p:blipFill>
        <p:spPr bwMode="auto">
          <a:xfrm>
            <a:off x="9067800" y="3276600"/>
            <a:ext cx="4114800" cy="425608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p:txBody>
          <a:bodyPr/>
          <a:lstStyle/>
          <a:p>
            <a:pPr algn="ctr">
              <a:buNone/>
            </a:pPr>
            <a:endParaRPr lang="en-US" sz="6000" dirty="0" smtClean="0"/>
          </a:p>
          <a:p>
            <a:pPr algn="ctr">
              <a:buNone/>
            </a:pPr>
            <a:r>
              <a:rPr lang="en-US" sz="6000" b="1" dirty="0" smtClean="0"/>
              <a:t>Preparation for Testing</a:t>
            </a:r>
          </a:p>
          <a:p>
            <a:pPr>
              <a:buNone/>
            </a:pPr>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371600"/>
            <a:ext cx="13487400" cy="4953000"/>
          </a:xfrm>
        </p:spPr>
        <p:txBody>
          <a:bodyPr/>
          <a:lstStyle/>
          <a:p>
            <a:r>
              <a:rPr lang="en-US" dirty="0" smtClean="0"/>
              <a:t>Document important goals people need to do on your site</a:t>
            </a:r>
          </a:p>
          <a:p>
            <a:pPr lvl="1"/>
            <a:r>
              <a:rPr lang="en-US" dirty="0" smtClean="0"/>
              <a:t>Reseller Examples</a:t>
            </a:r>
          </a:p>
          <a:p>
            <a:pPr lvl="2"/>
            <a:r>
              <a:rPr lang="en-US" dirty="0" smtClean="0"/>
              <a:t>Locate, research and purchase products</a:t>
            </a:r>
          </a:p>
          <a:p>
            <a:pPr lvl="2"/>
            <a:r>
              <a:rPr lang="en-US" dirty="0" smtClean="0"/>
              <a:t>Book a lesson appointment or research lessons</a:t>
            </a:r>
          </a:p>
          <a:p>
            <a:pPr lvl="2"/>
            <a:r>
              <a:rPr lang="en-US" dirty="0" smtClean="0"/>
              <a:t>Review your shipping policy</a:t>
            </a:r>
          </a:p>
          <a:p>
            <a:pPr lvl="1"/>
            <a:r>
              <a:rPr lang="en-US" dirty="0" smtClean="0"/>
              <a:t>Manufacturer Examples</a:t>
            </a:r>
          </a:p>
          <a:p>
            <a:pPr lvl="2"/>
            <a:r>
              <a:rPr lang="en-US" dirty="0" smtClean="0"/>
              <a:t>Communicate brand positioning &amp; unique offerings</a:t>
            </a:r>
          </a:p>
          <a:p>
            <a:pPr lvl="2"/>
            <a:r>
              <a:rPr lang="en-US" dirty="0" smtClean="0"/>
              <a:t>Find a product then choose a dealer</a:t>
            </a:r>
          </a:p>
          <a:p>
            <a:pPr lvl="2"/>
            <a:r>
              <a:rPr lang="en-US" dirty="0" smtClean="0"/>
              <a:t>Sign up for company newsletter</a:t>
            </a:r>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981200"/>
            <a:ext cx="13487400" cy="4953000"/>
          </a:xfrm>
        </p:spPr>
        <p:txBody>
          <a:bodyPr/>
          <a:lstStyle/>
          <a:p>
            <a:r>
              <a:rPr lang="en-US" dirty="0" smtClean="0"/>
              <a:t>Turn those goals into </a:t>
            </a:r>
            <a:r>
              <a:rPr lang="en-US" i="1" u="sng" dirty="0" smtClean="0"/>
              <a:t>specific</a:t>
            </a:r>
            <a:r>
              <a:rPr lang="en-US" i="1" dirty="0" smtClean="0"/>
              <a:t> </a:t>
            </a:r>
            <a:r>
              <a:rPr lang="en-US" dirty="0" smtClean="0"/>
              <a:t>tasks for testing</a:t>
            </a:r>
          </a:p>
          <a:p>
            <a:r>
              <a:rPr lang="en-US" dirty="0" smtClean="0"/>
              <a:t>Don’t over analyze your initial tasks – you can adjust in your next testing session</a:t>
            </a:r>
          </a:p>
          <a:p>
            <a:r>
              <a:rPr lang="en-US" dirty="0" smtClean="0"/>
              <a:t>Pick tasks for 60 minute sessions or less</a:t>
            </a:r>
          </a:p>
          <a:p>
            <a:endParaRPr lang="en-US" dirty="0" smtClean="0"/>
          </a:p>
          <a:p>
            <a:pPr>
              <a:buNone/>
            </a:pPr>
            <a:endParaRPr lang="en-US" dirty="0" smtClean="0"/>
          </a:p>
          <a:p>
            <a:pPr lvl="1">
              <a:buNone/>
            </a:pPr>
            <a:endParaRPr lang="en-US" dirty="0" smtClean="0"/>
          </a:p>
          <a:p>
            <a:pPr lvl="1">
              <a:buNone/>
            </a:pPr>
            <a:endParaRPr lang="en-US" dirty="0" smtClean="0"/>
          </a:p>
          <a:p>
            <a:pPr lvl="1"/>
            <a:endParaRPr lang="en-US" dirty="0" smtClean="0"/>
          </a:p>
          <a:p>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524000"/>
            <a:ext cx="13487400" cy="4953000"/>
          </a:xfrm>
        </p:spPr>
        <p:txBody>
          <a:bodyPr/>
          <a:lstStyle/>
          <a:p>
            <a:r>
              <a:rPr lang="en-US" dirty="0" smtClean="0"/>
              <a:t>Example Task for Dealer Site:</a:t>
            </a:r>
          </a:p>
          <a:p>
            <a:pPr lvl="1"/>
            <a:r>
              <a:rPr lang="en-US" dirty="0" smtClean="0"/>
              <a:t>“You have saved $1,000 and now you are ready to buy a Fender Telecaster.  You haven’t made up your mind on the body color &amp; other options so you want to do a little browsing first.   Try to find all of the NEW Fender Telecasters on the site for $1,000 or less.  Pick one and put it in the shopping cart.”  </a:t>
            </a:r>
          </a:p>
          <a:p>
            <a:pPr lvl="1"/>
            <a:endParaRPr lang="en-US" dirty="0" smtClean="0"/>
          </a:p>
          <a:p>
            <a:pPr lvl="1">
              <a:buNone/>
            </a:pPr>
            <a:endParaRPr lang="en-US" dirty="0" smtClean="0"/>
          </a:p>
          <a:p>
            <a:pPr lvl="1"/>
            <a:endParaRPr lang="en-US" dirty="0" smtClean="0"/>
          </a:p>
          <a:p>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524000"/>
            <a:ext cx="13487400" cy="4953000"/>
          </a:xfrm>
        </p:spPr>
        <p:txBody>
          <a:bodyPr/>
          <a:lstStyle/>
          <a:p>
            <a:r>
              <a:rPr lang="en-US" dirty="0" smtClean="0"/>
              <a:t>Example brand positioning task:</a:t>
            </a:r>
          </a:p>
          <a:p>
            <a:pPr lvl="1"/>
            <a:r>
              <a:rPr lang="en-US" dirty="0" smtClean="0"/>
              <a:t>“The guitar player in your band is looking for some new guitar pickups.  You come across this site and want to tell him about the company. Navigate this site, find the section that explains the company story and what makes the products special and explain what you found.”</a:t>
            </a:r>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
        <p:nvSpPr>
          <p:cNvPr id="3075" name="Content Placeholder 2"/>
          <p:cNvSpPr>
            <a:spLocks noGrp="1"/>
          </p:cNvSpPr>
          <p:nvPr>
            <p:ph idx="1"/>
          </p:nvPr>
        </p:nvSpPr>
        <p:spPr/>
        <p:txBody>
          <a:bodyPr/>
          <a:lstStyle/>
          <a:p>
            <a:pPr algn="ctr">
              <a:buNone/>
            </a:pPr>
            <a:r>
              <a:rPr lang="en-US" b="1" dirty="0" smtClean="0"/>
              <a:t>Is Your Website Leaving Money on the Table?</a:t>
            </a:r>
          </a:p>
          <a:p>
            <a:pPr algn="ctr">
              <a:buNone/>
            </a:pPr>
            <a:r>
              <a:rPr lang="en-US" sz="4000" dirty="0" smtClean="0"/>
              <a:t>How to Find &amp; Fix Problems with Your Website</a:t>
            </a:r>
            <a:endParaRPr lang="en-US" dirty="0" smtClean="0"/>
          </a:p>
          <a:p>
            <a:pPr algn="ctr">
              <a:buNone/>
            </a:pPr>
            <a:r>
              <a:rPr lang="en-US" sz="3200" dirty="0" smtClean="0"/>
              <a:t>Michael Newman</a:t>
            </a:r>
          </a:p>
          <a:p>
            <a:pPr algn="ctr">
              <a:buNone/>
            </a:pPr>
            <a:r>
              <a:rPr lang="en-US" sz="3200" dirty="0" smtClean="0"/>
              <a:t>Michael Newman Consulting</a:t>
            </a:r>
          </a:p>
          <a:p>
            <a:pPr algn="ctr">
              <a:buNone/>
            </a:pPr>
            <a:r>
              <a:rPr lang="en-US" sz="3200" dirty="0" smtClean="0">
                <a:hlinkClick r:id="rId3"/>
              </a:rPr>
              <a:t>www.michaelnewmanconsulting.com</a:t>
            </a:r>
            <a:endParaRPr lang="en-US" sz="3200" dirty="0" smtClean="0"/>
          </a:p>
          <a:p>
            <a:pPr algn="ctr">
              <a:buNone/>
            </a:pPr>
            <a:endParaRPr lang="en-US" sz="3200" dirty="0" smtClean="0"/>
          </a:p>
          <a:p>
            <a:pPr algn="ctr">
              <a:buNone/>
            </a:pPr>
            <a:r>
              <a:rPr lang="en-US" sz="3200" dirty="0" smtClean="0"/>
              <a:t>Stan </a:t>
            </a:r>
            <a:r>
              <a:rPr lang="en-US" sz="3200" dirty="0" err="1" smtClean="0"/>
              <a:t>Werbin</a:t>
            </a:r>
            <a:endParaRPr lang="en-US" sz="3200" dirty="0" smtClean="0"/>
          </a:p>
          <a:p>
            <a:pPr algn="ctr">
              <a:buNone/>
            </a:pPr>
            <a:r>
              <a:rPr lang="en-US" sz="3200" dirty="0" smtClean="0"/>
              <a:t>Elderly Instruments</a:t>
            </a:r>
          </a:p>
          <a:p>
            <a:pPr algn="ctr">
              <a:buNone/>
            </a:pPr>
            <a:r>
              <a:rPr lang="en-US" sz="3200" dirty="0" smtClean="0">
                <a:hlinkClick r:id="rId4"/>
              </a:rPr>
              <a:t>http://www.elderly.com</a:t>
            </a:r>
            <a:endParaRPr lang="en-US" sz="32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676400"/>
            <a:ext cx="13487400" cy="4953000"/>
          </a:xfrm>
        </p:spPr>
        <p:txBody>
          <a:bodyPr/>
          <a:lstStyle/>
          <a:p>
            <a:r>
              <a:rPr lang="en-US" dirty="0" smtClean="0"/>
              <a:t>When do you test?</a:t>
            </a:r>
          </a:p>
          <a:p>
            <a:pPr lvl="1"/>
            <a:r>
              <a:rPr lang="en-US" dirty="0" smtClean="0"/>
              <a:t>Test anywhere in the site development cycle</a:t>
            </a:r>
          </a:p>
          <a:p>
            <a:pPr lvl="1"/>
            <a:r>
              <a:rPr lang="en-US" dirty="0" smtClean="0"/>
              <a:t>From napkin drawing to completed website</a:t>
            </a:r>
          </a:p>
          <a:p>
            <a:pPr lvl="1"/>
            <a:r>
              <a:rPr lang="en-US" dirty="0" smtClean="0"/>
              <a:t>Testing early saves time, money and resources</a:t>
            </a:r>
          </a:p>
          <a:p>
            <a:r>
              <a:rPr lang="en-US" dirty="0" smtClean="0"/>
              <a:t>Test often with 3 subjects</a:t>
            </a:r>
          </a:p>
          <a:p>
            <a:pPr lvl="1"/>
            <a:r>
              <a:rPr lang="en-US" dirty="0" smtClean="0"/>
              <a:t>Ideally test every few months if you can</a:t>
            </a:r>
          </a:p>
          <a:p>
            <a:pPr lvl="1"/>
            <a:r>
              <a:rPr lang="en-US" dirty="0" smtClean="0"/>
              <a:t>Focus on different tasks for each test</a:t>
            </a:r>
          </a:p>
          <a:p>
            <a:pPr lvl="1"/>
            <a:endParaRPr lang="en-US" dirty="0" smtClean="0"/>
          </a:p>
          <a:p>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676400"/>
            <a:ext cx="13487400" cy="4953000"/>
          </a:xfrm>
        </p:spPr>
        <p:txBody>
          <a:bodyPr/>
          <a:lstStyle/>
          <a:p>
            <a:r>
              <a:rPr lang="en-US" dirty="0" smtClean="0"/>
              <a:t>Create a computer setup in a quiet environment</a:t>
            </a:r>
          </a:p>
          <a:p>
            <a:r>
              <a:rPr lang="en-US" dirty="0" smtClean="0"/>
              <a:t>Install desktop recording software</a:t>
            </a:r>
          </a:p>
          <a:p>
            <a:pPr lvl="1"/>
            <a:r>
              <a:rPr lang="en-US" dirty="0" smtClean="0"/>
              <a:t>You can focus on the user instead of taking notes</a:t>
            </a:r>
          </a:p>
          <a:p>
            <a:pPr lvl="1"/>
            <a:r>
              <a:rPr lang="en-US" dirty="0" smtClean="0"/>
              <a:t>Eliminates a “huddle” of viewers around test</a:t>
            </a:r>
          </a:p>
          <a:p>
            <a:pPr lvl="1"/>
            <a:r>
              <a:rPr lang="en-US" dirty="0" smtClean="0"/>
              <a:t>Stakeholders can review the sessions later</a:t>
            </a:r>
          </a:p>
          <a:p>
            <a:pPr lvl="1"/>
            <a:r>
              <a:rPr lang="en-US" dirty="0" smtClean="0"/>
              <a:t>Prices range from free to $300</a:t>
            </a:r>
          </a:p>
          <a:p>
            <a:pPr lvl="1"/>
            <a:r>
              <a:rPr lang="en-US" dirty="0" smtClean="0"/>
              <a:t>USB microphones $17 to $30</a:t>
            </a:r>
          </a:p>
          <a:p>
            <a:pPr lvl="1">
              <a:buNone/>
            </a:pPr>
            <a:endParaRPr lang="en-US" dirty="0" smtClean="0"/>
          </a:p>
          <a:p>
            <a:pPr lvl="1"/>
            <a:endParaRPr lang="en-US" dirty="0" smtClean="0"/>
          </a:p>
          <a:p>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524000"/>
            <a:ext cx="13487400" cy="4953000"/>
          </a:xfrm>
        </p:spPr>
        <p:txBody>
          <a:bodyPr/>
          <a:lstStyle/>
          <a:p>
            <a:r>
              <a:rPr lang="en-US" dirty="0" smtClean="0"/>
              <a:t>Recruiting participants:</a:t>
            </a:r>
          </a:p>
          <a:p>
            <a:pPr lvl="1"/>
            <a:r>
              <a:rPr lang="en-US" dirty="0" smtClean="0"/>
              <a:t>Use people similar to your target market</a:t>
            </a:r>
          </a:p>
          <a:p>
            <a:pPr lvl="1"/>
            <a:r>
              <a:rPr lang="en-US" dirty="0" smtClean="0"/>
              <a:t>Create incentive (gift certificate or discount)</a:t>
            </a:r>
          </a:p>
          <a:p>
            <a:pPr lvl="1"/>
            <a:r>
              <a:rPr lang="en-US" dirty="0" smtClean="0"/>
              <a:t>Qualify them in a phone interview</a:t>
            </a:r>
          </a:p>
          <a:p>
            <a:pPr lvl="2"/>
            <a:r>
              <a:rPr lang="en-US" dirty="0" smtClean="0"/>
              <a:t>Can they stay focused for an hour session?</a:t>
            </a:r>
          </a:p>
          <a:p>
            <a:pPr lvl="2"/>
            <a:r>
              <a:rPr lang="en-US" dirty="0" smtClean="0"/>
              <a:t>Do they have good communication skills?</a:t>
            </a:r>
          </a:p>
          <a:p>
            <a:pPr lvl="1"/>
            <a:r>
              <a:rPr lang="en-US" dirty="0" smtClean="0"/>
              <a:t>Recruit from customers, friends, social sites, blog, Craig’s List</a:t>
            </a:r>
          </a:p>
          <a:p>
            <a:endParaRPr lang="en-US" dirty="0" smtClean="0"/>
          </a:p>
          <a:p>
            <a:endParaRPr lang="en-US" dirty="0" smtClean="0"/>
          </a:p>
          <a:p>
            <a:endParaRPr lang="en-US" dirty="0" smtClean="0"/>
          </a:p>
          <a:p>
            <a:pPr lvl="1">
              <a:buNone/>
            </a:pPr>
            <a:endParaRPr lang="en-US" dirty="0" smtClean="0"/>
          </a:p>
          <a:p>
            <a:pPr lvl="1"/>
            <a:endParaRPr lang="en-US" dirty="0" smtClean="0"/>
          </a:p>
          <a:p>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524000"/>
            <a:ext cx="13487400" cy="4953000"/>
          </a:xfrm>
        </p:spPr>
        <p:txBody>
          <a:bodyPr/>
          <a:lstStyle/>
          <a:p>
            <a:r>
              <a:rPr lang="en-US" dirty="0" smtClean="0"/>
              <a:t>Conducting your sessions</a:t>
            </a:r>
          </a:p>
          <a:p>
            <a:pPr lvl="1"/>
            <a:r>
              <a:rPr lang="en-US" dirty="0" smtClean="0"/>
              <a:t>Make them feel at </a:t>
            </a:r>
            <a:r>
              <a:rPr lang="en-US" dirty="0" smtClean="0"/>
              <a:t>ease: </a:t>
            </a:r>
            <a:r>
              <a:rPr lang="en-US" dirty="0" smtClean="0"/>
              <a:t>“you can’t do anything wrong”</a:t>
            </a:r>
          </a:p>
          <a:p>
            <a:pPr lvl="1"/>
            <a:r>
              <a:rPr lang="en-US" dirty="0" smtClean="0"/>
              <a:t>Encourage honesty and no “sugar coating”</a:t>
            </a:r>
          </a:p>
          <a:p>
            <a:pPr lvl="1"/>
            <a:r>
              <a:rPr lang="en-US" dirty="0" smtClean="0"/>
              <a:t>Explain they will be using a website and you will attempt to answer their questions after the test</a:t>
            </a:r>
          </a:p>
          <a:p>
            <a:pPr lvl="1"/>
            <a:r>
              <a:rPr lang="en-US" dirty="0" smtClean="0"/>
              <a:t>Encourage them to continuously verbalize what they are thinking (remind when needed)</a:t>
            </a:r>
          </a:p>
          <a:p>
            <a:pPr lvl="1"/>
            <a:endParaRPr lang="en-US" dirty="0" smtClean="0"/>
          </a:p>
          <a:p>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524000"/>
            <a:ext cx="13487400" cy="4953000"/>
          </a:xfrm>
        </p:spPr>
        <p:txBody>
          <a:bodyPr/>
          <a:lstStyle/>
          <a:p>
            <a:r>
              <a:rPr lang="en-US" dirty="0" smtClean="0"/>
              <a:t>Remote Testing Advantages</a:t>
            </a:r>
          </a:p>
          <a:p>
            <a:pPr lvl="1"/>
            <a:r>
              <a:rPr lang="en-US" dirty="0" smtClean="0"/>
              <a:t>Eliminates local computer setup</a:t>
            </a:r>
          </a:p>
          <a:p>
            <a:pPr lvl="1"/>
            <a:r>
              <a:rPr lang="en-US" dirty="0" err="1" smtClean="0"/>
              <a:t>GoTo</a:t>
            </a:r>
            <a:r>
              <a:rPr lang="en-US" dirty="0" smtClean="0"/>
              <a:t> Meeting can record ($50 per month)</a:t>
            </a:r>
          </a:p>
          <a:p>
            <a:pPr lvl="2"/>
            <a:r>
              <a:rPr lang="en-US" dirty="0" smtClean="0"/>
              <a:t>Also provides instant chat to send site links and tasks</a:t>
            </a:r>
          </a:p>
          <a:p>
            <a:pPr lvl="1"/>
            <a:r>
              <a:rPr lang="en-US" dirty="0" smtClean="0"/>
              <a:t>Can use Skype + screen recording software</a:t>
            </a:r>
          </a:p>
          <a:p>
            <a:pPr lvl="1"/>
            <a:r>
              <a:rPr lang="en-US" dirty="0" smtClean="0"/>
              <a:t>Thoroughly test your set up in a trial run!</a:t>
            </a:r>
          </a:p>
          <a:p>
            <a:pPr>
              <a:buNone/>
            </a:pPr>
            <a:endParaRPr lang="en-US" dirty="0" smtClean="0"/>
          </a:p>
          <a:p>
            <a:pPr lvl="1"/>
            <a:endParaRPr lang="en-US" dirty="0" smtClean="0"/>
          </a:p>
          <a:p>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524000"/>
            <a:ext cx="13487400" cy="4953000"/>
          </a:xfrm>
        </p:spPr>
        <p:txBody>
          <a:bodyPr/>
          <a:lstStyle/>
          <a:p>
            <a:r>
              <a:rPr lang="en-US" dirty="0" smtClean="0"/>
              <a:t>Summary</a:t>
            </a:r>
          </a:p>
          <a:p>
            <a:pPr lvl="1"/>
            <a:r>
              <a:rPr lang="en-US" dirty="0" smtClean="0"/>
              <a:t>Create real world tasks from site goals</a:t>
            </a:r>
          </a:p>
          <a:p>
            <a:pPr lvl="1"/>
            <a:r>
              <a:rPr lang="en-US" dirty="0" smtClean="0"/>
              <a:t>Recruit from target market(s)</a:t>
            </a:r>
          </a:p>
          <a:p>
            <a:pPr lvl="1"/>
            <a:r>
              <a:rPr lang="en-US" dirty="0" smtClean="0"/>
              <a:t>Use 3 subjects per test period</a:t>
            </a:r>
          </a:p>
          <a:p>
            <a:pPr lvl="1"/>
            <a:r>
              <a:rPr lang="en-US" dirty="0" smtClean="0"/>
              <a:t>Test early and often</a:t>
            </a:r>
          </a:p>
          <a:p>
            <a:pPr lvl="1"/>
            <a:r>
              <a:rPr lang="en-US" dirty="0" smtClean="0"/>
              <a:t>Encourage out loud thinking from test subjects</a:t>
            </a:r>
          </a:p>
          <a:p>
            <a:pPr lvl="1"/>
            <a:r>
              <a:rPr lang="en-US" dirty="0" smtClean="0"/>
              <a:t>Don’t over analyze – just start doing it!</a:t>
            </a:r>
          </a:p>
          <a:p>
            <a:pPr lvl="1"/>
            <a:endParaRPr lang="en-US" dirty="0" smtClean="0"/>
          </a:p>
          <a:p>
            <a:pPr>
              <a:buNone/>
            </a:pPr>
            <a:endParaRPr lang="en-US" dirty="0" smtClean="0"/>
          </a:p>
          <a:p>
            <a:pPr lvl="1"/>
            <a:endParaRPr lang="en-US" dirty="0" smtClean="0"/>
          </a:p>
          <a:p>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533400" y="2971800"/>
            <a:ext cx="13487400" cy="1600200"/>
          </a:xfrm>
        </p:spPr>
        <p:txBody>
          <a:bodyPr/>
          <a:lstStyle/>
          <a:p>
            <a:pPr lvl="1" algn="ctr">
              <a:buNone/>
            </a:pPr>
            <a:r>
              <a:rPr lang="en-US" sz="8000" dirty="0" smtClean="0"/>
              <a:t>Thank you!</a:t>
            </a:r>
          </a:p>
          <a:p>
            <a:pPr lvl="1" algn="ctr">
              <a:buNone/>
            </a:pPr>
            <a:r>
              <a:rPr lang="en-US" sz="8000" dirty="0" smtClean="0"/>
              <a:t>Questions?</a:t>
            </a:r>
          </a:p>
          <a:p>
            <a:pPr>
              <a:buNone/>
            </a:pPr>
            <a:endParaRPr lang="en-US" dirty="0" smtClean="0"/>
          </a:p>
          <a:p>
            <a:pPr lvl="1"/>
            <a:endParaRPr lang="en-US" dirty="0" smtClean="0"/>
          </a:p>
          <a:p>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p:txBody>
          <a:bodyPr/>
          <a:lstStyle/>
          <a:p>
            <a:r>
              <a:rPr lang="en-US" dirty="0" smtClean="0"/>
              <a:t>This session will cover…</a:t>
            </a:r>
          </a:p>
          <a:p>
            <a:pPr lvl="1"/>
            <a:r>
              <a:rPr lang="en-US" dirty="0" smtClean="0"/>
              <a:t>Why you need to test your website</a:t>
            </a:r>
          </a:p>
          <a:p>
            <a:pPr lvl="1"/>
            <a:r>
              <a:rPr lang="en-US" dirty="0" smtClean="0"/>
              <a:t>Why testing works</a:t>
            </a:r>
          </a:p>
          <a:p>
            <a:pPr lvl="1"/>
            <a:r>
              <a:rPr lang="en-US" dirty="0" smtClean="0"/>
              <a:t>How you can do your own testing with several hours of planning and an investment of several hundred dollars</a:t>
            </a:r>
          </a:p>
          <a:p>
            <a:pPr lvl="1">
              <a:buNone/>
            </a:pPr>
            <a:endParaRPr lang="en-US" dirty="0" smtClean="0"/>
          </a:p>
          <a:p>
            <a:pPr lvl="1"/>
            <a:endParaRPr lang="en-US" dirty="0" smtClean="0"/>
          </a:p>
          <a:p>
            <a:pPr lvl="1">
              <a:buNone/>
            </a:pPr>
            <a:endParaRPr lang="en-US" dirty="0" smtClean="0"/>
          </a:p>
          <a:p>
            <a:pPr lvl="1">
              <a:buNone/>
            </a:pPr>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fused avatar.png"/>
          <p:cNvPicPr>
            <a:picLocks noChangeAspect="1"/>
          </p:cNvPicPr>
          <p:nvPr/>
        </p:nvPicPr>
        <p:blipFill>
          <a:blip r:embed="rId3"/>
          <a:stretch>
            <a:fillRect/>
          </a:stretch>
        </p:blipFill>
        <p:spPr>
          <a:xfrm>
            <a:off x="4114800" y="2438400"/>
            <a:ext cx="5587302" cy="4876191"/>
          </a:xfrm>
          <a:prstGeom prst="rect">
            <a:avLst/>
          </a:prstGeom>
        </p:spPr>
      </p:pic>
      <p:sp>
        <p:nvSpPr>
          <p:cNvPr id="5" name="Content Placeholder 2"/>
          <p:cNvSpPr>
            <a:spLocks noGrp="1"/>
          </p:cNvSpPr>
          <p:nvPr>
            <p:ph idx="1"/>
          </p:nvPr>
        </p:nvSpPr>
        <p:spPr>
          <a:xfrm>
            <a:off x="609600" y="2362200"/>
            <a:ext cx="4495800" cy="1219200"/>
          </a:xfrm>
        </p:spPr>
        <p:txBody>
          <a:bodyPr/>
          <a:lstStyle/>
          <a:p>
            <a:pPr>
              <a:buNone/>
            </a:pPr>
            <a:r>
              <a:rPr lang="en-US" dirty="0" smtClean="0"/>
              <a:t>Where Am I?</a:t>
            </a:r>
          </a:p>
        </p:txBody>
      </p:sp>
      <p:sp>
        <p:nvSpPr>
          <p:cNvPr id="6" name="Content Placeholder 2"/>
          <p:cNvSpPr txBox="1">
            <a:spLocks/>
          </p:cNvSpPr>
          <p:nvPr/>
        </p:nvSpPr>
        <p:spPr bwMode="auto">
          <a:xfrm>
            <a:off x="9829800" y="6705600"/>
            <a:ext cx="4495800" cy="121920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marL="490538" marR="0" lvl="0" indent="-490538" algn="l" defTabSz="1306513" rtl="0" eaLnBrk="0" fontAlgn="base" latinLnBrk="0" hangingPunct="0">
              <a:lnSpc>
                <a:spcPct val="100000"/>
              </a:lnSpc>
              <a:spcBef>
                <a:spcPct val="20000"/>
              </a:spcBef>
              <a:spcAft>
                <a:spcPct val="0"/>
              </a:spcAft>
              <a:buClrTx/>
              <a:buSzTx/>
              <a:buFontTx/>
              <a:buNone/>
              <a:tabLst/>
              <a:defRPr/>
            </a:pPr>
            <a:r>
              <a:rPr kumimoji="0" lang="en-US" sz="4600" b="0" i="0" u="none" strike="noStrike" kern="0" cap="none" spc="0" normalizeH="0" baseline="0" noProof="0" dirty="0" smtClean="0">
                <a:ln>
                  <a:noFill/>
                </a:ln>
                <a:solidFill>
                  <a:schemeClr val="tx1"/>
                </a:solidFill>
                <a:effectLst/>
                <a:uLnTx/>
                <a:uFillTx/>
                <a:latin typeface="+mn-lt"/>
                <a:ea typeface="+mn-ea"/>
                <a:cs typeface="+mn-cs"/>
              </a:rPr>
              <a:t>What do</a:t>
            </a:r>
            <a:r>
              <a:rPr kumimoji="0" lang="en-US" sz="4600" b="0" i="0" u="none" strike="noStrike" kern="0" cap="none" spc="0" normalizeH="0" noProof="0" dirty="0" smtClean="0">
                <a:ln>
                  <a:noFill/>
                </a:ln>
                <a:solidFill>
                  <a:schemeClr val="tx1"/>
                </a:solidFill>
                <a:effectLst/>
                <a:uLnTx/>
                <a:uFillTx/>
                <a:latin typeface="+mn-lt"/>
                <a:ea typeface="+mn-ea"/>
                <a:cs typeface="+mn-cs"/>
              </a:rPr>
              <a:t> I do</a:t>
            </a:r>
            <a:r>
              <a:rPr kumimoji="0" lang="en-US" sz="4600" b="0" i="0" u="none" strike="noStrike" kern="0" cap="none" spc="0" normalizeH="0" baseline="0" noProof="0" dirty="0" smtClean="0">
                <a:ln>
                  <a:noFill/>
                </a:ln>
                <a:solidFill>
                  <a:schemeClr val="tx1"/>
                </a:solidFill>
                <a:effectLst/>
                <a:uLnTx/>
                <a:uFillTx/>
                <a:latin typeface="+mn-lt"/>
                <a:ea typeface="+mn-ea"/>
                <a:cs typeface="+mn-cs"/>
              </a:rPr>
              <a:t>?</a:t>
            </a:r>
          </a:p>
        </p:txBody>
      </p:sp>
      <p:sp>
        <p:nvSpPr>
          <p:cNvPr id="7"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676400"/>
            <a:ext cx="13487400" cy="4953000"/>
          </a:xfrm>
        </p:spPr>
        <p:txBody>
          <a:bodyPr/>
          <a:lstStyle/>
          <a:p>
            <a:r>
              <a:rPr lang="en-US" dirty="0" smtClean="0"/>
              <a:t>Why do websites have problems?</a:t>
            </a:r>
          </a:p>
          <a:p>
            <a:pPr lvl="1"/>
            <a:r>
              <a:rPr lang="en-US" dirty="0" smtClean="0"/>
              <a:t>We design sites for people to read them</a:t>
            </a:r>
          </a:p>
          <a:p>
            <a:pPr lvl="1"/>
            <a:r>
              <a:rPr lang="en-US" dirty="0" smtClean="0"/>
              <a:t>Instant access has made us impatient</a:t>
            </a:r>
          </a:p>
          <a:p>
            <a:pPr lvl="1"/>
            <a:r>
              <a:rPr lang="en-US" dirty="0" smtClean="0"/>
              <a:t>People don’t read, they scan</a:t>
            </a:r>
            <a:r>
              <a:rPr lang="en-US" baseline="30000" dirty="0" smtClean="0"/>
              <a:t>1</a:t>
            </a:r>
            <a:endParaRPr lang="en-US" dirty="0" smtClean="0"/>
          </a:p>
          <a:p>
            <a:pPr lvl="1"/>
            <a:r>
              <a:rPr lang="en-US" dirty="0" smtClean="0"/>
              <a:t>80% of web users give you several seconds to get their attention</a:t>
            </a:r>
          </a:p>
          <a:p>
            <a:endParaRPr lang="en-US" dirty="0" smtClean="0"/>
          </a:p>
          <a:p>
            <a:endParaRPr lang="en-US" dirty="0" smtClean="0"/>
          </a:p>
          <a:p>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
        <p:nvSpPr>
          <p:cNvPr id="5" name="TextBox 4"/>
          <p:cNvSpPr txBox="1"/>
          <p:nvPr/>
        </p:nvSpPr>
        <p:spPr>
          <a:xfrm>
            <a:off x="3284936" y="7467600"/>
            <a:ext cx="11193064" cy="584775"/>
          </a:xfrm>
          <a:prstGeom prst="rect">
            <a:avLst/>
          </a:prstGeom>
          <a:noFill/>
        </p:spPr>
        <p:txBody>
          <a:bodyPr wrap="none" rtlCol="0">
            <a:spAutoFit/>
          </a:bodyPr>
          <a:lstStyle/>
          <a:p>
            <a:r>
              <a:rPr lang="en-US" sz="3200" baseline="30000" dirty="0" smtClean="0"/>
              <a:t>1</a:t>
            </a:r>
            <a:r>
              <a:rPr lang="en-US" sz="3200" dirty="0" smtClean="0"/>
              <a:t>Jacob Nielson October 1997 “</a:t>
            </a:r>
            <a:r>
              <a:rPr lang="en-US" sz="3200" dirty="0" smtClean="0">
                <a:hlinkClick r:id="rId3"/>
              </a:rPr>
              <a:t>How Users Read on the Web</a:t>
            </a:r>
            <a:r>
              <a:rPr lang="en-US" sz="3200" dirty="0" smtClean="0"/>
              <a:t>”</a:t>
            </a:r>
            <a:endParaRPr lang="en-US" sz="32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
        <p:nvSpPr>
          <p:cNvPr id="6" name="Content Placeholder 2"/>
          <p:cNvSpPr txBox="1">
            <a:spLocks/>
          </p:cNvSpPr>
          <p:nvPr/>
        </p:nvSpPr>
        <p:spPr bwMode="auto">
          <a:xfrm>
            <a:off x="609600" y="2209800"/>
            <a:ext cx="4419600" cy="106680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marL="490538" marR="0" lvl="0" indent="-490538" algn="l" defTabSz="1306513" rtl="0" eaLnBrk="0" fontAlgn="base" latinLnBrk="0" hangingPunct="0">
              <a:lnSpc>
                <a:spcPct val="100000"/>
              </a:lnSpc>
              <a:spcBef>
                <a:spcPct val="20000"/>
              </a:spcBef>
              <a:spcAft>
                <a:spcPct val="0"/>
              </a:spcAft>
              <a:buClrTx/>
              <a:buSzTx/>
              <a:buFontTx/>
              <a:buChar char="•"/>
              <a:tabLst/>
              <a:defRPr/>
            </a:pPr>
            <a:r>
              <a:rPr kumimoji="0" lang="en-US" sz="4600" b="0" i="0" u="none" strike="noStrike" kern="0" cap="none" spc="0" normalizeH="0" baseline="0" noProof="0" dirty="0" smtClean="0">
                <a:ln>
                  <a:noFill/>
                </a:ln>
                <a:solidFill>
                  <a:schemeClr val="tx1"/>
                </a:solidFill>
                <a:effectLst/>
                <a:uLnTx/>
                <a:uFillTx/>
                <a:latin typeface="+mn-lt"/>
                <a:ea typeface="+mn-ea"/>
                <a:cs typeface="+mn-cs"/>
              </a:rPr>
              <a:t>Usability testing</a:t>
            </a:r>
            <a:r>
              <a:rPr kumimoji="0" lang="en-US" sz="4600" b="0" i="0" u="none" strike="noStrike" kern="0" cap="none" spc="0" normalizeH="0" noProof="0" dirty="0" smtClean="0">
                <a:ln>
                  <a:noFill/>
                </a:ln>
                <a:solidFill>
                  <a:schemeClr val="tx1"/>
                </a:solidFill>
                <a:effectLst/>
                <a:uLnTx/>
                <a:uFillTx/>
                <a:latin typeface="+mn-lt"/>
                <a:ea typeface="+mn-ea"/>
                <a:cs typeface="+mn-cs"/>
              </a:rPr>
              <a:t> provides a clear path </a:t>
            </a:r>
            <a:r>
              <a:rPr kumimoji="0" lang="en-US" sz="4600" b="0" i="0" u="none" strike="noStrike" kern="0" cap="none" spc="0" normalizeH="0" noProof="0" dirty="0" smtClean="0">
                <a:ln>
                  <a:noFill/>
                </a:ln>
                <a:solidFill>
                  <a:schemeClr val="tx1"/>
                </a:solidFill>
                <a:effectLst/>
                <a:uLnTx/>
                <a:uFillTx/>
                <a:latin typeface="+mn-lt"/>
                <a:ea typeface="+mn-ea"/>
                <a:cs typeface="+mn-cs"/>
              </a:rPr>
              <a:t>for your website users</a:t>
            </a:r>
            <a:endParaRPr kumimoji="0" lang="en-US" sz="4600" b="0" i="0" u="none" strike="noStrike" kern="0" cap="none" spc="0" normalizeH="0" baseline="0" noProof="0" dirty="0" smtClean="0">
              <a:ln>
                <a:noFill/>
              </a:ln>
              <a:solidFill>
                <a:schemeClr val="tx1"/>
              </a:solidFill>
              <a:effectLst/>
              <a:uLnTx/>
              <a:uFillTx/>
              <a:latin typeface="+mn-lt"/>
              <a:ea typeface="+mn-ea"/>
              <a:cs typeface="+mn-cs"/>
            </a:endParaRPr>
          </a:p>
          <a:p>
            <a:pPr marL="490538" marR="0" lvl="0" indent="-490538" algn="l" defTabSz="1306513" rtl="0" eaLnBrk="0" fontAlgn="base" latinLnBrk="0" hangingPunct="0">
              <a:lnSpc>
                <a:spcPct val="100000"/>
              </a:lnSpc>
              <a:spcBef>
                <a:spcPct val="20000"/>
              </a:spcBef>
              <a:spcAft>
                <a:spcPct val="0"/>
              </a:spcAft>
              <a:buClrTx/>
              <a:buSzTx/>
              <a:buFontTx/>
              <a:buNone/>
              <a:tabLst/>
              <a:defRPr/>
            </a:pPr>
            <a:endParaRPr kumimoji="0" lang="en-US" sz="46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 name="Picture 6" descr="roadmap.jpg"/>
          <p:cNvPicPr>
            <a:picLocks noChangeAspect="1"/>
          </p:cNvPicPr>
          <p:nvPr/>
        </p:nvPicPr>
        <p:blipFill>
          <a:blip r:embed="rId3"/>
          <a:stretch>
            <a:fillRect/>
          </a:stretch>
        </p:blipFill>
        <p:spPr>
          <a:xfrm>
            <a:off x="4724400" y="1676400"/>
            <a:ext cx="8347456" cy="6260592"/>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p:txBody>
          <a:bodyPr/>
          <a:lstStyle/>
          <a:p>
            <a:r>
              <a:rPr lang="en-US" dirty="0" smtClean="0"/>
              <a:t>What is usability test?</a:t>
            </a:r>
          </a:p>
          <a:p>
            <a:pPr lvl="1"/>
            <a:r>
              <a:rPr lang="en-US" dirty="0" smtClean="0">
                <a:solidFill>
                  <a:schemeClr val="tx1"/>
                </a:solidFill>
                <a:latin typeface="+mn-lt"/>
                <a:ea typeface="+mn-ea"/>
                <a:cs typeface="+mn-cs"/>
              </a:rPr>
              <a:t>Usability testing is described as watching people use the thing you are designing or interested in improving</a:t>
            </a:r>
          </a:p>
          <a:p>
            <a:pPr lvl="1"/>
            <a:r>
              <a:rPr lang="en-US" dirty="0" smtClean="0"/>
              <a:t>You simply observe and gather data</a:t>
            </a:r>
          </a:p>
          <a:p>
            <a:pPr lvl="1"/>
            <a:r>
              <a:rPr lang="en-US" dirty="0" smtClean="0"/>
              <a:t>This is NOT quantitative testing (focus group)</a:t>
            </a:r>
          </a:p>
          <a:p>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p:txBody>
          <a:bodyPr/>
          <a:lstStyle/>
          <a:p>
            <a:pPr algn="ctr">
              <a:buNone/>
            </a:pPr>
            <a:endParaRPr lang="en-US" sz="6000" dirty="0" smtClean="0"/>
          </a:p>
          <a:p>
            <a:pPr algn="ctr">
              <a:buNone/>
            </a:pPr>
            <a:r>
              <a:rPr lang="en-US" sz="6000" b="1" dirty="0" smtClean="0"/>
              <a:t>Background on Usability Testing</a:t>
            </a:r>
          </a:p>
          <a:p>
            <a:pPr>
              <a:buNone/>
            </a:pPr>
            <a:endParaRPr lang="en-US" dirty="0" smtClean="0"/>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p:txBody>
          <a:bodyPr/>
          <a:lstStyle/>
          <a:p>
            <a:r>
              <a:rPr lang="en-US" dirty="0" smtClean="0">
                <a:solidFill>
                  <a:schemeClr val="tx1"/>
                </a:solidFill>
                <a:latin typeface="+mn-lt"/>
                <a:ea typeface="+mn-ea"/>
                <a:cs typeface="+mn-cs"/>
              </a:rPr>
              <a:t>Testing up to the 90’s was expensive &amp; laborious</a:t>
            </a:r>
          </a:p>
          <a:p>
            <a:r>
              <a:rPr lang="en-US" dirty="0" smtClean="0"/>
              <a:t>Cognitive experts conducted the testing</a:t>
            </a:r>
          </a:p>
          <a:p>
            <a:r>
              <a:rPr lang="en-US" dirty="0" smtClean="0"/>
              <a:t>Test groups ranged from 30 – 50 people</a:t>
            </a:r>
          </a:p>
          <a:p>
            <a:r>
              <a:rPr lang="en-US" dirty="0" smtClean="0"/>
              <a:t>Few companies could afford this</a:t>
            </a:r>
          </a:p>
        </p:txBody>
      </p:sp>
      <p:sp>
        <p:nvSpPr>
          <p:cNvPr id="4" name="Title 1"/>
          <p:cNvSpPr>
            <a:spLocks noGrp="1"/>
          </p:cNvSpPr>
          <p:nvPr>
            <p:ph type="title"/>
          </p:nvPr>
        </p:nvSpPr>
        <p:spPr bwMode="auto">
          <a:xfrm>
            <a:off x="731838" y="330200"/>
            <a:ext cx="13166725" cy="1371600"/>
          </a:xfrm>
          <a:ln>
            <a:miter lim="800000"/>
            <a:headEnd/>
            <a:tailEnd/>
          </a:ln>
        </p:spPr>
        <p:txBody>
          <a:bodyPr wrap="square" lIns="91440" tIns="45720" rIns="91440" bIns="45720" numCol="1" anchor="t" anchorCtr="0" compatLnSpc="1">
            <a:prstTxWarp prst="textNoShape">
              <a:avLst/>
            </a:prstTxWarp>
          </a:bodyPr>
          <a:lstStyle/>
          <a:p>
            <a:pPr>
              <a:defRPr/>
            </a:pPr>
            <a:r>
              <a:rPr lang="en-US" sz="4800" dirty="0" smtClean="0">
                <a:latin typeface="+mn-lt"/>
              </a:rPr>
              <a:t>Website Usability Testing</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Geneva"/>
        <a:cs typeface="Geneva"/>
      </a:majorFont>
      <a:minorFont>
        <a:latin typeface="Century Gothic"/>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pitchFamily="-110" charset="0"/>
            <a:ea typeface="Geneva" pitchFamily="-110" charset="0"/>
            <a:cs typeface="Geneva"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pitchFamily="-110" charset="0"/>
            <a:ea typeface="Geneva" pitchFamily="-110" charset="0"/>
            <a:cs typeface="Geneva"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8927</TotalTime>
  <Words>1421</Words>
  <Application>Microsoft Office PowerPoint</Application>
  <PresentationFormat>Custom</PresentationFormat>
  <Paragraphs>198</Paragraphs>
  <Slides>26</Slides>
  <Notes>24</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Course Title</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lpstr>Website Usability Testing</vt:lpstr>
    </vt:vector>
  </TitlesOfParts>
  <Company>jonathan moyer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jonathan moyer</dc:creator>
  <cp:lastModifiedBy>Michael Newman</cp:lastModifiedBy>
  <cp:revision>266</cp:revision>
  <dcterms:created xsi:type="dcterms:W3CDTF">2009-10-26T16:46:21Z</dcterms:created>
  <dcterms:modified xsi:type="dcterms:W3CDTF">2011-12-14T23:49:30Z</dcterms:modified>
</cp:coreProperties>
</file>