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4" r:id="rId9"/>
    <p:sldId id="263" r:id="rId10"/>
    <p:sldId id="265"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756" y="-9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366342-C241-ED4B-A7EE-7B801FE2A06B}" type="datetimeFigureOut">
              <a:rPr lang="en-US" smtClean="0"/>
              <a:t>1/20/2015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93B5CA-1888-E94B-9997-353A68850114}" type="slidenum">
              <a:rPr lang="en-US" smtClean="0"/>
              <a:t>‹#›</a:t>
            </a:fld>
            <a:endParaRPr lang="en-US"/>
          </a:p>
        </p:txBody>
      </p:sp>
    </p:spTree>
    <p:extLst>
      <p:ext uri="{BB962C8B-B14F-4D97-AF65-F5344CB8AC3E}">
        <p14:creationId xmlns:p14="http://schemas.microsoft.com/office/powerpoint/2010/main" val="27369625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smtClean="0">
                <a:solidFill>
                  <a:schemeClr val="tx1"/>
                </a:solidFill>
                <a:effectLst/>
                <a:latin typeface="+mn-lt"/>
                <a:ea typeface="+mn-ea"/>
                <a:cs typeface="+mn-cs"/>
              </a:rPr>
              <a:t>Market Engagement, Product features, or promotion advertising. </a:t>
            </a:r>
            <a:endParaRPr lang="en-US"/>
          </a:p>
        </p:txBody>
      </p:sp>
      <p:sp>
        <p:nvSpPr>
          <p:cNvPr id="4" name="Slide Number Placeholder 3"/>
          <p:cNvSpPr>
            <a:spLocks noGrp="1"/>
          </p:cNvSpPr>
          <p:nvPr>
            <p:ph type="sldNum" sz="quarter" idx="10"/>
          </p:nvPr>
        </p:nvSpPr>
        <p:spPr/>
        <p:txBody>
          <a:bodyPr/>
          <a:lstStyle/>
          <a:p>
            <a:fld id="{AB93B5CA-1888-E94B-9997-353A68850114}" type="slidenum">
              <a:rPr lang="en-US" smtClean="0"/>
              <a:t>5</a:t>
            </a:fld>
            <a:endParaRPr lang="en-US"/>
          </a:p>
        </p:txBody>
      </p:sp>
    </p:spTree>
    <p:extLst>
      <p:ext uri="{BB962C8B-B14F-4D97-AF65-F5344CB8AC3E}">
        <p14:creationId xmlns:p14="http://schemas.microsoft.com/office/powerpoint/2010/main" val="76263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D6E88F-3DAF-B949-9980-F0CBD7E41EC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D6E88F-3DAF-B949-9980-F0CBD7E41EC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AD6E88F-3DAF-B949-9980-F0CBD7E41EC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D6E88F-3DAF-B949-9980-F0CBD7E41EC9}" type="datetimeFigureOut">
              <a:rPr lang="en-US" smtClean="0"/>
              <a:pPr/>
              <a:t>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AD6E88F-3DAF-B949-9980-F0CBD7E41EC9}" type="datetimeFigureOut">
              <a:rPr lang="en-US" smtClean="0"/>
              <a:pPr/>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D6E88F-3DAF-B949-9980-F0CBD7E41EC9}" type="datetimeFigureOut">
              <a:rPr lang="en-US" smtClean="0"/>
              <a:pPr/>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6E88F-3DAF-B949-9980-F0CBD7E41EC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6E88F-3DAF-B949-9980-F0CBD7E41EC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AD6E88F-3DAF-B949-9980-F0CBD7E41EC9}" type="datetimeFigureOut">
              <a:rPr lang="en-US" smtClean="0"/>
              <a:pPr/>
              <a:t>1/20/2015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B1CDD27-D245-054C-BE5F-CC77FACBCEA5}" type="slidenum">
              <a:rPr lang="en-US" smtClean="0"/>
              <a:pPr/>
              <a:t>‹#›</a:t>
            </a:fld>
            <a:endParaRPr lang="en-US"/>
          </a:p>
        </p:txBody>
      </p:sp>
      <p:pic>
        <p:nvPicPr>
          <p:cNvPr id="7" name="Picture 6" descr="NS13_NAMMU_PP_TitleBa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0"/>
            <a:ext cx="9150865" cy="84798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b="0" i="0" kern="1200">
          <a:solidFill>
            <a:schemeClr val="tx1"/>
          </a:solidFill>
          <a:latin typeface="Helvetica Neue Light"/>
          <a:ea typeface="+mn-ea"/>
          <a:cs typeface="Helvetica Neue Light"/>
        </a:defRPr>
      </a:lvl1pPr>
      <a:lvl2pPr marL="742950" indent="-285750" algn="l" defTabSz="457200" rtl="0" eaLnBrk="1" latinLnBrk="0" hangingPunct="1">
        <a:spcBef>
          <a:spcPct val="20000"/>
        </a:spcBef>
        <a:buFont typeface="Arial"/>
        <a:buChar char="–"/>
        <a:defRPr sz="2800" b="0" i="0" kern="1200">
          <a:solidFill>
            <a:schemeClr val="tx1"/>
          </a:solidFill>
          <a:latin typeface="Helvetica Neue Light"/>
          <a:ea typeface="+mn-ea"/>
          <a:cs typeface="Helvetica Neue Light"/>
        </a:defRPr>
      </a:lvl2pPr>
      <a:lvl3pPr marL="1143000" indent="-228600" algn="l" defTabSz="457200" rtl="0" eaLnBrk="1" latinLnBrk="0" hangingPunct="1">
        <a:spcBef>
          <a:spcPct val="20000"/>
        </a:spcBef>
        <a:buFont typeface="Arial"/>
        <a:buChar char="•"/>
        <a:defRPr sz="2400" b="0" i="0" kern="1200">
          <a:solidFill>
            <a:schemeClr val="tx1"/>
          </a:solidFill>
          <a:latin typeface="Helvetica Neue Light"/>
          <a:ea typeface="+mn-ea"/>
          <a:cs typeface="Helvetica Neue Light"/>
        </a:defRPr>
      </a:lvl3pPr>
      <a:lvl4pPr marL="1600200" indent="-228600" algn="l" defTabSz="457200" rtl="0" eaLnBrk="1" latinLnBrk="0" hangingPunct="1">
        <a:spcBef>
          <a:spcPct val="20000"/>
        </a:spcBef>
        <a:buFont typeface="Arial"/>
        <a:buChar char="–"/>
        <a:defRPr sz="2000" b="0" i="0" kern="1200">
          <a:solidFill>
            <a:schemeClr val="tx1"/>
          </a:solidFill>
          <a:latin typeface="Helvetica Neue Light"/>
          <a:ea typeface="+mn-ea"/>
          <a:cs typeface="Helvetica Neue Light"/>
        </a:defRPr>
      </a:lvl4pPr>
      <a:lvl5pPr marL="2057400" indent="-228600" algn="l" defTabSz="457200" rtl="0" eaLnBrk="1" latinLnBrk="0" hangingPunct="1">
        <a:spcBef>
          <a:spcPct val="20000"/>
        </a:spcBef>
        <a:buFont typeface="Arial"/>
        <a:buChar char="»"/>
        <a:defRPr sz="2000" b="0" i="0" kern="1200">
          <a:solidFill>
            <a:schemeClr val="tx1"/>
          </a:solidFill>
          <a:latin typeface="Helvetica Neue Light"/>
          <a:ea typeface="+mn-ea"/>
          <a:cs typeface="Helvetica Neue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S13_NAMMU_PP16x9.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24" y="-21075"/>
            <a:ext cx="9192257" cy="517830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S13_NAMMU_PP16x9.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24" y="-21075"/>
            <a:ext cx="9192257" cy="5178305"/>
          </a:xfrm>
          <a:prstGeom prst="rect">
            <a:avLst/>
          </a:prstGeom>
        </p:spPr>
      </p:pic>
    </p:spTree>
    <p:extLst>
      <p:ext uri="{BB962C8B-B14F-4D97-AF65-F5344CB8AC3E}">
        <p14:creationId xmlns:p14="http://schemas.microsoft.com/office/powerpoint/2010/main" val="3861368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smtClean="0">
                <a:latin typeface="Helvetica Neue Light"/>
                <a:cs typeface="Helvetica Neue Light"/>
              </a:rPr>
              <a:t>How to Get Started </a:t>
            </a:r>
            <a:r>
              <a:rPr lang="en-US" sz="2400" b="1" dirty="0">
                <a:latin typeface="Helvetica Neue Light"/>
                <a:cs typeface="Helvetica Neue Light"/>
              </a:rPr>
              <a:t>with YouTube </a:t>
            </a:r>
            <a:r>
              <a:rPr lang="en-US" sz="2400" b="1" dirty="0" smtClean="0">
                <a:latin typeface="Helvetica Neue Light"/>
                <a:cs typeface="Helvetica Neue Light"/>
              </a:rPr>
              <a:t>and Video </a:t>
            </a:r>
            <a:r>
              <a:rPr lang="en-US" sz="2400" b="1" dirty="0">
                <a:latin typeface="Helvetica Neue Light"/>
                <a:cs typeface="Helvetica Neue Light"/>
              </a:rPr>
              <a:t>Marketing</a:t>
            </a:r>
          </a:p>
        </p:txBody>
      </p:sp>
      <p:sp>
        <p:nvSpPr>
          <p:cNvPr id="3" name="TextBox 2"/>
          <p:cNvSpPr txBox="1"/>
          <p:nvPr/>
        </p:nvSpPr>
        <p:spPr>
          <a:xfrm>
            <a:off x="528595" y="2047602"/>
            <a:ext cx="7778716" cy="1754326"/>
          </a:xfrm>
          <a:prstGeom prst="rect">
            <a:avLst/>
          </a:prstGeom>
          <a:noFill/>
        </p:spPr>
        <p:txBody>
          <a:bodyPr wrap="square" rtlCol="0">
            <a:spAutoFit/>
          </a:bodyPr>
          <a:lstStyle/>
          <a:p>
            <a:r>
              <a:rPr lang="en-US" dirty="0">
                <a:latin typeface="Helvetica Neue Light"/>
                <a:cs typeface="Helvetica Neue Light"/>
              </a:rPr>
              <a:t>Video has quickly become an essential component in an overall marketing strategy, but how do we get started and more importantly get noticed in the cluttered world of YouTube? This session will feature expert panelists to provide advice on how to get started or improve your video marketing. We will discuss content, creative </a:t>
            </a:r>
            <a:r>
              <a:rPr lang="en-US" dirty="0" smtClean="0">
                <a:latin typeface="Helvetica Neue Light"/>
                <a:cs typeface="Helvetica Neue Light"/>
              </a:rPr>
              <a:t>processes </a:t>
            </a:r>
            <a:r>
              <a:rPr lang="en-US" dirty="0">
                <a:latin typeface="Helvetica Neue Light"/>
                <a:cs typeface="Helvetica Neue Light"/>
              </a:rPr>
              <a:t>and resources needed, while presenting examples of successful videos</a:t>
            </a:r>
            <a:r>
              <a:rPr lang="en-US" dirty="0" smtClean="0">
                <a:latin typeface="Helvetica Neue Light"/>
                <a:cs typeface="Helvetica Neue Light"/>
              </a:rPr>
              <a:t>.</a:t>
            </a:r>
            <a:endParaRPr lang="en-US" dirty="0">
              <a:latin typeface="Helvetica Neue Light"/>
              <a:cs typeface="Helvetica Neue Ligh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a:t>
            </a:r>
            <a:r>
              <a:rPr lang="en-US" sz="2400" b="1" dirty="0" smtClean="0">
                <a:latin typeface="Helvetica Neue Light"/>
                <a:cs typeface="Helvetica Neue Light"/>
              </a:rPr>
              <a:t>With </a:t>
            </a:r>
            <a:r>
              <a:rPr lang="en-US" sz="2400" b="1" dirty="0">
                <a:latin typeface="Helvetica Neue Light"/>
                <a:cs typeface="Helvetica Neue Light"/>
              </a:rPr>
              <a:t>YouTube </a:t>
            </a:r>
            <a:r>
              <a:rPr lang="en-US" sz="2400" b="1" dirty="0" smtClean="0">
                <a:latin typeface="Helvetica Neue Light"/>
                <a:cs typeface="Helvetica Neue Light"/>
              </a:rPr>
              <a:t>and Video </a:t>
            </a:r>
            <a:r>
              <a:rPr lang="en-US" sz="2400" b="1" dirty="0">
                <a:latin typeface="Helvetica Neue Light"/>
                <a:cs typeface="Helvetica Neue Light"/>
              </a:rPr>
              <a:t>Marketing</a:t>
            </a:r>
          </a:p>
        </p:txBody>
      </p:sp>
      <p:sp>
        <p:nvSpPr>
          <p:cNvPr id="3" name="TextBox 2"/>
          <p:cNvSpPr txBox="1"/>
          <p:nvPr/>
        </p:nvSpPr>
        <p:spPr>
          <a:xfrm>
            <a:off x="542324" y="1775140"/>
            <a:ext cx="7956379" cy="3231654"/>
          </a:xfrm>
          <a:prstGeom prst="rect">
            <a:avLst/>
          </a:prstGeom>
          <a:noFill/>
        </p:spPr>
        <p:txBody>
          <a:bodyPr wrap="square" rtlCol="0">
            <a:spAutoFit/>
          </a:bodyPr>
          <a:lstStyle/>
          <a:p>
            <a:r>
              <a:rPr lang="en-US" sz="2000" b="1" dirty="0" smtClean="0">
                <a:latin typeface="Helvetica Neue Light"/>
                <a:cs typeface="Helvetica Neue Light"/>
              </a:rPr>
              <a:t>The Panelists:</a:t>
            </a:r>
          </a:p>
          <a:p>
            <a:endParaRPr lang="en-US" sz="2000" dirty="0">
              <a:latin typeface="Helvetica Neue Light"/>
              <a:cs typeface="Helvetica Neue Light"/>
            </a:endParaRPr>
          </a:p>
          <a:p>
            <a:r>
              <a:rPr lang="en-US" sz="2000" b="1" dirty="0" smtClean="0">
                <a:latin typeface="Helvetica Neue Light"/>
                <a:cs typeface="Helvetica Neue Light"/>
              </a:rPr>
              <a:t>Ben </a:t>
            </a:r>
            <a:r>
              <a:rPr lang="en-US" sz="2000" b="1" dirty="0" err="1" smtClean="0">
                <a:latin typeface="Helvetica Neue Light"/>
                <a:cs typeface="Helvetica Neue Light"/>
              </a:rPr>
              <a:t>Werlin</a:t>
            </a:r>
            <a:r>
              <a:rPr lang="en-US" sz="2000" b="1" dirty="0" smtClean="0">
                <a:latin typeface="Helvetica Neue Light"/>
                <a:cs typeface="Helvetica Neue Light"/>
              </a:rPr>
              <a:t>, Music Store Live</a:t>
            </a:r>
          </a:p>
          <a:p>
            <a:endParaRPr lang="en-US" sz="2000" b="1" dirty="0">
              <a:latin typeface="Helvetica Neue Light"/>
              <a:cs typeface="Helvetica Neue Light"/>
            </a:endParaRPr>
          </a:p>
          <a:p>
            <a:r>
              <a:rPr lang="en-US" sz="2000" b="1" dirty="0" smtClean="0">
                <a:latin typeface="Helvetica Neue Light"/>
                <a:cs typeface="Helvetica Neue Light"/>
              </a:rPr>
              <a:t>Kurt Witt, Woodwind &amp; </a:t>
            </a:r>
            <a:r>
              <a:rPr lang="en-US" sz="2000" b="1" dirty="0" err="1" smtClean="0">
                <a:latin typeface="Helvetica Neue Light"/>
                <a:cs typeface="Helvetica Neue Light"/>
              </a:rPr>
              <a:t>Brasswind</a:t>
            </a:r>
            <a:endParaRPr lang="en-US" sz="2000" b="1" dirty="0" smtClean="0">
              <a:latin typeface="Helvetica Neue Light"/>
              <a:cs typeface="Helvetica Neue Light"/>
            </a:endParaRPr>
          </a:p>
          <a:p>
            <a:endParaRPr lang="en-US" sz="2000" b="1" dirty="0">
              <a:latin typeface="Helvetica Neue Light"/>
              <a:cs typeface="Helvetica Neue Light"/>
            </a:endParaRPr>
          </a:p>
          <a:p>
            <a:r>
              <a:rPr lang="en-US" sz="2000" b="1" dirty="0" smtClean="0">
                <a:latin typeface="Helvetica Neue Light"/>
                <a:cs typeface="Helvetica Neue Light"/>
              </a:rPr>
              <a:t>Doug Doppler, </a:t>
            </a:r>
            <a:r>
              <a:rPr lang="en-US" sz="2000" b="1" dirty="0" err="1" smtClean="0">
                <a:latin typeface="Helvetica Neue Light"/>
                <a:cs typeface="Helvetica Neue Light"/>
              </a:rPr>
              <a:t>GearTunes</a:t>
            </a:r>
            <a:r>
              <a:rPr lang="en-US" sz="2000" b="1" dirty="0" smtClean="0">
                <a:latin typeface="Helvetica Neue Light"/>
                <a:cs typeface="Helvetica Neue Light"/>
              </a:rPr>
              <a:t> </a:t>
            </a:r>
          </a:p>
          <a:p>
            <a:endParaRPr lang="en-US" sz="1600" dirty="0">
              <a:latin typeface="Helvetica Neue Light"/>
              <a:cs typeface="Helvetica Neue Light"/>
            </a:endParaRPr>
          </a:p>
          <a:p>
            <a:endParaRPr lang="en-US" sz="1600" dirty="0" smtClean="0">
              <a:latin typeface="Helvetica Neue Light"/>
              <a:cs typeface="Helvetica Neue Light"/>
            </a:endParaRPr>
          </a:p>
          <a:p>
            <a:endParaRPr lang="en-US" sz="1600" dirty="0">
              <a:latin typeface="Helvetica Neue Light"/>
              <a:cs typeface="Helvetica Neue Light"/>
            </a:endParaRPr>
          </a:p>
          <a:p>
            <a:endParaRPr lang="en-US" sz="1600" dirty="0">
              <a:latin typeface="Helvetica Neue Light"/>
              <a:cs typeface="Helvetica Neue Light"/>
            </a:endParaRPr>
          </a:p>
        </p:txBody>
      </p:sp>
    </p:spTree>
    <p:extLst>
      <p:ext uri="{BB962C8B-B14F-4D97-AF65-F5344CB8AC3E}">
        <p14:creationId xmlns:p14="http://schemas.microsoft.com/office/powerpoint/2010/main" val="1349697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and Video Marketing</a:t>
            </a:r>
          </a:p>
        </p:txBody>
      </p:sp>
      <p:sp>
        <p:nvSpPr>
          <p:cNvPr id="3" name="TextBox 2"/>
          <p:cNvSpPr txBox="1"/>
          <p:nvPr/>
        </p:nvSpPr>
        <p:spPr>
          <a:xfrm>
            <a:off x="528595" y="2393972"/>
            <a:ext cx="7956379" cy="400110"/>
          </a:xfrm>
          <a:prstGeom prst="rect">
            <a:avLst/>
          </a:prstGeom>
          <a:noFill/>
        </p:spPr>
        <p:txBody>
          <a:bodyPr wrap="square" rtlCol="0">
            <a:spAutoFit/>
          </a:bodyPr>
          <a:lstStyle/>
          <a:p>
            <a:r>
              <a:rPr lang="en-US" sz="2000" dirty="0">
                <a:latin typeface="Helvetica Neue"/>
                <a:cs typeface="Helvetica Neue"/>
              </a:rPr>
              <a:t>Question 1: What is your most successful video and why?</a:t>
            </a:r>
          </a:p>
        </p:txBody>
      </p:sp>
    </p:spTree>
    <p:extLst>
      <p:ext uri="{BB962C8B-B14F-4D97-AF65-F5344CB8AC3E}">
        <p14:creationId xmlns:p14="http://schemas.microsoft.com/office/powerpoint/2010/main" val="3215678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and Video Marketing</a:t>
            </a:r>
          </a:p>
        </p:txBody>
      </p:sp>
      <p:sp>
        <p:nvSpPr>
          <p:cNvPr id="3" name="TextBox 2"/>
          <p:cNvSpPr txBox="1"/>
          <p:nvPr/>
        </p:nvSpPr>
        <p:spPr>
          <a:xfrm>
            <a:off x="542324" y="2409964"/>
            <a:ext cx="7956379" cy="400110"/>
          </a:xfrm>
          <a:prstGeom prst="rect">
            <a:avLst/>
          </a:prstGeom>
          <a:noFill/>
        </p:spPr>
        <p:txBody>
          <a:bodyPr wrap="square" rtlCol="0">
            <a:spAutoFit/>
          </a:bodyPr>
          <a:lstStyle/>
          <a:p>
            <a:r>
              <a:rPr lang="en-US" sz="2000" b="1" dirty="0">
                <a:latin typeface="Helvetica Neue Light"/>
                <a:cs typeface="Helvetica Neue Light"/>
              </a:rPr>
              <a:t>Question 2: Why do we need to get video on YouTube? </a:t>
            </a:r>
          </a:p>
        </p:txBody>
      </p:sp>
    </p:spTree>
    <p:extLst>
      <p:ext uri="{BB962C8B-B14F-4D97-AF65-F5344CB8AC3E}">
        <p14:creationId xmlns:p14="http://schemas.microsoft.com/office/powerpoint/2010/main" val="476815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and Video Marketing</a:t>
            </a:r>
          </a:p>
        </p:txBody>
      </p:sp>
      <p:sp>
        <p:nvSpPr>
          <p:cNvPr id="3" name="TextBox 2"/>
          <p:cNvSpPr txBox="1"/>
          <p:nvPr/>
        </p:nvSpPr>
        <p:spPr>
          <a:xfrm>
            <a:off x="528595" y="2450134"/>
            <a:ext cx="7956379" cy="1015663"/>
          </a:xfrm>
          <a:prstGeom prst="rect">
            <a:avLst/>
          </a:prstGeom>
          <a:noFill/>
        </p:spPr>
        <p:txBody>
          <a:bodyPr wrap="square" rtlCol="0">
            <a:spAutoFit/>
          </a:bodyPr>
          <a:lstStyle/>
          <a:p>
            <a:r>
              <a:rPr lang="en-US" sz="2000" b="1" dirty="0">
                <a:latin typeface="Helvetica Neue Light"/>
                <a:cs typeface="Helvetica Neue Light"/>
              </a:rPr>
              <a:t>Question 3</a:t>
            </a:r>
            <a:r>
              <a:rPr lang="en-US" sz="2000" b="1" dirty="0" smtClean="0">
                <a:latin typeface="Helvetica Neue Light"/>
                <a:cs typeface="Helvetica Neue Light"/>
              </a:rPr>
              <a:t>: What </a:t>
            </a:r>
            <a:r>
              <a:rPr lang="en-US" sz="2000" b="1" dirty="0">
                <a:latin typeface="Helvetica Neue Light"/>
                <a:cs typeface="Helvetica Neue Light"/>
              </a:rPr>
              <a:t>is your planning/creative process and how do you judge ROI? How do ROI and metrics play into your conceptual phase? </a:t>
            </a:r>
          </a:p>
        </p:txBody>
      </p:sp>
    </p:spTree>
    <p:extLst>
      <p:ext uri="{BB962C8B-B14F-4D97-AF65-F5344CB8AC3E}">
        <p14:creationId xmlns:p14="http://schemas.microsoft.com/office/powerpoint/2010/main" val="3549587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and Video Marketing</a:t>
            </a:r>
          </a:p>
        </p:txBody>
      </p:sp>
      <p:sp>
        <p:nvSpPr>
          <p:cNvPr id="3" name="TextBox 2"/>
          <p:cNvSpPr txBox="1"/>
          <p:nvPr/>
        </p:nvSpPr>
        <p:spPr>
          <a:xfrm>
            <a:off x="542324" y="2458774"/>
            <a:ext cx="7956379" cy="707886"/>
          </a:xfrm>
          <a:prstGeom prst="rect">
            <a:avLst/>
          </a:prstGeom>
          <a:noFill/>
        </p:spPr>
        <p:txBody>
          <a:bodyPr wrap="square" rtlCol="0">
            <a:spAutoFit/>
          </a:bodyPr>
          <a:lstStyle/>
          <a:p>
            <a:r>
              <a:rPr lang="en-US" sz="2000" b="1" dirty="0">
                <a:latin typeface="Helvetica Neue Light"/>
                <a:cs typeface="Helvetica Neue Light"/>
              </a:rPr>
              <a:t>Question 4: What is the best way to make a video connect? Does it have to be funny or highly creative?</a:t>
            </a:r>
          </a:p>
        </p:txBody>
      </p:sp>
    </p:spTree>
    <p:extLst>
      <p:ext uri="{BB962C8B-B14F-4D97-AF65-F5344CB8AC3E}">
        <p14:creationId xmlns:p14="http://schemas.microsoft.com/office/powerpoint/2010/main" val="2874170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and Video Marketing</a:t>
            </a:r>
          </a:p>
        </p:txBody>
      </p:sp>
      <p:sp>
        <p:nvSpPr>
          <p:cNvPr id="3" name="TextBox 2"/>
          <p:cNvSpPr txBox="1"/>
          <p:nvPr/>
        </p:nvSpPr>
        <p:spPr>
          <a:xfrm>
            <a:off x="542324" y="2444520"/>
            <a:ext cx="7956379" cy="707886"/>
          </a:xfrm>
          <a:prstGeom prst="rect">
            <a:avLst/>
          </a:prstGeom>
          <a:noFill/>
        </p:spPr>
        <p:txBody>
          <a:bodyPr wrap="square" rtlCol="0">
            <a:spAutoFit/>
          </a:bodyPr>
          <a:lstStyle/>
          <a:p>
            <a:r>
              <a:rPr lang="en-US" sz="2000" b="1" dirty="0">
                <a:latin typeface="Helvetica Neue Light"/>
                <a:cs typeface="Helvetica Neue Light"/>
              </a:rPr>
              <a:t>Question </a:t>
            </a:r>
            <a:r>
              <a:rPr lang="en-US" sz="2000" b="1" dirty="0" smtClean="0">
                <a:latin typeface="Helvetica Neue Light"/>
                <a:cs typeface="Helvetica Neue Light"/>
              </a:rPr>
              <a:t>5: How </a:t>
            </a:r>
            <a:r>
              <a:rPr lang="en-US" sz="2000" b="1" dirty="0">
                <a:latin typeface="Helvetica Neue Light"/>
                <a:cs typeface="Helvetica Neue Light"/>
              </a:rPr>
              <a:t>do </a:t>
            </a:r>
            <a:r>
              <a:rPr lang="en-US" sz="2000" b="1" dirty="0" smtClean="0">
                <a:latin typeface="Helvetica Neue Light"/>
                <a:cs typeface="Helvetica Neue Light"/>
              </a:rPr>
              <a:t>you get your video noticed among the “noise” of so many videos on YouTube? </a:t>
            </a:r>
            <a:endParaRPr lang="en-US" sz="2000" b="1" dirty="0">
              <a:latin typeface="Helvetica Neue Light"/>
              <a:cs typeface="Helvetica Neue Light"/>
            </a:endParaRPr>
          </a:p>
        </p:txBody>
      </p:sp>
    </p:spTree>
    <p:extLst>
      <p:ext uri="{BB962C8B-B14F-4D97-AF65-F5344CB8AC3E}">
        <p14:creationId xmlns:p14="http://schemas.microsoft.com/office/powerpoint/2010/main" val="2404815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and Video Marketing</a:t>
            </a:r>
          </a:p>
        </p:txBody>
      </p:sp>
      <p:sp>
        <p:nvSpPr>
          <p:cNvPr id="3" name="TextBox 2"/>
          <p:cNvSpPr txBox="1"/>
          <p:nvPr/>
        </p:nvSpPr>
        <p:spPr>
          <a:xfrm>
            <a:off x="542324" y="2504994"/>
            <a:ext cx="7956379" cy="400110"/>
          </a:xfrm>
          <a:prstGeom prst="rect">
            <a:avLst/>
          </a:prstGeom>
          <a:noFill/>
        </p:spPr>
        <p:txBody>
          <a:bodyPr wrap="square" rtlCol="0">
            <a:spAutoFit/>
          </a:bodyPr>
          <a:lstStyle/>
          <a:p>
            <a:r>
              <a:rPr lang="en-US" sz="2000" b="1" dirty="0">
                <a:latin typeface="Helvetica Neue Light"/>
                <a:cs typeface="Helvetica Neue Light"/>
              </a:rPr>
              <a:t>Question </a:t>
            </a:r>
            <a:r>
              <a:rPr lang="en-US" sz="2000" b="1" dirty="0" smtClean="0">
                <a:latin typeface="Helvetica Neue Light"/>
                <a:cs typeface="Helvetica Neue Light"/>
              </a:rPr>
              <a:t>6: </a:t>
            </a:r>
            <a:r>
              <a:rPr lang="en-US" sz="2000" b="1" dirty="0">
                <a:latin typeface="Helvetica Neue Light"/>
                <a:cs typeface="Helvetica Neue Light"/>
              </a:rPr>
              <a:t>What resources do you need to get started? </a:t>
            </a:r>
          </a:p>
        </p:txBody>
      </p:sp>
    </p:spTree>
    <p:extLst>
      <p:ext uri="{BB962C8B-B14F-4D97-AF65-F5344CB8AC3E}">
        <p14:creationId xmlns:p14="http://schemas.microsoft.com/office/powerpoint/2010/main" val="2248001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265</TotalTime>
  <Words>266</Words>
  <Application>Microsoft Office PowerPoint</Application>
  <PresentationFormat>On-screen Show (16:9)</PresentationFormat>
  <Paragraphs>26</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Megan Nelson</dc:creator>
  <cp:lastModifiedBy>Jessica Duarte</cp:lastModifiedBy>
  <cp:revision>29</cp:revision>
  <dcterms:created xsi:type="dcterms:W3CDTF">2011-12-21T23:54:18Z</dcterms:created>
  <dcterms:modified xsi:type="dcterms:W3CDTF">2015-01-20T22:42:56Z</dcterms:modified>
</cp:coreProperties>
</file>