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8" r:id="rId4"/>
    <p:sldId id="257" r:id="rId5"/>
    <p:sldId id="265" r:id="rId6"/>
    <p:sldId id="264" r:id="rId7"/>
    <p:sldId id="267" r:id="rId8"/>
    <p:sldId id="263" r:id="rId9"/>
    <p:sldId id="262" r:id="rId10"/>
    <p:sldId id="268" r:id="rId11"/>
    <p:sldId id="259" r:id="rId12"/>
    <p:sldId id="266" r:id="rId13"/>
  </p:sldIdLst>
  <p:sldSz cx="9144000" cy="5143500" type="screen16x9"/>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8" d="100"/>
          <a:sy n="128" d="100"/>
        </p:scale>
        <p:origin x="-76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D6E88F-3DAF-B949-9980-F0CBD7E41EC9}"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6E88F-3DAF-B949-9980-F0CBD7E41EC9}"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AD6E88F-3DAF-B949-9980-F0CBD7E41EC9}"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6E88F-3DAF-B949-9980-F0CBD7E41EC9}"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D6E88F-3DAF-B949-9980-F0CBD7E41EC9}"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D6E88F-3DAF-B949-9980-F0CBD7E41EC9}" type="datetimeFigureOut">
              <a:rPr lang="en-US" smtClean="0"/>
              <a:pPr/>
              <a:t>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D6E88F-3DAF-B949-9980-F0CBD7E41EC9}" type="datetimeFigureOut">
              <a:rPr lang="en-US" smtClean="0"/>
              <a:pPr/>
              <a:t>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D6E88F-3DAF-B949-9980-F0CBD7E41EC9}" type="datetimeFigureOut">
              <a:rPr lang="en-US" smtClean="0"/>
              <a:pPr/>
              <a:t>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6E88F-3DAF-B949-9980-F0CBD7E41EC9}" type="datetimeFigureOut">
              <a:rPr lang="en-US" smtClean="0"/>
              <a:pPr/>
              <a:t>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6E88F-3DAF-B949-9980-F0CBD7E41EC9}" type="datetimeFigureOut">
              <a:rPr lang="en-US" smtClean="0"/>
              <a:pPr/>
              <a:t>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6E88F-3DAF-B949-9980-F0CBD7E41EC9}" type="datetimeFigureOut">
              <a:rPr lang="en-US" smtClean="0"/>
              <a:pPr/>
              <a:t>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DD27-D245-054C-BE5F-CC77FACBCE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AD6E88F-3DAF-B949-9980-F0CBD7E41EC9}" type="datetimeFigureOut">
              <a:rPr lang="en-US" smtClean="0"/>
              <a:pPr/>
              <a:t>1/6/15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B1CDD27-D245-054C-BE5F-CC77FACBCEA5}" type="slidenum">
              <a:rPr lang="en-US" smtClean="0"/>
              <a:pPr/>
              <a:t>‹#›</a:t>
            </a:fld>
            <a:endParaRPr lang="en-US"/>
          </a:p>
        </p:txBody>
      </p:sp>
      <p:pic>
        <p:nvPicPr>
          <p:cNvPr id="7" name="Picture 6" descr="NS13_NAMMU_PP_TitleBa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50865" cy="8479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800" b="0" i="0" kern="1200">
          <a:solidFill>
            <a:schemeClr val="tx1"/>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400" b="0" i="0" kern="1200">
          <a:solidFill>
            <a:schemeClr val="tx1"/>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S13_NAMMU_PP16x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4" y="-21075"/>
            <a:ext cx="9192257" cy="51783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8154" y="1069380"/>
            <a:ext cx="7136819" cy="461665"/>
          </a:xfrm>
          <a:prstGeom prst="rect">
            <a:avLst/>
          </a:prstGeom>
          <a:noFill/>
        </p:spPr>
        <p:txBody>
          <a:bodyPr wrap="square" rtlCol="0">
            <a:spAutoFit/>
          </a:bodyPr>
          <a:lstStyle/>
          <a:p>
            <a:pPr algn="ctr"/>
            <a:r>
              <a:rPr lang="en-US" sz="2400" b="1" dirty="0" err="1" smtClean="0">
                <a:latin typeface="Helvetica Neue Light"/>
                <a:cs typeface="Helvetica Neue Light"/>
              </a:rPr>
              <a:t>Reverb.com</a:t>
            </a:r>
            <a:r>
              <a:rPr lang="en-US" sz="2400" b="1" dirty="0" smtClean="0">
                <a:latin typeface="Helvetica Neue Light"/>
                <a:cs typeface="Helvetica Neue Light"/>
              </a:rPr>
              <a:t> Do’s &amp; Don'ts! (cont.)</a:t>
            </a:r>
            <a:endParaRPr lang="en-US" sz="2400" b="1" dirty="0">
              <a:latin typeface="Helvetica Neue Light"/>
              <a:cs typeface="Helvetica Neue Light"/>
            </a:endParaRPr>
          </a:p>
        </p:txBody>
      </p:sp>
      <p:sp>
        <p:nvSpPr>
          <p:cNvPr id="3" name="TextBox 2"/>
          <p:cNvSpPr txBox="1"/>
          <p:nvPr/>
        </p:nvSpPr>
        <p:spPr>
          <a:xfrm>
            <a:off x="542324" y="1674308"/>
            <a:ext cx="7956379" cy="2554545"/>
          </a:xfrm>
          <a:prstGeom prst="rect">
            <a:avLst/>
          </a:prstGeom>
          <a:noFill/>
        </p:spPr>
        <p:txBody>
          <a:bodyPr wrap="square" rtlCol="0">
            <a:spAutoFit/>
          </a:bodyPr>
          <a:lstStyle/>
          <a:p>
            <a:pPr lvl="0"/>
            <a:r>
              <a:rPr lang="en-US" sz="2000" b="1" i="1" dirty="0" smtClean="0">
                <a:solidFill>
                  <a:prstClr val="black"/>
                </a:solidFill>
                <a:latin typeface="Helvetica Neue Light"/>
                <a:cs typeface="Helvetica Neue Light"/>
              </a:rPr>
              <a:t>-</a:t>
            </a:r>
            <a:r>
              <a:rPr lang="en-US" sz="2000" b="1" i="1" dirty="0">
                <a:solidFill>
                  <a:prstClr val="black"/>
                </a:solidFill>
                <a:latin typeface="Helvetica Neue Light"/>
                <a:cs typeface="Helvetica Neue Light"/>
              </a:rPr>
              <a:t>DO have one person in charge of Reverb: </a:t>
            </a:r>
            <a:r>
              <a:rPr lang="en-US" sz="2000" dirty="0">
                <a:solidFill>
                  <a:prstClr val="black"/>
                </a:solidFill>
                <a:latin typeface="Helvetica Neue Light"/>
                <a:cs typeface="Helvetica Neue Light"/>
              </a:rPr>
              <a:t>“Too many cooks can ruin a </a:t>
            </a:r>
            <a:r>
              <a:rPr lang="en-US" sz="2000" dirty="0" smtClean="0">
                <a:solidFill>
                  <a:prstClr val="black"/>
                </a:solidFill>
                <a:latin typeface="Helvetica Neue Light"/>
                <a:cs typeface="Helvetica Neue Light"/>
              </a:rPr>
              <a:t>stew.” </a:t>
            </a:r>
            <a:r>
              <a:rPr lang="en-US" sz="2000" dirty="0">
                <a:solidFill>
                  <a:prstClr val="black"/>
                </a:solidFill>
                <a:latin typeface="Helvetica Neue Light"/>
                <a:cs typeface="Helvetica Neue Light"/>
              </a:rPr>
              <a:t>If there is more than one person handling the </a:t>
            </a:r>
            <a:r>
              <a:rPr lang="en-US" sz="2000" dirty="0" smtClean="0">
                <a:solidFill>
                  <a:prstClr val="black"/>
                </a:solidFill>
                <a:latin typeface="Helvetica Neue Light"/>
                <a:cs typeface="Helvetica Neue Light"/>
              </a:rPr>
              <a:t>website, </a:t>
            </a:r>
            <a:r>
              <a:rPr lang="en-US" sz="2000" dirty="0">
                <a:solidFill>
                  <a:prstClr val="black"/>
                </a:solidFill>
                <a:latin typeface="Helvetica Neue Light"/>
                <a:cs typeface="Helvetica Neue Light"/>
              </a:rPr>
              <a:t>customers could get confused and orders can get caught up in the mix</a:t>
            </a:r>
            <a:r>
              <a:rPr lang="en-US" sz="2000" dirty="0" smtClean="0">
                <a:solidFill>
                  <a:prstClr val="black"/>
                </a:solidFill>
                <a:latin typeface="Helvetica Neue Light"/>
                <a:cs typeface="Helvetica Neue Light"/>
              </a:rPr>
              <a:t>.</a:t>
            </a:r>
          </a:p>
          <a:p>
            <a:pPr lvl="0"/>
            <a:endParaRPr lang="en-US" sz="2000" dirty="0" smtClean="0">
              <a:solidFill>
                <a:prstClr val="black"/>
              </a:solidFill>
              <a:latin typeface="Helvetica Neue Light"/>
              <a:cs typeface="Helvetica Neue Light"/>
            </a:endParaRPr>
          </a:p>
          <a:p>
            <a:r>
              <a:rPr lang="en-US" sz="2000" b="1" i="1" dirty="0">
                <a:latin typeface="Helvetica Neue Light"/>
                <a:cs typeface="Helvetica Neue Light"/>
              </a:rPr>
              <a:t>-DON’T ship products without testing them: </a:t>
            </a:r>
            <a:r>
              <a:rPr lang="en-US" sz="2000" dirty="0">
                <a:latin typeface="Helvetica Neue Light"/>
                <a:cs typeface="Helvetica Neue Light"/>
              </a:rPr>
              <a:t>Gear needs to arrive to the customer in the condition it was listed in. Testing products before you pack them is one way to make this happen</a:t>
            </a:r>
            <a:r>
              <a:rPr lang="en-US" sz="2000" dirty="0" smtClean="0">
                <a:latin typeface="Helvetica Neue Light"/>
                <a:cs typeface="Helvetica Neue Light"/>
              </a:rPr>
              <a:t>.</a:t>
            </a:r>
            <a:endParaRPr lang="en-US" sz="2000" dirty="0">
              <a:latin typeface="Helvetica Neue Light"/>
              <a:cs typeface="Helvetica Neue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161" y="870855"/>
            <a:ext cx="890542" cy="890542"/>
          </a:xfrm>
          <a:prstGeom prst="rect">
            <a:avLst/>
          </a:prstGeom>
        </p:spPr>
      </p:pic>
    </p:spTree>
    <p:extLst>
      <p:ext uri="{BB962C8B-B14F-4D97-AF65-F5344CB8AC3E}">
        <p14:creationId xmlns:p14="http://schemas.microsoft.com/office/powerpoint/2010/main" val="17449135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2077" y="1085038"/>
            <a:ext cx="7316626" cy="461665"/>
          </a:xfrm>
          <a:prstGeom prst="rect">
            <a:avLst/>
          </a:prstGeom>
          <a:noFill/>
        </p:spPr>
        <p:txBody>
          <a:bodyPr wrap="square" rtlCol="0">
            <a:spAutoFit/>
          </a:bodyPr>
          <a:lstStyle/>
          <a:p>
            <a:pPr algn="ctr"/>
            <a:r>
              <a:rPr lang="en-US" sz="2400" b="1" dirty="0" err="1" smtClean="0">
                <a:latin typeface="Helvetica Neue Light"/>
                <a:cs typeface="Helvetica Neue Light"/>
              </a:rPr>
              <a:t>Reverb.com</a:t>
            </a:r>
            <a:r>
              <a:rPr lang="en-US" sz="2400" b="1" dirty="0" smtClean="0">
                <a:latin typeface="Helvetica Neue Light"/>
                <a:cs typeface="Helvetica Neue Light"/>
              </a:rPr>
              <a:t> Do’s &amp; </a:t>
            </a:r>
            <a:r>
              <a:rPr lang="en-US" sz="2400" b="1" dirty="0" err="1" smtClean="0">
                <a:latin typeface="Helvetica Neue Light"/>
                <a:cs typeface="Helvetica Neue Light"/>
              </a:rPr>
              <a:t>Don’t’s</a:t>
            </a:r>
            <a:r>
              <a:rPr lang="en-US" sz="2400" b="1" dirty="0" smtClean="0">
                <a:latin typeface="Helvetica Neue Light"/>
                <a:cs typeface="Helvetica Neue Light"/>
              </a:rPr>
              <a:t> (cont.)</a:t>
            </a:r>
            <a:endParaRPr lang="en-US" sz="2400" b="1" dirty="0">
              <a:latin typeface="Helvetica Neue Light"/>
              <a:cs typeface="Helvetica Neue Light"/>
            </a:endParaRPr>
          </a:p>
        </p:txBody>
      </p:sp>
      <p:sp>
        <p:nvSpPr>
          <p:cNvPr id="3" name="TextBox 2"/>
          <p:cNvSpPr txBox="1"/>
          <p:nvPr/>
        </p:nvSpPr>
        <p:spPr>
          <a:xfrm>
            <a:off x="542324" y="1761397"/>
            <a:ext cx="7956379" cy="2554545"/>
          </a:xfrm>
          <a:prstGeom prst="rect">
            <a:avLst/>
          </a:prstGeom>
          <a:noFill/>
        </p:spPr>
        <p:txBody>
          <a:bodyPr wrap="square" rtlCol="0">
            <a:spAutoFit/>
          </a:bodyPr>
          <a:lstStyle/>
          <a:p>
            <a:r>
              <a:rPr lang="en-US" sz="2000" b="1" i="1" dirty="0" smtClean="0">
                <a:latin typeface="Helvetica Neue Light"/>
                <a:cs typeface="Helvetica Neue Light"/>
              </a:rPr>
              <a:t>-DON’T take your shipping companies for granted: </a:t>
            </a:r>
            <a:r>
              <a:rPr lang="en-US" sz="2000" dirty="0" smtClean="0">
                <a:latin typeface="Helvetica Neue Light"/>
                <a:cs typeface="Helvetica Neue Light"/>
              </a:rPr>
              <a:t>Be sure to pack items as securely as possible! Purchase insurance for the full value when making your shipping labels, and always check your packaging before it goes out your door.</a:t>
            </a:r>
          </a:p>
          <a:p>
            <a:endParaRPr lang="en-US" sz="2000" b="1" i="1" dirty="0">
              <a:latin typeface="Helvetica Neue Light"/>
              <a:cs typeface="Helvetica Neue Light"/>
            </a:endParaRPr>
          </a:p>
          <a:p>
            <a:r>
              <a:rPr lang="en-US" sz="2000" b="1" i="1" dirty="0" smtClean="0">
                <a:latin typeface="Helvetica Neue Light"/>
                <a:cs typeface="Helvetica Neue Light"/>
              </a:rPr>
              <a:t>-DON’T leave room for interpretation: </a:t>
            </a:r>
            <a:r>
              <a:rPr lang="en-US" sz="2000" dirty="0" smtClean="0">
                <a:latin typeface="Helvetica Neue Light"/>
                <a:cs typeface="Helvetica Neue Light"/>
              </a:rPr>
              <a:t>All serial numbers should match your </a:t>
            </a:r>
            <a:r>
              <a:rPr lang="en-US" sz="2000" dirty="0" smtClean="0">
                <a:latin typeface="Helvetica Neue Light"/>
                <a:cs typeface="Helvetica Neue Light"/>
              </a:rPr>
              <a:t>pictures, </a:t>
            </a:r>
            <a:r>
              <a:rPr lang="en-US" sz="2000" dirty="0" smtClean="0">
                <a:latin typeface="Helvetica Neue Light"/>
                <a:cs typeface="Helvetica Neue Light"/>
              </a:rPr>
              <a:t>and all descriptions should be identical to the product you’re selling.</a:t>
            </a:r>
            <a:endParaRPr lang="en-US" sz="2000" b="1" i="1" dirty="0">
              <a:latin typeface="Helvetica Neue Light"/>
              <a:cs typeface="Helvetica Neue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468" y="870855"/>
            <a:ext cx="890542" cy="890542"/>
          </a:xfrm>
          <a:prstGeom prst="rect">
            <a:avLst/>
          </a:prstGeom>
        </p:spPr>
      </p:pic>
    </p:spTree>
    <p:extLst>
      <p:ext uri="{BB962C8B-B14F-4D97-AF65-F5344CB8AC3E}">
        <p14:creationId xmlns:p14="http://schemas.microsoft.com/office/powerpoint/2010/main" val="11778095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2324" y="2038635"/>
            <a:ext cx="7956379" cy="523220"/>
          </a:xfrm>
          <a:prstGeom prst="rect">
            <a:avLst/>
          </a:prstGeom>
          <a:noFill/>
        </p:spPr>
        <p:txBody>
          <a:bodyPr wrap="square" rtlCol="0">
            <a:spAutoFit/>
          </a:bodyPr>
          <a:lstStyle/>
          <a:p>
            <a:pPr algn="ctr"/>
            <a:r>
              <a:rPr lang="en-US" sz="2800" b="1" dirty="0" smtClean="0">
                <a:latin typeface="Helvetica Neue Light"/>
                <a:cs typeface="Helvetica Neue Light"/>
              </a:rPr>
              <a:t>Thank you!</a:t>
            </a:r>
            <a:endParaRPr lang="en-US" sz="2800" b="1" dirty="0">
              <a:latin typeface="Helvetica Neue Light"/>
              <a:cs typeface="Helvetica Neue Light"/>
            </a:endParaRPr>
          </a:p>
        </p:txBody>
      </p:sp>
    </p:spTree>
    <p:extLst>
      <p:ext uri="{BB962C8B-B14F-4D97-AF65-F5344CB8AC3E}">
        <p14:creationId xmlns:p14="http://schemas.microsoft.com/office/powerpoint/2010/main" val="35199009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711" y="847878"/>
            <a:ext cx="1084702" cy="1181754"/>
          </a:xfrm>
          <a:prstGeom prst="rect">
            <a:avLst/>
          </a:prstGeom>
        </p:spPr>
      </p:pic>
      <p:sp>
        <p:nvSpPr>
          <p:cNvPr id="2" name="TextBox 1"/>
          <p:cNvSpPr txBox="1"/>
          <p:nvPr/>
        </p:nvSpPr>
        <p:spPr>
          <a:xfrm>
            <a:off x="1" y="865296"/>
            <a:ext cx="4437811" cy="1077218"/>
          </a:xfrm>
          <a:prstGeom prst="rect">
            <a:avLst/>
          </a:prstGeom>
          <a:noFill/>
        </p:spPr>
        <p:txBody>
          <a:bodyPr wrap="square" rtlCol="0">
            <a:spAutoFit/>
          </a:bodyPr>
          <a:lstStyle/>
          <a:p>
            <a:r>
              <a:rPr lang="en-US" sz="2400" dirty="0" smtClean="0">
                <a:latin typeface="Helvetica Neue Light"/>
                <a:cs typeface="Helvetica Neue Light"/>
              </a:rPr>
              <a:t>Keith Grasso</a:t>
            </a:r>
          </a:p>
          <a:p>
            <a:r>
              <a:rPr lang="en-US" sz="2400" dirty="0" smtClean="0">
                <a:latin typeface="Helvetica Neue Light"/>
                <a:cs typeface="Helvetica Neue Light"/>
              </a:rPr>
              <a:t>Island Music Company</a:t>
            </a:r>
          </a:p>
          <a:p>
            <a:r>
              <a:rPr lang="en-US" sz="1600" dirty="0" smtClean="0">
                <a:latin typeface="Helvetica Neue Light"/>
                <a:cs typeface="Helvetica Neue Light"/>
              </a:rPr>
              <a:t>La Plata, Maryland</a:t>
            </a:r>
            <a:endParaRPr lang="en-US" sz="2400" dirty="0">
              <a:latin typeface="Helvetica Neue Light"/>
              <a:cs typeface="Helvetica Neue Ligh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82586"/>
            <a:ext cx="4284616" cy="10213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616" y="848148"/>
            <a:ext cx="4859382" cy="22869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3843" y="3097716"/>
            <a:ext cx="5950155" cy="204578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97716"/>
            <a:ext cx="3702733" cy="2065735"/>
          </a:xfrm>
          <a:prstGeom prst="rect">
            <a:avLst/>
          </a:prstGeom>
        </p:spPr>
      </p:pic>
    </p:spTree>
    <p:extLst>
      <p:ext uri="{BB962C8B-B14F-4D97-AF65-F5344CB8AC3E}">
        <p14:creationId xmlns:p14="http://schemas.microsoft.com/office/powerpoint/2010/main" val="38318978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61806"/>
            <a:ext cx="9144000" cy="584776"/>
          </a:xfrm>
          <a:prstGeom prst="rect">
            <a:avLst/>
          </a:prstGeom>
          <a:noFill/>
        </p:spPr>
        <p:txBody>
          <a:bodyPr wrap="square" rtlCol="0">
            <a:spAutoFit/>
          </a:bodyPr>
          <a:lstStyle/>
          <a:p>
            <a:pPr algn="ctr"/>
            <a:r>
              <a:rPr lang="en-US" sz="3200" b="1" dirty="0" smtClean="0">
                <a:latin typeface="Helvetica Neue Light"/>
                <a:cs typeface="Helvetica Neue Light"/>
              </a:rPr>
              <a:t>How to Take Advantage of </a:t>
            </a:r>
            <a:r>
              <a:rPr lang="en-US" sz="3200" b="1" dirty="0" err="1" smtClean="0">
                <a:latin typeface="Helvetica Neue Light"/>
                <a:cs typeface="Helvetica Neue Light"/>
              </a:rPr>
              <a:t>Reverb.com</a:t>
            </a:r>
            <a:endParaRPr lang="en-US" sz="3200" b="1" dirty="0" smtClean="0">
              <a:latin typeface="Helvetica Neue Light"/>
              <a:cs typeface="Helvetica Neue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124" y="1082582"/>
            <a:ext cx="7010414" cy="2072644"/>
          </a:xfrm>
          <a:prstGeom prst="rect">
            <a:avLst/>
          </a:prstGeom>
        </p:spPr>
      </p:pic>
    </p:spTree>
    <p:extLst>
      <p:ext uri="{BB962C8B-B14F-4D97-AF65-F5344CB8AC3E}">
        <p14:creationId xmlns:p14="http://schemas.microsoft.com/office/powerpoint/2010/main" val="23906959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595" y="1173892"/>
            <a:ext cx="7956379" cy="523220"/>
          </a:xfrm>
          <a:prstGeom prst="rect">
            <a:avLst/>
          </a:prstGeom>
          <a:noFill/>
        </p:spPr>
        <p:txBody>
          <a:bodyPr wrap="square" rtlCol="0">
            <a:spAutoFit/>
          </a:bodyPr>
          <a:lstStyle/>
          <a:p>
            <a:pPr algn="ctr"/>
            <a:r>
              <a:rPr lang="en-US" sz="2800" b="1" dirty="0" smtClean="0">
                <a:latin typeface="Helvetica Neue Light"/>
                <a:cs typeface="Helvetica Neue Light"/>
              </a:rPr>
              <a:t>How to Take Advantage of </a:t>
            </a:r>
            <a:r>
              <a:rPr lang="en-US" sz="2800" b="1" dirty="0" err="1" smtClean="0">
                <a:latin typeface="Helvetica Neue Light"/>
                <a:cs typeface="Helvetica Neue Light"/>
              </a:rPr>
              <a:t>Reverb.com</a:t>
            </a:r>
            <a:endParaRPr lang="en-US" sz="2800" b="1" dirty="0">
              <a:latin typeface="Helvetica Neue Light"/>
              <a:cs typeface="Helvetica Neue Light"/>
            </a:endParaRPr>
          </a:p>
        </p:txBody>
      </p:sp>
      <p:sp>
        <p:nvSpPr>
          <p:cNvPr id="3" name="TextBox 2"/>
          <p:cNvSpPr txBox="1"/>
          <p:nvPr/>
        </p:nvSpPr>
        <p:spPr>
          <a:xfrm>
            <a:off x="542324" y="1839784"/>
            <a:ext cx="7956379" cy="2246769"/>
          </a:xfrm>
          <a:prstGeom prst="rect">
            <a:avLst/>
          </a:prstGeom>
          <a:noFill/>
        </p:spPr>
        <p:txBody>
          <a:bodyPr wrap="square" rtlCol="0">
            <a:spAutoFit/>
          </a:bodyPr>
          <a:lstStyle/>
          <a:p>
            <a:pPr marL="285750" indent="-285750">
              <a:buFontTx/>
              <a:buChar char="-"/>
            </a:pPr>
            <a:r>
              <a:rPr lang="en-US" sz="2000" b="1" i="1" dirty="0" smtClean="0">
                <a:latin typeface="Helvetica Neue Light"/>
                <a:cs typeface="Helvetica Neue Light"/>
              </a:rPr>
              <a:t>Increase online presence with local customers</a:t>
            </a:r>
            <a:r>
              <a:rPr lang="en-US" sz="2000" b="1" dirty="0" smtClean="0">
                <a:latin typeface="Helvetica Neue Light"/>
                <a:cs typeface="Helvetica Neue Light"/>
              </a:rPr>
              <a:t>: </a:t>
            </a:r>
            <a:r>
              <a:rPr lang="en-US" sz="2000" dirty="0" smtClean="0">
                <a:latin typeface="Helvetica Neue Light"/>
                <a:cs typeface="Helvetica Neue Light"/>
              </a:rPr>
              <a:t>Local customers in the surrounding area search for good deals, and once they find them, they’re likely to return to where they bought from.</a:t>
            </a:r>
          </a:p>
          <a:p>
            <a:pPr marL="285750" indent="-285750">
              <a:buFontTx/>
              <a:buChar char="-"/>
            </a:pPr>
            <a:endParaRPr lang="en-US" sz="2000" dirty="0" smtClean="0">
              <a:latin typeface="Helvetica Neue Light"/>
              <a:cs typeface="Helvetica Neue Light"/>
            </a:endParaRPr>
          </a:p>
          <a:p>
            <a:pPr marL="285750" indent="-285750">
              <a:buFontTx/>
              <a:buChar char="-"/>
            </a:pPr>
            <a:r>
              <a:rPr lang="en-US" sz="2000" b="1" i="1" dirty="0" smtClean="0">
                <a:latin typeface="Helvetica Neue Light"/>
                <a:cs typeface="Helvetica Neue Light"/>
              </a:rPr>
              <a:t>One man’s trash is another man’s treasure (sell your stock that hangs around): </a:t>
            </a:r>
            <a:r>
              <a:rPr lang="en-US" sz="2000" dirty="0" smtClean="0">
                <a:latin typeface="Helvetica Neue Light"/>
                <a:cs typeface="Helvetica Neue Light"/>
              </a:rPr>
              <a:t>Older gear can sell better online than behind the walls of your store.</a:t>
            </a:r>
            <a:endParaRPr lang="en-US" sz="2000" dirty="0">
              <a:latin typeface="Helvetica Neue Light"/>
              <a:cs typeface="Helvetica Neue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67" y="913956"/>
            <a:ext cx="934538" cy="9345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595" y="1173892"/>
            <a:ext cx="7956379" cy="523220"/>
          </a:xfrm>
          <a:prstGeom prst="rect">
            <a:avLst/>
          </a:prstGeom>
          <a:noFill/>
        </p:spPr>
        <p:txBody>
          <a:bodyPr wrap="square" rtlCol="0">
            <a:spAutoFit/>
          </a:bodyPr>
          <a:lstStyle/>
          <a:p>
            <a:pPr algn="ctr"/>
            <a:r>
              <a:rPr lang="en-US" sz="2800" b="1" dirty="0" smtClean="0">
                <a:latin typeface="Helvetica Neue Light"/>
                <a:cs typeface="Helvetica Neue Light"/>
              </a:rPr>
              <a:t>How to Take Advantage of </a:t>
            </a:r>
            <a:r>
              <a:rPr lang="en-US" sz="2800" b="1" dirty="0" err="1" smtClean="0">
                <a:latin typeface="Helvetica Neue Light"/>
                <a:cs typeface="Helvetica Neue Light"/>
              </a:rPr>
              <a:t>Reverb.com</a:t>
            </a:r>
            <a:r>
              <a:rPr lang="en-US" sz="2800" b="1" dirty="0" smtClean="0">
                <a:latin typeface="Helvetica Neue Light"/>
                <a:cs typeface="Helvetica Neue Light"/>
              </a:rPr>
              <a:t> (cont.)</a:t>
            </a:r>
            <a:endParaRPr lang="en-US" sz="2800" b="1" dirty="0">
              <a:latin typeface="Helvetica Neue Light"/>
              <a:cs typeface="Helvetica Neue Light"/>
            </a:endParaRPr>
          </a:p>
        </p:txBody>
      </p:sp>
      <p:sp>
        <p:nvSpPr>
          <p:cNvPr id="3" name="TextBox 2"/>
          <p:cNvSpPr txBox="1"/>
          <p:nvPr/>
        </p:nvSpPr>
        <p:spPr>
          <a:xfrm>
            <a:off x="542324" y="1839784"/>
            <a:ext cx="7956379" cy="2246769"/>
          </a:xfrm>
          <a:prstGeom prst="rect">
            <a:avLst/>
          </a:prstGeom>
          <a:noFill/>
        </p:spPr>
        <p:txBody>
          <a:bodyPr wrap="square" rtlCol="0">
            <a:spAutoFit/>
          </a:bodyPr>
          <a:lstStyle/>
          <a:p>
            <a:pPr marL="285750" lvl="0" indent="-285750">
              <a:buFontTx/>
              <a:buChar char="-"/>
            </a:pPr>
            <a:r>
              <a:rPr lang="en-US" sz="2000" b="1" i="1" dirty="0">
                <a:solidFill>
                  <a:prstClr val="black"/>
                </a:solidFill>
                <a:latin typeface="Helvetica Neue Light"/>
                <a:cs typeface="Helvetica Neue Light"/>
              </a:rPr>
              <a:t>Increase your visibility in the global market: </a:t>
            </a:r>
            <a:r>
              <a:rPr lang="en-US" sz="2000" dirty="0">
                <a:solidFill>
                  <a:prstClr val="black"/>
                </a:solidFill>
                <a:latin typeface="Helvetica Neue Light"/>
                <a:cs typeface="Helvetica Neue Light"/>
              </a:rPr>
              <a:t>With technology being so readily available, who wouldn’t want their store to gain extra attention? </a:t>
            </a:r>
            <a:endParaRPr lang="en-US" sz="2000" b="1" dirty="0">
              <a:solidFill>
                <a:prstClr val="black"/>
              </a:solidFill>
              <a:latin typeface="Helvetica Neue Light"/>
              <a:cs typeface="Helvetica Neue Light"/>
            </a:endParaRPr>
          </a:p>
          <a:p>
            <a:pPr lvl="0"/>
            <a:endParaRPr lang="en-US" sz="2000" i="1" dirty="0">
              <a:solidFill>
                <a:prstClr val="black"/>
              </a:solidFill>
              <a:latin typeface="Helvetica Neue Light"/>
              <a:cs typeface="Helvetica Neue Light"/>
            </a:endParaRPr>
          </a:p>
          <a:p>
            <a:pPr marL="285750" lvl="0" indent="-285750">
              <a:buFontTx/>
              <a:buChar char="-"/>
            </a:pPr>
            <a:r>
              <a:rPr lang="en-US" sz="2000" b="1" i="1" dirty="0">
                <a:solidFill>
                  <a:prstClr val="black"/>
                </a:solidFill>
                <a:latin typeface="Helvetica Neue Light"/>
                <a:cs typeface="Helvetica Neue Light"/>
              </a:rPr>
              <a:t>Turn products that you couldn’t sell in your local market: </a:t>
            </a:r>
            <a:r>
              <a:rPr lang="en-US" sz="2000" dirty="0">
                <a:solidFill>
                  <a:prstClr val="black"/>
                </a:solidFill>
                <a:latin typeface="Helvetica Neue Light"/>
                <a:cs typeface="Helvetica Neue Light"/>
              </a:rPr>
              <a:t>That bass you’ve been trying to sell in Montana could soar off the shelves in London! Don’t think that what you have won’t ever sell.</a:t>
            </a:r>
            <a:endParaRPr lang="en-US" sz="2000" b="1" dirty="0">
              <a:solidFill>
                <a:prstClr val="black"/>
              </a:solidFill>
              <a:latin typeface="Helvetica Neue Light"/>
              <a:cs typeface="Helvetica Neue Light"/>
            </a:endParaRPr>
          </a:p>
        </p:txBody>
      </p:sp>
    </p:spTree>
    <p:extLst>
      <p:ext uri="{BB962C8B-B14F-4D97-AF65-F5344CB8AC3E}">
        <p14:creationId xmlns:p14="http://schemas.microsoft.com/office/powerpoint/2010/main" val="16791343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595" y="1173892"/>
            <a:ext cx="7956379" cy="461665"/>
          </a:xfrm>
          <a:prstGeom prst="rect">
            <a:avLst/>
          </a:prstGeom>
          <a:noFill/>
        </p:spPr>
        <p:txBody>
          <a:bodyPr wrap="square" rtlCol="0">
            <a:spAutoFit/>
          </a:bodyPr>
          <a:lstStyle/>
          <a:p>
            <a:pPr algn="ctr"/>
            <a:r>
              <a:rPr lang="en-US" sz="2400" b="1" dirty="0">
                <a:latin typeface="Helvetica Neue Light"/>
                <a:cs typeface="Helvetica Neue Light"/>
              </a:rPr>
              <a:t>6</a:t>
            </a:r>
            <a:r>
              <a:rPr lang="en-US" sz="2400" b="1" dirty="0" smtClean="0">
                <a:latin typeface="Helvetica Neue Light"/>
                <a:cs typeface="Helvetica Neue Light"/>
              </a:rPr>
              <a:t> Ways to Profit From </a:t>
            </a:r>
            <a:r>
              <a:rPr lang="en-US" sz="2400" b="1" dirty="0" err="1" smtClean="0">
                <a:latin typeface="Helvetica Neue Light"/>
                <a:cs typeface="Helvetica Neue Light"/>
              </a:rPr>
              <a:t>Reverb.com</a:t>
            </a:r>
            <a:endParaRPr lang="en-US" sz="2400" b="1" dirty="0">
              <a:latin typeface="Helvetica Neue Light"/>
              <a:cs typeface="Helvetica Neue Light"/>
            </a:endParaRPr>
          </a:p>
        </p:txBody>
      </p:sp>
      <p:sp>
        <p:nvSpPr>
          <p:cNvPr id="3" name="TextBox 2"/>
          <p:cNvSpPr txBox="1"/>
          <p:nvPr/>
        </p:nvSpPr>
        <p:spPr>
          <a:xfrm>
            <a:off x="542324" y="1883329"/>
            <a:ext cx="7956379" cy="2554545"/>
          </a:xfrm>
          <a:prstGeom prst="rect">
            <a:avLst/>
          </a:prstGeom>
          <a:noFill/>
        </p:spPr>
        <p:txBody>
          <a:bodyPr wrap="square" rtlCol="0">
            <a:spAutoFit/>
          </a:bodyPr>
          <a:lstStyle/>
          <a:p>
            <a:r>
              <a:rPr lang="en-US" sz="2000" i="1" dirty="0" smtClean="0">
                <a:latin typeface="Helvetica Neue Light"/>
                <a:cs typeface="Helvetica Neue Light"/>
              </a:rPr>
              <a:t>-</a:t>
            </a:r>
            <a:r>
              <a:rPr lang="en-US" sz="2000" b="1" i="1" dirty="0" smtClean="0">
                <a:latin typeface="Helvetica Neue Light"/>
                <a:cs typeface="Helvetica Neue Light"/>
              </a:rPr>
              <a:t>Best Offers: </a:t>
            </a:r>
            <a:r>
              <a:rPr lang="en-US" sz="2000" dirty="0" smtClean="0">
                <a:latin typeface="Helvetica Neue Light"/>
                <a:cs typeface="Helvetica Neue Light"/>
              </a:rPr>
              <a:t>Start a conversation! Reverb gives the customer the opportunity to make offers (just like on the sales floor). This a great way to begin a dialogue and build relationships.</a:t>
            </a:r>
          </a:p>
          <a:p>
            <a:endParaRPr lang="en-US" sz="2000" i="1" dirty="0">
              <a:latin typeface="Helvetica Neue Light"/>
              <a:cs typeface="Helvetica Neue Light"/>
            </a:endParaRPr>
          </a:p>
          <a:p>
            <a:r>
              <a:rPr lang="en-US" sz="2000" i="1" dirty="0" smtClean="0">
                <a:latin typeface="Helvetica Neue Light"/>
                <a:cs typeface="Helvetica Neue Light"/>
              </a:rPr>
              <a:t>-</a:t>
            </a:r>
            <a:r>
              <a:rPr lang="en-US" sz="2000" b="1" i="1" dirty="0" smtClean="0">
                <a:latin typeface="Helvetica Neue Light"/>
                <a:cs typeface="Helvetica Neue Light"/>
              </a:rPr>
              <a:t>Add on Accessories: </a:t>
            </a:r>
            <a:r>
              <a:rPr lang="en-US" sz="2000" dirty="0" smtClean="0">
                <a:latin typeface="Helvetica Neue Light"/>
                <a:cs typeface="Helvetica Neue Light"/>
              </a:rPr>
              <a:t>If a customer on Reverb buys a guitar, offer a case, strings or cables to go with it. If you’re shipping them a new guitar across the country, they’ll want the added protection that comes with a case.</a:t>
            </a:r>
            <a:endParaRPr lang="en-US" sz="2000" b="1" i="1" dirty="0">
              <a:latin typeface="Helvetica Neue Light"/>
              <a:cs typeface="Helvetica Neue Ligh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45" y="913954"/>
            <a:ext cx="917121" cy="917121"/>
          </a:xfrm>
          <a:prstGeom prst="rect">
            <a:avLst/>
          </a:prstGeom>
        </p:spPr>
      </p:pic>
    </p:spTree>
    <p:extLst>
      <p:ext uri="{BB962C8B-B14F-4D97-AF65-F5344CB8AC3E}">
        <p14:creationId xmlns:p14="http://schemas.microsoft.com/office/powerpoint/2010/main" val="11139866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231" y="1173892"/>
            <a:ext cx="7097743" cy="461665"/>
          </a:xfrm>
          <a:prstGeom prst="rect">
            <a:avLst/>
          </a:prstGeom>
          <a:noFill/>
        </p:spPr>
        <p:txBody>
          <a:bodyPr wrap="square" rtlCol="0">
            <a:spAutoFit/>
          </a:bodyPr>
          <a:lstStyle/>
          <a:p>
            <a:pPr algn="ctr"/>
            <a:r>
              <a:rPr lang="en-US" sz="2400" b="1" dirty="0">
                <a:latin typeface="Helvetica Neue Light"/>
                <a:cs typeface="Helvetica Neue Light"/>
              </a:rPr>
              <a:t>6 Ways to Profit From </a:t>
            </a:r>
            <a:r>
              <a:rPr lang="en-US" sz="2400" b="1" dirty="0" err="1" smtClean="0">
                <a:latin typeface="Helvetica Neue Light"/>
                <a:cs typeface="Helvetica Neue Light"/>
              </a:rPr>
              <a:t>Reverb.com</a:t>
            </a:r>
            <a:r>
              <a:rPr lang="en-US" sz="2400" b="1" dirty="0" smtClean="0">
                <a:latin typeface="Helvetica Neue Light"/>
                <a:cs typeface="Helvetica Neue Light"/>
              </a:rPr>
              <a:t> (cont.)</a:t>
            </a:r>
            <a:endParaRPr lang="en-US" sz="2400" b="1" dirty="0">
              <a:latin typeface="Helvetica Neue Light"/>
              <a:cs typeface="Helvetica Neue Light"/>
            </a:endParaRPr>
          </a:p>
        </p:txBody>
      </p:sp>
      <p:sp>
        <p:nvSpPr>
          <p:cNvPr id="3" name="TextBox 2"/>
          <p:cNvSpPr txBox="1"/>
          <p:nvPr/>
        </p:nvSpPr>
        <p:spPr>
          <a:xfrm>
            <a:off x="542324" y="1883329"/>
            <a:ext cx="7956379" cy="2554545"/>
          </a:xfrm>
          <a:prstGeom prst="rect">
            <a:avLst/>
          </a:prstGeom>
          <a:noFill/>
        </p:spPr>
        <p:txBody>
          <a:bodyPr wrap="square" rtlCol="0">
            <a:spAutoFit/>
          </a:bodyPr>
          <a:lstStyle/>
          <a:p>
            <a:r>
              <a:rPr lang="en-US" sz="2000" b="1" i="1" dirty="0" smtClean="0">
                <a:latin typeface="Helvetica Neue Light"/>
                <a:cs typeface="Helvetica Neue Light"/>
              </a:rPr>
              <a:t>-Shipping Profit: </a:t>
            </a:r>
            <a:r>
              <a:rPr lang="en-US" sz="2000" dirty="0" smtClean="0">
                <a:latin typeface="Helvetica Neue Light"/>
                <a:cs typeface="Helvetica Neue Light"/>
              </a:rPr>
              <a:t>Shipping costs vary around the world. Make up the difference when you ship! Shipping should be thought of as a profit center for your business. </a:t>
            </a:r>
          </a:p>
          <a:p>
            <a:endParaRPr lang="en-US" sz="2000" i="1" dirty="0">
              <a:latin typeface="Helvetica Neue Light"/>
              <a:cs typeface="Helvetica Neue Light"/>
            </a:endParaRPr>
          </a:p>
          <a:p>
            <a:r>
              <a:rPr lang="en-US" sz="2000" b="1" i="1" dirty="0" smtClean="0">
                <a:latin typeface="Helvetica Neue Light"/>
                <a:cs typeface="Helvetica Neue Light"/>
              </a:rPr>
              <a:t>-Maintaining a business relationship: </a:t>
            </a:r>
            <a:r>
              <a:rPr lang="en-US" sz="2000" dirty="0" smtClean="0">
                <a:latin typeface="Helvetica Neue Light"/>
                <a:cs typeface="Helvetica Neue Light"/>
              </a:rPr>
              <a:t>Add business cards to your boxes when you ship them, and keep a log of e-mail addresses for future business.</a:t>
            </a:r>
            <a:endParaRPr lang="en-US" sz="2000" b="1" dirty="0" smtClean="0">
              <a:latin typeface="Helvetica Neue Light"/>
              <a:cs typeface="Helvetica Neue Light"/>
            </a:endParaRPr>
          </a:p>
          <a:p>
            <a:endParaRPr lang="en-US" sz="2000" b="1" i="1" dirty="0">
              <a:latin typeface="Helvetica Neue Light"/>
              <a:cs typeface="Helvetica Neue Ligh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45" y="913954"/>
            <a:ext cx="917121" cy="917121"/>
          </a:xfrm>
          <a:prstGeom prst="rect">
            <a:avLst/>
          </a:prstGeom>
        </p:spPr>
      </p:pic>
    </p:spTree>
    <p:extLst>
      <p:ext uri="{BB962C8B-B14F-4D97-AF65-F5344CB8AC3E}">
        <p14:creationId xmlns:p14="http://schemas.microsoft.com/office/powerpoint/2010/main" val="5950075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1615" y="1243556"/>
            <a:ext cx="7297088" cy="461665"/>
          </a:xfrm>
          <a:prstGeom prst="rect">
            <a:avLst/>
          </a:prstGeom>
          <a:noFill/>
        </p:spPr>
        <p:txBody>
          <a:bodyPr wrap="square" rtlCol="0">
            <a:spAutoFit/>
          </a:bodyPr>
          <a:lstStyle/>
          <a:p>
            <a:pPr algn="ctr"/>
            <a:r>
              <a:rPr lang="en-US" sz="2400" b="1" dirty="0" smtClean="0">
                <a:latin typeface="Helvetica Neue Light"/>
                <a:cs typeface="Helvetica Neue Light"/>
              </a:rPr>
              <a:t>6 Ways to Profit From </a:t>
            </a:r>
            <a:r>
              <a:rPr lang="en-US" sz="2400" b="1" dirty="0" err="1" smtClean="0">
                <a:latin typeface="Helvetica Neue Light"/>
                <a:cs typeface="Helvetica Neue Light"/>
              </a:rPr>
              <a:t>Reverb.com</a:t>
            </a:r>
            <a:r>
              <a:rPr lang="en-US" sz="2400" b="1" dirty="0" smtClean="0">
                <a:latin typeface="Helvetica Neue Light"/>
                <a:cs typeface="Helvetica Neue Light"/>
              </a:rPr>
              <a:t> (cont.)</a:t>
            </a:r>
            <a:endParaRPr lang="en-US" sz="2400" b="1" dirty="0">
              <a:latin typeface="Helvetica Neue Light"/>
              <a:cs typeface="Helvetica Neue Light"/>
            </a:endParaRPr>
          </a:p>
        </p:txBody>
      </p:sp>
      <p:sp>
        <p:nvSpPr>
          <p:cNvPr id="3" name="TextBox 2"/>
          <p:cNvSpPr txBox="1"/>
          <p:nvPr/>
        </p:nvSpPr>
        <p:spPr>
          <a:xfrm>
            <a:off x="542324" y="1952990"/>
            <a:ext cx="7956379" cy="2862322"/>
          </a:xfrm>
          <a:prstGeom prst="rect">
            <a:avLst/>
          </a:prstGeom>
          <a:noFill/>
        </p:spPr>
        <p:txBody>
          <a:bodyPr wrap="square" rtlCol="0">
            <a:spAutoFit/>
          </a:bodyPr>
          <a:lstStyle/>
          <a:p>
            <a:r>
              <a:rPr lang="en-US" sz="2000" b="1" i="1" dirty="0" smtClean="0">
                <a:latin typeface="Helvetica Neue Light"/>
                <a:cs typeface="Helvetica Neue Light"/>
              </a:rPr>
              <a:t>-Bundling Accessories: </a:t>
            </a:r>
            <a:r>
              <a:rPr lang="en-US" sz="2000" dirty="0" smtClean="0">
                <a:latin typeface="Helvetica Neue Light"/>
                <a:cs typeface="Helvetica Neue Light"/>
              </a:rPr>
              <a:t>If any guitar or expensive product we sell on Reverb is over a certain price, we do an accessory pack with it. That includes a polish cloth, assorted picks, a strap, and either strings or a capo.</a:t>
            </a:r>
            <a:endParaRPr lang="en-US" sz="2000" b="1" dirty="0" smtClean="0">
              <a:latin typeface="Helvetica Neue Light"/>
              <a:cs typeface="Helvetica Neue Light"/>
            </a:endParaRPr>
          </a:p>
          <a:p>
            <a:endParaRPr lang="en-US" sz="2000" b="1" dirty="0">
              <a:latin typeface="Helvetica Neue Light"/>
              <a:cs typeface="Helvetica Neue Light"/>
            </a:endParaRPr>
          </a:p>
          <a:p>
            <a:r>
              <a:rPr lang="en-US" sz="2000" b="1" i="1" dirty="0" smtClean="0">
                <a:latin typeface="Helvetica Neue Light"/>
                <a:cs typeface="Helvetica Neue Light"/>
              </a:rPr>
              <a:t>-Price Drop: </a:t>
            </a:r>
            <a:r>
              <a:rPr lang="en-US" sz="2000" dirty="0" smtClean="0">
                <a:latin typeface="Helvetica Neue Light"/>
                <a:cs typeface="Helvetica Neue Light"/>
              </a:rPr>
              <a:t>Reverb offers a “Price Drop” feature. This lets you mark down your older listings every so often and boost their visibility to the Reverb Community. They are then put on the “Deals and Steals” page along with all other </a:t>
            </a:r>
            <a:r>
              <a:rPr lang="en-US" sz="2000" dirty="0" smtClean="0">
                <a:latin typeface="Helvetica Neue Light"/>
                <a:cs typeface="Helvetica Neue Light"/>
              </a:rPr>
              <a:t>on-sale </a:t>
            </a:r>
            <a:r>
              <a:rPr lang="en-US" sz="2000" dirty="0" smtClean="0">
                <a:latin typeface="Helvetica Neue Light"/>
                <a:cs typeface="Helvetica Neue Light"/>
              </a:rPr>
              <a:t>items from every storefront.</a:t>
            </a:r>
            <a:endParaRPr lang="en-US" sz="2000" dirty="0">
              <a:latin typeface="Helvetica Neue Light"/>
              <a:cs typeface="Helvetica Neue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45" y="913954"/>
            <a:ext cx="917121" cy="917121"/>
          </a:xfrm>
          <a:prstGeom prst="rect">
            <a:avLst/>
          </a:prstGeom>
        </p:spPr>
      </p:pic>
    </p:spTree>
    <p:extLst>
      <p:ext uri="{BB962C8B-B14F-4D97-AF65-F5344CB8AC3E}">
        <p14:creationId xmlns:p14="http://schemas.microsoft.com/office/powerpoint/2010/main" val="13595423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595" y="1069380"/>
            <a:ext cx="7956379" cy="461665"/>
          </a:xfrm>
          <a:prstGeom prst="rect">
            <a:avLst/>
          </a:prstGeom>
          <a:noFill/>
        </p:spPr>
        <p:txBody>
          <a:bodyPr wrap="square" rtlCol="0">
            <a:spAutoFit/>
          </a:bodyPr>
          <a:lstStyle/>
          <a:p>
            <a:pPr algn="ctr"/>
            <a:r>
              <a:rPr lang="en-US" sz="2400" b="1" dirty="0" err="1" smtClean="0">
                <a:latin typeface="Helvetica Neue Light"/>
                <a:cs typeface="Helvetica Neue Light"/>
              </a:rPr>
              <a:t>Reverb.com</a:t>
            </a:r>
            <a:r>
              <a:rPr lang="en-US" sz="2400" b="1" dirty="0" smtClean="0">
                <a:latin typeface="Helvetica Neue Light"/>
                <a:cs typeface="Helvetica Neue Light"/>
              </a:rPr>
              <a:t> Do’s &amp; Don'ts! </a:t>
            </a:r>
            <a:endParaRPr lang="en-US" sz="2400" b="1" dirty="0">
              <a:latin typeface="Helvetica Neue Light"/>
              <a:cs typeface="Helvetica Neue Light"/>
            </a:endParaRPr>
          </a:p>
        </p:txBody>
      </p:sp>
      <p:sp>
        <p:nvSpPr>
          <p:cNvPr id="3" name="TextBox 2"/>
          <p:cNvSpPr txBox="1"/>
          <p:nvPr/>
        </p:nvSpPr>
        <p:spPr>
          <a:xfrm>
            <a:off x="542324" y="1674308"/>
            <a:ext cx="7956379" cy="2246769"/>
          </a:xfrm>
          <a:prstGeom prst="rect">
            <a:avLst/>
          </a:prstGeom>
          <a:noFill/>
        </p:spPr>
        <p:txBody>
          <a:bodyPr wrap="square" rtlCol="0">
            <a:spAutoFit/>
          </a:bodyPr>
          <a:lstStyle/>
          <a:p>
            <a:r>
              <a:rPr lang="en-US" sz="2000" b="1" i="1" dirty="0" smtClean="0">
                <a:latin typeface="Helvetica Neue Light"/>
                <a:cs typeface="Helvetica Neue Light"/>
              </a:rPr>
              <a:t>-DO compare online listings with store stock</a:t>
            </a:r>
            <a:r>
              <a:rPr lang="en-US" sz="2000" b="1" dirty="0">
                <a:latin typeface="Helvetica Neue Light"/>
                <a:cs typeface="Helvetica Neue Light"/>
              </a:rPr>
              <a:t>:</a:t>
            </a:r>
            <a:r>
              <a:rPr lang="en-US" sz="2000" dirty="0" smtClean="0">
                <a:latin typeface="Helvetica Neue Light"/>
                <a:cs typeface="Helvetica Neue Light"/>
              </a:rPr>
              <a:t> Make sure to cross check what you have in your store with what is listed online every day.</a:t>
            </a:r>
          </a:p>
          <a:p>
            <a:endParaRPr lang="en-US" sz="2000" i="1" dirty="0">
              <a:latin typeface="Helvetica Neue Light"/>
              <a:cs typeface="Helvetica Neue Light"/>
            </a:endParaRPr>
          </a:p>
          <a:p>
            <a:r>
              <a:rPr lang="en-US" sz="2000" b="1" i="1" dirty="0" smtClean="0">
                <a:latin typeface="Helvetica Neue Light"/>
                <a:cs typeface="Helvetica Neue Light"/>
              </a:rPr>
              <a:t>-DO make sure to include accurate specifications: </a:t>
            </a:r>
            <a:r>
              <a:rPr lang="en-US" sz="2000" dirty="0" smtClean="0">
                <a:latin typeface="Helvetica Neue Light"/>
                <a:cs typeface="Helvetica Neue Light"/>
              </a:rPr>
              <a:t>Accurate serial numbers, nut width, model, with/without a case — all of these are extremely important. Since it’s an online </a:t>
            </a:r>
            <a:r>
              <a:rPr lang="en-US" sz="2000" dirty="0" smtClean="0">
                <a:latin typeface="Helvetica Neue Light"/>
                <a:cs typeface="Helvetica Neue Light"/>
              </a:rPr>
              <a:t>storefront</a:t>
            </a:r>
            <a:r>
              <a:rPr lang="en-US" sz="2000" dirty="0" smtClean="0">
                <a:latin typeface="Helvetica Neue Light"/>
                <a:cs typeface="Helvetica Neue Light"/>
              </a:rPr>
              <a:t>, picture quality and proper descriptions are a must to reel the customer 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161" y="870855"/>
            <a:ext cx="890542" cy="890542"/>
          </a:xfrm>
          <a:prstGeom prst="rect">
            <a:avLst/>
          </a:prstGeom>
        </p:spPr>
      </p:pic>
    </p:spTree>
    <p:extLst>
      <p:ext uri="{BB962C8B-B14F-4D97-AF65-F5344CB8AC3E}">
        <p14:creationId xmlns:p14="http://schemas.microsoft.com/office/powerpoint/2010/main" val="27368592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522</TotalTime>
  <Words>692</Words>
  <Application>Microsoft Macintosh PowerPoint</Application>
  <PresentationFormat>On-screen Show (16:9)</PresentationFormat>
  <Paragraphs>37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NAMM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Megan Nelson</dc:creator>
  <cp:lastModifiedBy>Zach Phillips</cp:lastModifiedBy>
  <cp:revision>57</cp:revision>
  <cp:lastPrinted>2014-12-31T18:47:54Z</cp:lastPrinted>
  <dcterms:created xsi:type="dcterms:W3CDTF">2011-12-21T23:54:18Z</dcterms:created>
  <dcterms:modified xsi:type="dcterms:W3CDTF">2015-01-06T16:45:31Z</dcterms:modified>
</cp:coreProperties>
</file>