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1" r:id="rId7"/>
    <p:sldId id="269" r:id="rId8"/>
    <p:sldId id="268" r:id="rId9"/>
    <p:sldId id="267" r:id="rId10"/>
    <p:sldId id="262" r:id="rId11"/>
    <p:sldId id="263" r:id="rId12"/>
    <p:sldId id="266" r:id="rId13"/>
    <p:sldId id="260" r:id="rId14"/>
    <p:sldId id="25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52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324" y="1173891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Never Stop Learning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46" y="2625756"/>
            <a:ext cx="3562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latin typeface="Helvetica Neue Light"/>
                <a:cs typeface="Helvetica Neue Light"/>
              </a:rPr>
              <a:t>To succeed in business, to reach the top, an individual must know all it is possible to know about that business. – J. Paul Getty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39" y="1551404"/>
            <a:ext cx="3102809" cy="31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324" y="1173891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Never Stop Learning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64" y="1886016"/>
            <a:ext cx="7956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None of us come into this as experts in all areas of the business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Identify your weaknesses and find ways to educate yourself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Attend NAMM U sessions like this, </a:t>
            </a:r>
            <a:r>
              <a:rPr lang="en-US" sz="1400" dirty="0" smtClean="0">
                <a:latin typeface="Helvetica Neue Light"/>
                <a:cs typeface="Helvetica Neue Light"/>
              </a:rPr>
              <a:t>Retail </a:t>
            </a:r>
            <a:r>
              <a:rPr lang="en-US" sz="1400" dirty="0">
                <a:latin typeface="Helvetica Neue Light"/>
                <a:cs typeface="Helvetica Neue Light"/>
              </a:rPr>
              <a:t>B</a:t>
            </a:r>
            <a:r>
              <a:rPr lang="en-US" sz="1400" dirty="0" smtClean="0">
                <a:latin typeface="Helvetica Neue Light"/>
                <a:cs typeface="Helvetica Neue Light"/>
              </a:rPr>
              <a:t>oot </a:t>
            </a:r>
            <a:r>
              <a:rPr lang="en-US" sz="1400" dirty="0">
                <a:latin typeface="Helvetica Neue Light"/>
                <a:cs typeface="Helvetica Neue Light"/>
              </a:rPr>
              <a:t>C</a:t>
            </a:r>
            <a:r>
              <a:rPr lang="en-US" sz="1400" dirty="0" smtClean="0">
                <a:latin typeface="Helvetica Neue Light"/>
                <a:cs typeface="Helvetica Neue Light"/>
              </a:rPr>
              <a:t>amps</a:t>
            </a:r>
            <a:r>
              <a:rPr lang="en-US" sz="1400" dirty="0" smtClean="0">
                <a:latin typeface="Helvetica Neue Light"/>
                <a:cs typeface="Helvetica Neue Light"/>
              </a:rPr>
              <a:t>, chamber classes and more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No matter how much you think you might know about something, there might be something you have never thought of or considered trying that could make a big impact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Music store owners, especially those I have met through NAMM or IMSO and other organizations, can be on of your best resources for </a:t>
            </a:r>
            <a:r>
              <a:rPr lang="en-US" sz="1400" dirty="0" smtClean="0">
                <a:latin typeface="Helvetica Neue Light"/>
                <a:cs typeface="Helvetica Neue Light"/>
              </a:rPr>
              <a:t>information, </a:t>
            </a:r>
            <a:r>
              <a:rPr lang="en-US" sz="1400" dirty="0" smtClean="0">
                <a:latin typeface="Helvetica Neue Light"/>
                <a:cs typeface="Helvetica Neue Light"/>
              </a:rPr>
              <a:t>and it amazes me how giving this industry is.</a:t>
            </a:r>
          </a:p>
        </p:txBody>
      </p:sp>
    </p:spTree>
    <p:extLst>
      <p:ext uri="{BB962C8B-B14F-4D97-AF65-F5344CB8AC3E}">
        <p14:creationId xmlns:p14="http://schemas.microsoft.com/office/powerpoint/2010/main" val="300023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323" y="1173891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Be Willing to Make the Tough Choices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864" y="1886016"/>
            <a:ext cx="5113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Hire the right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Fire the wrong people. Be willing to let the wrong people go. Look at ROI for employees like products.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Don’t fall in love with your products. Use the numbers to tell the winners from the losers, not just your personal opinion.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Listen to your customers, even when they are wrong.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Pay attention to cash </a:t>
            </a:r>
            <a:r>
              <a:rPr lang="en-US" sz="1400" dirty="0" smtClean="0">
                <a:latin typeface="Helvetica Neue Light"/>
                <a:cs typeface="Helvetica Neue Light"/>
              </a:rPr>
              <a:t>flow, </a:t>
            </a:r>
            <a:r>
              <a:rPr lang="en-US" sz="1400" dirty="0" smtClean="0">
                <a:latin typeface="Helvetica Neue Light"/>
                <a:cs typeface="Helvetica Neue Light"/>
              </a:rPr>
              <a:t>not just gross margin.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Understand </a:t>
            </a:r>
            <a:r>
              <a:rPr lang="en-US" sz="1400" dirty="0">
                <a:latin typeface="Helvetica Neue Light"/>
                <a:cs typeface="Helvetica Neue Light"/>
              </a:rPr>
              <a:t>that reps are not your </a:t>
            </a:r>
            <a:r>
              <a:rPr lang="en-US" sz="1400" dirty="0" smtClean="0">
                <a:latin typeface="Helvetica Neue Light"/>
                <a:cs typeface="Helvetica Neue Light"/>
              </a:rPr>
              <a:t>friend </a:t>
            </a:r>
            <a:r>
              <a:rPr lang="en-US" sz="1400" dirty="0">
                <a:latin typeface="Helvetica Neue Light"/>
                <a:cs typeface="Helvetica Neue Light"/>
              </a:rPr>
              <a:t>but can be a valuable ally. </a:t>
            </a: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Don’t be so nice. You may be giving money away. </a:t>
            </a:r>
            <a:endParaRPr lang="en-US" sz="1400" dirty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Learn GOMO: </a:t>
            </a:r>
            <a:r>
              <a:rPr lang="en-US" sz="1400" dirty="0" smtClean="0">
                <a:latin typeface="Helvetica Neue Light"/>
                <a:cs typeface="Helvetica Neue Light"/>
              </a:rPr>
              <a:t>get </a:t>
            </a:r>
            <a:r>
              <a:rPr lang="en-US" sz="1400" dirty="0" smtClean="0">
                <a:latin typeface="Helvetica Neue Light"/>
                <a:cs typeface="Helvetica Neue Light"/>
              </a:rPr>
              <a:t>over it and move on. </a:t>
            </a:r>
          </a:p>
        </p:txBody>
      </p:sp>
      <p:pic>
        <p:nvPicPr>
          <p:cNvPr id="3077" name="Picture 5" descr="C:\Users\caposmusicstore\AppData\Local\Microsoft\Windows\Temporary Internet Files\Content.IE5\MAZPUXGZ\Choi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66" y="1770229"/>
            <a:ext cx="3048000" cy="23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0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Top Takeaways: </a:t>
            </a:r>
          </a:p>
          <a:p>
            <a:pPr marL="0" indent="0">
              <a:buNone/>
            </a:pPr>
            <a:r>
              <a:rPr lang="en-US" dirty="0" smtClean="0"/>
              <a:t>1) Be willing to make the tough decisions.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en-US" dirty="0"/>
              <a:t>Know your niche or what makes your store </a:t>
            </a:r>
            <a:r>
              <a:rPr lang="en-US" dirty="0" smtClean="0"/>
              <a:t>unique, </a:t>
            </a:r>
            <a:r>
              <a:rPr lang="en-US" dirty="0"/>
              <a:t>and use that in all areas of your business: marketing, merchandising, sales, personnel decisions, </a:t>
            </a:r>
            <a:r>
              <a:rPr lang="en-US" dirty="0" smtClean="0"/>
              <a:t>location </a:t>
            </a:r>
            <a:r>
              <a:rPr lang="en-US" dirty="0"/>
              <a:t>and inventory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</a:t>
            </a:r>
            <a:r>
              <a:rPr lang="en-US" dirty="0"/>
              <a:t> Reports can be your best friend. Don't just think you know what is going </a:t>
            </a:r>
            <a:r>
              <a:rPr lang="en-US" dirty="0" smtClean="0"/>
              <a:t>on</a:t>
            </a:r>
            <a:r>
              <a:rPr lang="en-US" dirty="0"/>
              <a:t> </a:t>
            </a:r>
            <a:r>
              <a:rPr lang="en-US" dirty="0" smtClean="0"/>
              <a:t>— </a:t>
            </a:r>
            <a:r>
              <a:rPr lang="en-US" dirty="0" smtClean="0"/>
              <a:t>work </a:t>
            </a:r>
            <a:r>
              <a:rPr lang="en-US" dirty="0"/>
              <a:t>with your numbers.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</a:t>
            </a:r>
            <a:r>
              <a:rPr lang="en-US" dirty="0"/>
              <a:t>Manage your marketing as closely as you manage your sales. Know your target audience and how to go after </a:t>
            </a:r>
            <a:r>
              <a:rPr lang="en-US" dirty="0" smtClean="0"/>
              <a:t>them, </a:t>
            </a:r>
            <a:r>
              <a:rPr lang="en-US" dirty="0"/>
              <a:t>thus managing your marketing dollars more effectively.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5) </a:t>
            </a:r>
            <a:r>
              <a:rPr lang="en-US" dirty="0"/>
              <a:t>Educate yourself. Attend NAMM Idea Center </a:t>
            </a:r>
            <a:r>
              <a:rPr lang="en-US" dirty="0" smtClean="0"/>
              <a:t>sessions</a:t>
            </a:r>
            <a:r>
              <a:rPr lang="en-US" dirty="0"/>
              <a:t>. Use NAMM U </a:t>
            </a:r>
            <a:r>
              <a:rPr lang="en-US" dirty="0" smtClean="0"/>
              <a:t>Online </a:t>
            </a:r>
            <a:r>
              <a:rPr lang="en-US" dirty="0"/>
              <a:t>and all other free educational opportunities from your local Chamber to the Retail Boot Camps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6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65" y="1886016"/>
            <a:ext cx="7956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latin typeface="Helvetica Neue Light"/>
                <a:cs typeface="Helvetica Neue Light"/>
              </a:rPr>
              <a:t>Let’s be honest. There’s not a business anywhere that is without problems. Business is complicated and imperfect. Every business everywhere is staffed with imperfect human beings and exists by providing a product or service to other imperfect human beings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lvl="1"/>
            <a:r>
              <a:rPr lang="en-US" sz="1400" dirty="0">
                <a:latin typeface="Helvetica Neue Light"/>
                <a:cs typeface="Helvetica Neue Light"/>
              </a:rPr>
              <a:t>	</a:t>
            </a:r>
            <a:r>
              <a:rPr lang="en-US" sz="1400" dirty="0" smtClean="0">
                <a:latin typeface="Helvetica Neue Light"/>
                <a:cs typeface="Helvetica Neue Light"/>
              </a:rPr>
              <a:t>										 </a:t>
            </a:r>
            <a:r>
              <a:rPr lang="en-US" sz="1400" dirty="0">
                <a:latin typeface="Helvetica Neue Light"/>
                <a:cs typeface="Helvetica Neue Light"/>
              </a:rPr>
              <a:t>– Bob </a:t>
            </a:r>
            <a:r>
              <a:rPr lang="en-US" sz="1400" dirty="0" smtClean="0">
                <a:latin typeface="Helvetica Neue Light"/>
                <a:cs typeface="Helvetica Neue Light"/>
              </a:rPr>
              <a:t>Parsons</a:t>
            </a:r>
          </a:p>
          <a:p>
            <a:pPr lvl="1"/>
            <a:endParaRPr lang="en-US" sz="1400" dirty="0">
              <a:latin typeface="Helvetica Neue Light"/>
              <a:cs typeface="Helvetica Neue Light"/>
            </a:endParaRPr>
          </a:p>
          <a:p>
            <a:pPr lvl="1"/>
            <a:r>
              <a:rPr lang="en-US" sz="1400" dirty="0" smtClean="0">
                <a:latin typeface="Helvetica Neue Light"/>
                <a:cs typeface="Helvetica Neue Light"/>
              </a:rPr>
              <a:t>Contact Information:</a:t>
            </a:r>
          </a:p>
          <a:p>
            <a:pPr lvl="1"/>
            <a:r>
              <a:rPr lang="en-US" sz="1400" dirty="0" smtClean="0">
                <a:latin typeface="Helvetica Neue Light"/>
                <a:cs typeface="Helvetica Neue Light"/>
              </a:rPr>
              <a:t>Amy Ball Braswell and Gill Braswell</a:t>
            </a:r>
          </a:p>
          <a:p>
            <a:pPr lvl="1"/>
            <a:r>
              <a:rPr lang="en-US" sz="1400" dirty="0" smtClean="0">
                <a:latin typeface="Helvetica Neue Light"/>
                <a:cs typeface="Helvetica Neue Light"/>
              </a:rPr>
              <a:t>Capo’s Music Store</a:t>
            </a:r>
          </a:p>
          <a:p>
            <a:pPr lvl="1"/>
            <a:r>
              <a:rPr lang="en-US" sz="1400" dirty="0" smtClean="0">
                <a:latin typeface="Helvetica Neue Light"/>
                <a:cs typeface="Helvetica Neue Light"/>
              </a:rPr>
              <a:t>caposmusicstore@gmail.com</a:t>
            </a:r>
          </a:p>
          <a:p>
            <a:pPr lvl="1"/>
            <a:r>
              <a:rPr lang="en-US" sz="1400" dirty="0" smtClean="0">
                <a:latin typeface="Helvetica Neue Light"/>
                <a:cs typeface="Helvetica Neue Light"/>
              </a:rPr>
              <a:t>www.caposmusicstore.com </a:t>
            </a:r>
          </a:p>
          <a:p>
            <a:pPr lvl="1"/>
            <a:r>
              <a:rPr lang="en-US" sz="1400" dirty="0" smtClean="0">
                <a:latin typeface="Helvetica Neue Light"/>
                <a:cs typeface="Helvetica Neue Light"/>
              </a:rPr>
              <a:t>276-525-1880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64" y="1173891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Parting Thoughts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223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79" y="1615090"/>
            <a:ext cx="852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vetica Neue Light"/>
                <a:cs typeface="Helvetica Neue Light"/>
              </a:rPr>
              <a:t>5 Proven Tactics for Indie Retail Growth</a:t>
            </a:r>
            <a:endParaRPr lang="en-US" sz="36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4" y="3337993"/>
            <a:ext cx="795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Amy Ball Braswell</a:t>
            </a:r>
          </a:p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Director of Business Operations/Co-owner</a:t>
            </a:r>
          </a:p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Capo’s Music Store</a:t>
            </a:r>
          </a:p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Abingdon, 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3101"/>
            <a:ext cx="3008313" cy="657546"/>
          </a:xfrm>
        </p:spPr>
        <p:txBody>
          <a:bodyPr/>
          <a:lstStyle/>
          <a:p>
            <a:r>
              <a:rPr lang="en-US" dirty="0" smtClean="0"/>
              <a:t>General Overview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79" y="974553"/>
            <a:ext cx="3609873" cy="35272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54485"/>
            <a:ext cx="3008313" cy="2740138"/>
          </a:xfrm>
        </p:spPr>
        <p:txBody>
          <a:bodyPr/>
          <a:lstStyle/>
          <a:p>
            <a:r>
              <a:rPr lang="en-US" dirty="0" smtClean="0"/>
              <a:t>Capo’s Music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Founded in Dec.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Specializing in Bluegrass &amp; Old Time Music (All Acoustic)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Located in a town of 8,200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Full-line music store in same town, multiple other </a:t>
            </a:r>
            <a:r>
              <a:rPr lang="en-US" dirty="0" smtClean="0"/>
              <a:t>full-line </a:t>
            </a:r>
            <a:r>
              <a:rPr lang="en-US" dirty="0" smtClean="0"/>
              <a:t>stores in surrounding localities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Named NAMM Top 100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2013 &amp;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0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324" y="1173891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Know Your Niche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323" y="1839783"/>
            <a:ext cx="79563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Finding our niche</a:t>
            </a:r>
            <a:r>
              <a:rPr lang="en-US" sz="1400" dirty="0" smtClean="0">
                <a:latin typeface="Helvetica Neue Light"/>
                <a:cs typeface="Helvetica Neue Light"/>
              </a:rPr>
              <a:t>!</a:t>
            </a:r>
          </a:p>
          <a:p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Every store should have a </a:t>
            </a:r>
            <a:r>
              <a:rPr lang="en-US" sz="1400" dirty="0" smtClean="0">
                <a:latin typeface="Helvetica Neue Light"/>
                <a:cs typeface="Helvetica Neue Light"/>
              </a:rPr>
              <a:t>specialty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How niche do you </a:t>
            </a:r>
            <a:r>
              <a:rPr lang="en-US" sz="1400" dirty="0" err="1" smtClean="0">
                <a:latin typeface="Helvetica Neue Light"/>
                <a:cs typeface="Helvetica Neue Light"/>
              </a:rPr>
              <a:t>wanna</a:t>
            </a:r>
            <a:r>
              <a:rPr lang="en-US" sz="1400" dirty="0" smtClean="0">
                <a:latin typeface="Helvetica Neue Light"/>
                <a:cs typeface="Helvetica Neue Light"/>
              </a:rPr>
              <a:t> get</a:t>
            </a:r>
            <a:r>
              <a:rPr lang="en-US" sz="1400" dirty="0" smtClean="0">
                <a:latin typeface="Helvetica Neue Light"/>
                <a:cs typeface="Helvetica Neue Light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Are there riches in niches?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13" y="1268858"/>
            <a:ext cx="3686112" cy="24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4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877" y="1587358"/>
            <a:ext cx="761473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Why it was important to know our niche</a:t>
            </a:r>
            <a:r>
              <a:rPr lang="en-US" sz="1400" dirty="0" smtClean="0">
                <a:latin typeface="Helvetica Neue Light"/>
                <a:cs typeface="Helvetica Neue Light"/>
              </a:rPr>
              <a:t>:</a:t>
            </a:r>
          </a:p>
          <a:p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Knowing your niche helps you develop your identity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Plan your strategic plan and marketing around your identity. All this is framed within our store identity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Select products and services you offer that only fit you niche. </a:t>
            </a: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Identify </a:t>
            </a:r>
            <a:r>
              <a:rPr lang="en-US" sz="1400" dirty="0" smtClean="0">
                <a:latin typeface="Helvetica Neue Light"/>
                <a:cs typeface="Helvetica Neue Light"/>
              </a:rPr>
              <a:t>your ideal customers, not individual people, but </a:t>
            </a:r>
            <a:r>
              <a:rPr lang="en-US" sz="1400" dirty="0" smtClean="0">
                <a:latin typeface="Helvetica Neue Light"/>
                <a:cs typeface="Helvetica Neue Light"/>
              </a:rPr>
              <a:t>types, </a:t>
            </a:r>
            <a:r>
              <a:rPr lang="en-US" sz="1400" dirty="0" smtClean="0">
                <a:latin typeface="Helvetica Neue Light"/>
                <a:cs typeface="Helvetica Neue Light"/>
              </a:rPr>
              <a:t>and look at ways to market to them. </a:t>
            </a:r>
            <a:endParaRPr lang="en-US" sz="1400" dirty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Design </a:t>
            </a:r>
            <a:r>
              <a:rPr lang="en-US" sz="1400" dirty="0" smtClean="0">
                <a:latin typeface="Helvetica Neue Light"/>
                <a:cs typeface="Helvetica Neue Light"/>
              </a:rPr>
              <a:t>your store inside and out around your identity.</a:t>
            </a:r>
          </a:p>
          <a:p>
            <a:pPr lvl="1"/>
            <a:endParaRPr lang="en-US" sz="1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686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323" y="1839783"/>
            <a:ext cx="515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If you are not a numbers person, hire someone who is and have a good POS and accounting system. They may be expensive on the front end but they pay for themselves in the long run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Beware of perceived success! It is easy to think things are going well, but then you don’t have money for new orders or you start falling behind with vendors. </a:t>
            </a:r>
            <a:endParaRPr lang="en-US" sz="1400" dirty="0" smtClean="0">
              <a:latin typeface="Helvetica Neue Light"/>
              <a:cs typeface="Helvetica Neue Light"/>
            </a:endParaRPr>
          </a:p>
          <a:p>
            <a:pPr lvl="1"/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Just because you have a little cash in the bank today doesn’t mean you are successful, and just because you have fallen behind doesn’t make you a failure.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175" y="1160643"/>
            <a:ext cx="406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</a:rPr>
              <a:t>Know </a:t>
            </a:r>
            <a:r>
              <a:rPr lang="en-US" sz="2400" dirty="0" smtClean="0">
                <a:latin typeface="Helvetica Neue Light"/>
              </a:rPr>
              <a:t>Your </a:t>
            </a:r>
            <a:r>
              <a:rPr lang="en-US" sz="2400" dirty="0" smtClean="0">
                <a:latin typeface="Helvetica Neue Light"/>
              </a:rPr>
              <a:t>Numbers!</a:t>
            </a:r>
            <a:endParaRPr lang="en-US" sz="2400" dirty="0">
              <a:latin typeface="Helvetica Neue Light"/>
            </a:endParaRPr>
          </a:p>
        </p:txBody>
      </p:sp>
      <p:pic>
        <p:nvPicPr>
          <p:cNvPr id="2050" name="Picture 2" descr="C:\Users\caposmusicstore\AppData\Local\Microsoft\Windows\Temporary Internet Files\Content.IE5\EALKAHEP\5437288053_624c075aa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39783"/>
            <a:ext cx="2438400" cy="16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9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323" y="1839783"/>
            <a:ext cx="6896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Learn how to read financial statements and essential reports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Listen to the experts and your peers who have lived and learned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lvl="1"/>
            <a:endParaRPr lang="en-US" sz="1400" dirty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Manage your overhead dollars! Don’t throw money away on lots of things that won’t put dollars back in the bank. 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75" y="1160643"/>
            <a:ext cx="406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</a:rPr>
              <a:t>Know </a:t>
            </a:r>
            <a:r>
              <a:rPr lang="en-US" sz="2400" dirty="0" smtClean="0">
                <a:latin typeface="Helvetica Neue Light"/>
              </a:rPr>
              <a:t>Your </a:t>
            </a:r>
            <a:r>
              <a:rPr lang="en-US" sz="2400" dirty="0" smtClean="0">
                <a:latin typeface="Helvetica Neue Light"/>
              </a:rPr>
              <a:t>Numbers!</a:t>
            </a:r>
            <a:endParaRPr lang="en-US" sz="2400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722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324" y="1173891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Marketing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12" y="1604734"/>
            <a:ext cx="36172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Marketing </a:t>
            </a:r>
            <a:r>
              <a:rPr lang="en-US" sz="1400" dirty="0" smtClean="0">
                <a:latin typeface="Helvetica Neue Light"/>
                <a:cs typeface="Helvetica Neue Light"/>
              </a:rPr>
              <a:t>and public </a:t>
            </a:r>
            <a:r>
              <a:rPr lang="en-US" sz="1400" dirty="0">
                <a:latin typeface="Helvetica Neue Light"/>
                <a:cs typeface="Helvetica Neue Light"/>
              </a:rPr>
              <a:t>r</a:t>
            </a:r>
            <a:r>
              <a:rPr lang="en-US" sz="1400" dirty="0" smtClean="0">
                <a:latin typeface="Helvetica Neue Light"/>
                <a:cs typeface="Helvetica Neue Light"/>
              </a:rPr>
              <a:t>elations </a:t>
            </a:r>
            <a:r>
              <a:rPr lang="en-US" sz="1400" dirty="0" smtClean="0">
                <a:latin typeface="Helvetica Neue Light"/>
                <a:cs typeface="Helvetica Neue Light"/>
              </a:rPr>
              <a:t>can be </a:t>
            </a:r>
            <a:r>
              <a:rPr lang="en-US" sz="1400" dirty="0" smtClean="0">
                <a:latin typeface="Helvetica Neue Light"/>
                <a:cs typeface="Helvetica Neue Light"/>
              </a:rPr>
              <a:t>expensive, </a:t>
            </a:r>
            <a:r>
              <a:rPr lang="en-US" sz="1400" dirty="0" smtClean="0">
                <a:latin typeface="Helvetica Neue Light"/>
                <a:cs typeface="Helvetica Neue Light"/>
              </a:rPr>
              <a:t>and many new stores will put that last on the list of where to spend </a:t>
            </a:r>
            <a:r>
              <a:rPr lang="en-US" sz="1400" dirty="0" smtClean="0">
                <a:latin typeface="Helvetica Neue Light"/>
                <a:cs typeface="Helvetica Neue Light"/>
              </a:rPr>
              <a:t>money — </a:t>
            </a:r>
            <a:r>
              <a:rPr lang="en-US" sz="1400" dirty="0" smtClean="0">
                <a:latin typeface="Helvetica Neue Light"/>
                <a:cs typeface="Helvetica Neue Light"/>
              </a:rPr>
              <a:t>DON’T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Don’t just strive to get </a:t>
            </a:r>
            <a:r>
              <a:rPr lang="en-US" sz="1400" dirty="0" smtClean="0">
                <a:latin typeface="Helvetica Neue Light"/>
                <a:cs typeface="Helvetica Neue Light"/>
              </a:rPr>
              <a:t>customers; </a:t>
            </a:r>
            <a:r>
              <a:rPr lang="en-US" sz="1400" dirty="0" smtClean="0">
                <a:latin typeface="Helvetica Neue Light"/>
                <a:cs typeface="Helvetica Neue Light"/>
              </a:rPr>
              <a:t>get the ones you want</a:t>
            </a:r>
            <a:r>
              <a:rPr lang="en-US" sz="1400" dirty="0">
                <a:latin typeface="Helvetica Neue Light"/>
                <a:cs typeface="Helvetica Neue Light"/>
              </a:rPr>
              <a:t>. Market to your ideal customer and spend your dollars there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lvl="1"/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Be </a:t>
            </a:r>
            <a:r>
              <a:rPr lang="en-US" sz="1400" dirty="0" smtClean="0">
                <a:latin typeface="Helvetica Neue Light"/>
                <a:cs typeface="Helvetica Neue Light"/>
              </a:rPr>
              <a:t>Social — </a:t>
            </a:r>
            <a:r>
              <a:rPr lang="en-US" sz="1400" dirty="0" smtClean="0">
                <a:latin typeface="Helvetica Neue Light"/>
                <a:cs typeface="Helvetica Neue Light"/>
              </a:rPr>
              <a:t>Go beyond Facebook to the other social media outlets that fit your customer base.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89" y="1604734"/>
            <a:ext cx="981374" cy="99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85" y="1604734"/>
            <a:ext cx="1047496" cy="1047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59" y="2828168"/>
            <a:ext cx="977513" cy="981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22" y="1604734"/>
            <a:ext cx="1049744" cy="1026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23" y="2891196"/>
            <a:ext cx="855819" cy="855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94" y="2828168"/>
            <a:ext cx="938799" cy="9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324" y="1173891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Marketing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12" y="1604734"/>
            <a:ext cx="80094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If you have no clue about social media or marketing, hire someone who does. This position should receive the same amount of attention as your sales force. </a:t>
            </a: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Develop a Marketing and Promotions plan for the </a:t>
            </a:r>
            <a:r>
              <a:rPr lang="en-US" sz="1400" dirty="0" smtClean="0">
                <a:latin typeface="Helvetica Neue Light"/>
                <a:cs typeface="Helvetica Neue Light"/>
              </a:rPr>
              <a:t>year, </a:t>
            </a:r>
            <a:r>
              <a:rPr lang="en-US" sz="1400" dirty="0" smtClean="0">
                <a:latin typeface="Helvetica Neue Light"/>
                <a:cs typeface="Helvetica Neue Light"/>
              </a:rPr>
              <a:t>and review it each quarter to see if it needs to be adjusted. </a:t>
            </a: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Look at best practices and what other stores are </a:t>
            </a:r>
            <a:r>
              <a:rPr lang="en-US" sz="1400" dirty="0" smtClean="0">
                <a:latin typeface="Helvetica Neue Light"/>
                <a:cs typeface="Helvetica Neue Light"/>
              </a:rPr>
              <a:t>doing, </a:t>
            </a:r>
            <a:r>
              <a:rPr lang="en-US" sz="1400" dirty="0" smtClean="0">
                <a:latin typeface="Helvetica Neue Light"/>
                <a:cs typeface="Helvetica Neue Light"/>
              </a:rPr>
              <a:t>but tailor those things to fit your </a:t>
            </a:r>
            <a:r>
              <a:rPr lang="en-US" sz="1400" dirty="0" smtClean="0">
                <a:latin typeface="Helvetica Neue Light"/>
                <a:cs typeface="Helvetica Neue Light"/>
              </a:rPr>
              <a:t>business. Don’t </a:t>
            </a:r>
            <a:r>
              <a:rPr lang="en-US" sz="1400" dirty="0" smtClean="0">
                <a:latin typeface="Helvetica Neue Light"/>
                <a:cs typeface="Helvetica Neue Light"/>
              </a:rPr>
              <a:t>just carbon copy other </a:t>
            </a:r>
            <a:r>
              <a:rPr lang="en-US" sz="1400" dirty="0" smtClean="0">
                <a:latin typeface="Helvetica Neue Light"/>
                <a:cs typeface="Helvetica Neue Light"/>
              </a:rPr>
              <a:t>stores’ </a:t>
            </a:r>
            <a:r>
              <a:rPr lang="en-US" sz="1400" dirty="0" smtClean="0">
                <a:latin typeface="Helvetica Neue Light"/>
                <a:cs typeface="Helvetica Neue Light"/>
              </a:rPr>
              <a:t>promotions and sales. </a:t>
            </a: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Learn </a:t>
            </a:r>
            <a:r>
              <a:rPr lang="en-US" sz="1400" dirty="0" smtClean="0">
                <a:latin typeface="Helvetica Neue Light"/>
                <a:cs typeface="Helvetica Neue Light"/>
              </a:rPr>
              <a:t>to say no to advertisers that don’t get your store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</a:p>
          <a:p>
            <a:pPr lvl="1"/>
            <a:endParaRPr lang="en-US" sz="1400" dirty="0" smtClean="0">
              <a:latin typeface="Helvetica Neue Light"/>
              <a:cs typeface="Helvetica Neue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 Neue Light"/>
                <a:cs typeface="Helvetica Neue Light"/>
              </a:rPr>
              <a:t>If a marketing outlet isn’t working, cut your losses and move on to something else. There is very little loyalty in the marketing </a:t>
            </a:r>
            <a:r>
              <a:rPr lang="en-US" sz="1400" dirty="0" smtClean="0">
                <a:latin typeface="Helvetica Neue Light"/>
                <a:cs typeface="Helvetica Neue Light"/>
              </a:rPr>
              <a:t>world. Don’t </a:t>
            </a:r>
            <a:r>
              <a:rPr lang="en-US" sz="1400" dirty="0" smtClean="0">
                <a:latin typeface="Helvetica Neue Light"/>
                <a:cs typeface="Helvetica Neue Light"/>
              </a:rPr>
              <a:t>be afraid to let go</a:t>
            </a:r>
            <a:r>
              <a:rPr lang="en-US" sz="1400" dirty="0" smtClean="0">
                <a:latin typeface="Helvetica Neue Light"/>
                <a:cs typeface="Helvetica Neue Light"/>
              </a:rPr>
              <a:t>.</a:t>
            </a:r>
            <a:endParaRPr lang="en-US" sz="1400" dirty="0" smtClean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610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911</Words>
  <Application>Microsoft Macintosh PowerPoint</Application>
  <PresentationFormat>On-screen Show (16:9)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General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Zach Phillips</cp:lastModifiedBy>
  <cp:revision>52</cp:revision>
  <dcterms:created xsi:type="dcterms:W3CDTF">2011-12-21T23:54:18Z</dcterms:created>
  <dcterms:modified xsi:type="dcterms:W3CDTF">2014-12-19T00:21:08Z</dcterms:modified>
</cp:coreProperties>
</file>