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312" r:id="rId4"/>
    <p:sldId id="264" r:id="rId5"/>
    <p:sldId id="266" r:id="rId6"/>
    <p:sldId id="265" r:id="rId7"/>
    <p:sldId id="262" r:id="rId8"/>
    <p:sldId id="263" r:id="rId9"/>
    <p:sldId id="261" r:id="rId10"/>
    <p:sldId id="268" r:id="rId11"/>
    <p:sldId id="270" r:id="rId12"/>
    <p:sldId id="313" r:id="rId13"/>
    <p:sldId id="271" r:id="rId14"/>
    <p:sldId id="272" r:id="rId15"/>
    <p:sldId id="274" r:id="rId16"/>
    <p:sldId id="276" r:id="rId17"/>
    <p:sldId id="275" r:id="rId18"/>
    <p:sldId id="279" r:id="rId19"/>
    <p:sldId id="278" r:id="rId20"/>
    <p:sldId id="281" r:id="rId21"/>
    <p:sldId id="283" r:id="rId22"/>
    <p:sldId id="282" r:id="rId23"/>
    <p:sldId id="280" r:id="rId24"/>
    <p:sldId id="284" r:id="rId25"/>
    <p:sldId id="285" r:id="rId26"/>
    <p:sldId id="288" r:id="rId27"/>
    <p:sldId id="289" r:id="rId28"/>
    <p:sldId id="291" r:id="rId29"/>
    <p:sldId id="290" r:id="rId30"/>
    <p:sldId id="292" r:id="rId31"/>
    <p:sldId id="293" r:id="rId32"/>
    <p:sldId id="295" r:id="rId33"/>
    <p:sldId id="294" r:id="rId34"/>
    <p:sldId id="296" r:id="rId35"/>
    <p:sldId id="297" r:id="rId36"/>
    <p:sldId id="299" r:id="rId37"/>
    <p:sldId id="298" r:id="rId38"/>
    <p:sldId id="300" r:id="rId39"/>
    <p:sldId id="301" r:id="rId40"/>
    <p:sldId id="302" r:id="rId41"/>
    <p:sldId id="303" r:id="rId42"/>
    <p:sldId id="305" r:id="rId43"/>
    <p:sldId id="304" r:id="rId44"/>
    <p:sldId id="306" r:id="rId45"/>
    <p:sldId id="307" r:id="rId46"/>
    <p:sldId id="308" r:id="rId47"/>
    <p:sldId id="311" r:id="rId4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DE00"/>
    <a:srgbClr val="FFFFFF"/>
    <a:srgbClr val="000000"/>
    <a:srgbClr val="969696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76" y="-1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6834" y="514351"/>
            <a:ext cx="11273367" cy="982663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47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6833" y="1508125"/>
            <a:ext cx="8534400" cy="6096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89DE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fld id="{69D545F0-AAD3-489E-AB88-D909B484AD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48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4C796-C272-4B09-A43D-F67141CB78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55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8B8B4-639E-4011-955A-F9D609239FA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2FC43-309E-4C46-B07A-7F3B435FEE0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19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B968E-2BA1-4366-BAEF-332A4DB6ED5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79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2C26F-B167-4B0A-9659-9AE938688F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01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797C7-F22B-4B44-A39C-6764E8D49E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5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706C2-62DB-467A-B550-0FD0176AB8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770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E9ED9-A2B2-4E6C-BFB1-FD4354C73D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31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AFB1F-2A19-4CE7-A749-B5E1ECB0637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78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02BA6-B759-46DA-AE9D-4829C9EADD3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83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C6803A-F713-49C9-BAA9-DF7ED87BD36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1749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eg"/><Relationship Id="rId3" Type="http://schemas.openxmlformats.org/officeDocument/2006/relationships/hyperlink" Target="mailto:jharding@gistpianocenter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5000" dirty="0" smtClean="0">
                <a:latin typeface="Tw Cen MT" panose="020B0602020104020603" pitchFamily="34" charset="0"/>
              </a:rPr>
              <a:t>Modernize Your Lesson Program Today</a:t>
            </a:r>
            <a:endParaRPr lang="en-US" altLang="en-US" sz="5000" dirty="0">
              <a:latin typeface="Tw Cen MT" panose="020B0602020104020603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4455" y="1497013"/>
            <a:ext cx="6400800" cy="609600"/>
          </a:xfrm>
        </p:spPr>
        <p:txBody>
          <a:bodyPr/>
          <a:lstStyle/>
          <a:p>
            <a:r>
              <a:rPr lang="en-US" altLang="en-US" dirty="0" smtClean="0">
                <a:latin typeface="Tw Cen MT" panose="020B0602020104020603" pitchFamily="34" charset="0"/>
              </a:rPr>
              <a:t>Working Together to Build Our Musical Future</a:t>
            </a:r>
            <a:endParaRPr lang="en-US" altLang="en-US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Creating Comfort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279"/>
            <a:ext cx="5350106" cy="4278933"/>
          </a:xfrm>
        </p:spPr>
      </p:pic>
      <p:sp>
        <p:nvSpPr>
          <p:cNvPr id="15" name="TextBox 14"/>
          <p:cNvSpPr txBox="1"/>
          <p:nvPr/>
        </p:nvSpPr>
        <p:spPr>
          <a:xfrm>
            <a:off x="8107295" y="2803280"/>
            <a:ext cx="28709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Tw Cen MT" panose="020B0602020104020603" pitchFamily="34" charset="0"/>
              </a:rPr>
              <a:t>Wireless Internet </a:t>
            </a:r>
          </a:p>
          <a:p>
            <a:r>
              <a:rPr lang="en-US" sz="3000" dirty="0">
                <a:latin typeface="Tw Cen MT" panose="020B0602020104020603" pitchFamily="34" charset="0"/>
              </a:rPr>
              <a:t>(FREE WIFI)</a:t>
            </a:r>
          </a:p>
        </p:txBody>
      </p:sp>
    </p:spTree>
    <p:extLst>
      <p:ext uri="{BB962C8B-B14F-4D97-AF65-F5344CB8AC3E}">
        <p14:creationId xmlns:p14="http://schemas.microsoft.com/office/powerpoint/2010/main" val="358420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Creating Comfort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882" y="2630044"/>
            <a:ext cx="6351045" cy="4227955"/>
          </a:xfrm>
        </p:spPr>
      </p:pic>
      <p:sp>
        <p:nvSpPr>
          <p:cNvPr id="15" name="TextBox 14"/>
          <p:cNvSpPr txBox="1"/>
          <p:nvPr/>
        </p:nvSpPr>
        <p:spPr>
          <a:xfrm>
            <a:off x="7652953" y="2997035"/>
            <a:ext cx="23695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Tw Cen MT" panose="020B0602020104020603" pitchFamily="34" charset="0"/>
              </a:rPr>
              <a:t>A fun, friendly</a:t>
            </a:r>
          </a:p>
          <a:p>
            <a:r>
              <a:rPr lang="en-US" sz="3000" dirty="0">
                <a:latin typeface="Tw Cen MT" panose="020B0602020104020603" pitchFamily="34" charset="0"/>
              </a:rPr>
              <a:t>Atmosphere.</a:t>
            </a:r>
          </a:p>
        </p:txBody>
      </p:sp>
    </p:spTree>
    <p:extLst>
      <p:ext uri="{BB962C8B-B14F-4D97-AF65-F5344CB8AC3E}">
        <p14:creationId xmlns:p14="http://schemas.microsoft.com/office/powerpoint/2010/main" val="377609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06879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latin typeface="Tw Cen MT" panose="020B0602020104020603" pitchFamily="34" charset="0"/>
              </a:rPr>
              <a:t>The Main Course</a:t>
            </a:r>
            <a:endParaRPr lang="en-US" sz="8000" dirty="0">
              <a:latin typeface="Tw Cen MT" panose="020B06020201040206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7" b="9787"/>
          <a:stretch/>
        </p:blipFill>
        <p:spPr>
          <a:xfrm>
            <a:off x="0" y="3554968"/>
            <a:ext cx="12191999" cy="459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3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Reducing My Expenses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67" y="1921475"/>
            <a:ext cx="6786866" cy="4525963"/>
          </a:xfrm>
        </p:spPr>
      </p:pic>
    </p:spTree>
    <p:extLst>
      <p:ext uri="{BB962C8B-B14F-4D97-AF65-F5344CB8AC3E}">
        <p14:creationId xmlns:p14="http://schemas.microsoft.com/office/powerpoint/2010/main" val="312085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Reducing My Expenses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I stopped offering lessons.  </a:t>
            </a:r>
          </a:p>
          <a:p>
            <a:pPr marL="0" indent="0">
              <a:buNone/>
            </a:pPr>
            <a:endParaRPr lang="en-US" dirty="0" smtClean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69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Reducing My Expenses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Tw Cen MT" panose="020B0602020104020603" pitchFamily="34" charset="0"/>
              </a:rPr>
              <a:t>I stopped offering lessons.  </a:t>
            </a:r>
          </a:p>
          <a:p>
            <a:pPr marL="0" indent="0">
              <a:buNone/>
            </a:pPr>
            <a:endParaRPr lang="en-US" dirty="0" smtClean="0">
              <a:latin typeface="Tw Cen MT" panose="020B0602020104020603" pitchFamily="34" charset="0"/>
            </a:endParaRPr>
          </a:p>
          <a:p>
            <a:r>
              <a:rPr lang="en-US" dirty="0" smtClean="0">
                <a:latin typeface="Tw Cen MT" panose="020B0602020104020603" pitchFamily="34" charset="0"/>
              </a:rPr>
              <a:t>I started offering studio memberships.</a:t>
            </a:r>
          </a:p>
          <a:p>
            <a:pPr marL="0" indent="0">
              <a:buNone/>
            </a:pPr>
            <a:endParaRPr lang="en-US" dirty="0" smtClean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9337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Reducing My Expenses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Tw Cen MT" panose="020B0602020104020603" pitchFamily="34" charset="0"/>
              </a:rPr>
              <a:t>I stopped offering lessons.  </a:t>
            </a: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Tw Cen MT" panose="020B0602020104020603" pitchFamily="34" charset="0"/>
            </a:endParaRPr>
          </a:p>
          <a:p>
            <a:r>
              <a:rPr lang="en-US" dirty="0" smtClean="0">
                <a:solidFill>
                  <a:schemeClr val="bg2"/>
                </a:solidFill>
                <a:latin typeface="Tw Cen MT" panose="020B0602020104020603" pitchFamily="34" charset="0"/>
              </a:rPr>
              <a:t>I started offering studio memberships.</a:t>
            </a:r>
          </a:p>
          <a:p>
            <a:pPr marL="0" indent="0">
              <a:buNone/>
            </a:pPr>
            <a:endParaRPr lang="en-US" dirty="0" smtClean="0">
              <a:latin typeface="Tw Cen MT" panose="020B0602020104020603" pitchFamily="34" charset="0"/>
            </a:endParaRPr>
          </a:p>
          <a:p>
            <a:r>
              <a:rPr lang="en-US" dirty="0" smtClean="0">
                <a:latin typeface="Tw Cen MT" panose="020B0602020104020603" pitchFamily="34" charset="0"/>
              </a:rPr>
              <a:t>Just like a gym membership – our studio members get all the benefits for one monthly fee.  No credits or refunds.  The focus is on consistent value and a musical lifestyle.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27808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Reducing My Expenses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I built a solid studio policy for students and another one for my teachers.  </a:t>
            </a:r>
          </a:p>
          <a:p>
            <a:pPr marL="0" indent="0">
              <a:buNone/>
            </a:pP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4132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Reducing My Expenses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Tw Cen MT" panose="020B0602020104020603" pitchFamily="34" charset="0"/>
              </a:rPr>
              <a:t>I built a solid studio policy for students and another one for my teachers.  </a:t>
            </a:r>
          </a:p>
          <a:p>
            <a:endParaRPr lang="en-US" dirty="0">
              <a:latin typeface="Tw Cen MT" panose="020B0602020104020603" pitchFamily="34" charset="0"/>
            </a:endParaRPr>
          </a:p>
          <a:p>
            <a:r>
              <a:rPr lang="en-US" dirty="0" smtClean="0">
                <a:latin typeface="Tw Cen MT" panose="020B0602020104020603" pitchFamily="34" charset="0"/>
              </a:rPr>
              <a:t>I asked them to sign a copy of our policy for my records, and I gave them one to take home.  We now update this annually.</a:t>
            </a:r>
          </a:p>
          <a:p>
            <a:pPr marL="0" indent="0">
              <a:buNone/>
            </a:pPr>
            <a:endParaRPr lang="en-US" dirty="0" smtClean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56163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Reducing My Expenses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Tw Cen MT" panose="020B0602020104020603" pitchFamily="34" charset="0"/>
              </a:rPr>
              <a:t>I built a solid studio policy for students and another one for my teachers.  </a:t>
            </a:r>
          </a:p>
          <a:p>
            <a:endParaRPr lang="en-US" dirty="0" smtClean="0">
              <a:latin typeface="Tw Cen MT" panose="020B0602020104020603" pitchFamily="34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I asked them to sign a copy of our policy for my records and I gave them one to take home.  We now update this annually.</a:t>
            </a:r>
          </a:p>
          <a:p>
            <a:pPr marL="0" indent="0">
              <a:buNone/>
            </a:pPr>
            <a:endParaRPr lang="en-US" dirty="0" smtClean="0">
              <a:latin typeface="Tw Cen MT" panose="020B0602020104020603" pitchFamily="34" charset="0"/>
            </a:endParaRPr>
          </a:p>
          <a:p>
            <a:r>
              <a:rPr lang="en-US" i="1" dirty="0" smtClean="0">
                <a:latin typeface="Tw Cen MT" panose="020B0602020104020603" pitchFamily="34" charset="0"/>
              </a:rPr>
              <a:t>I don’t deviate from my policies.</a:t>
            </a:r>
            <a:endParaRPr lang="en-US" i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7095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06879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Tw Cen MT" panose="020B0602020104020603" pitchFamily="34" charset="0"/>
              </a:rPr>
              <a:t>Overcoming Inertia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0" b="22620"/>
          <a:stretch/>
        </p:blipFill>
        <p:spPr>
          <a:xfrm>
            <a:off x="0" y="3557371"/>
            <a:ext cx="12192000" cy="330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4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Reducing My Expenses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I decided to hire my teachers.  Independent contractors are less reliable and have less emotional investment in my studio’s success.</a:t>
            </a:r>
          </a:p>
          <a:p>
            <a:pPr marL="0" indent="0">
              <a:buNone/>
            </a:pP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3911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Reducing My Expenses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I decided to hire my teachers.  Independent contractors are less reliable and have less emotional investment in my studio’s success.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  <a:p>
            <a:r>
              <a:rPr lang="en-US" dirty="0" smtClean="0">
                <a:latin typeface="Tw Cen MT" panose="020B0602020104020603" pitchFamily="34" charset="0"/>
              </a:rPr>
              <a:t>I made every teacher a recruiter for my business.  I even provide them with growth incentives.</a:t>
            </a:r>
          </a:p>
          <a:p>
            <a:pPr marL="0" indent="0">
              <a:buNone/>
            </a:pPr>
            <a:endParaRPr lang="en-US" dirty="0" smtClean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7807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Reducing My Expenses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I decided to hire my teachers.  Independent contractors are less reliable and have less emotional investment in my studio’s success.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I made every teacher a recruiter for my business.  I even provide them with growth incentives.</a:t>
            </a:r>
          </a:p>
          <a:p>
            <a:pPr marL="0" indent="0">
              <a:buNone/>
            </a:pPr>
            <a:endParaRPr lang="en-US" dirty="0" smtClean="0">
              <a:latin typeface="Tw Cen MT" panose="020B0602020104020603" pitchFamily="34" charset="0"/>
            </a:endParaRPr>
          </a:p>
          <a:p>
            <a:r>
              <a:rPr lang="en-US" dirty="0" smtClean="0">
                <a:latin typeface="Tw Cen MT" panose="020B0602020104020603" pitchFamily="34" charset="0"/>
              </a:rPr>
              <a:t>I now conduct regular meetings with my teachers, so they will feel more involved.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5560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Streamlining My Operations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643289"/>
            <a:ext cx="3657600" cy="2439785"/>
          </a:xfrm>
        </p:spPr>
      </p:pic>
    </p:spTree>
    <p:extLst>
      <p:ext uri="{BB962C8B-B14F-4D97-AF65-F5344CB8AC3E}">
        <p14:creationId xmlns:p14="http://schemas.microsoft.com/office/powerpoint/2010/main" val="290384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Streamlining My Operations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I now require all of my students to sign up for monthly recurring billing.  They can choose to link a credit card, debit card or checking account.</a:t>
            </a:r>
          </a:p>
        </p:txBody>
      </p:sp>
    </p:spTree>
    <p:extLst>
      <p:ext uri="{BB962C8B-B14F-4D97-AF65-F5344CB8AC3E}">
        <p14:creationId xmlns:p14="http://schemas.microsoft.com/office/powerpoint/2010/main" val="23498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Streamlining My Operations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Tw Cen MT" panose="020B0602020104020603" pitchFamily="34" charset="0"/>
              </a:rPr>
              <a:t>I now require all of my students to sign up for monthly recurring billing.  They can choose to link a credit card, debit card or checking account.</a:t>
            </a:r>
          </a:p>
          <a:p>
            <a:endParaRPr lang="en-US" dirty="0">
              <a:latin typeface="Tw Cen MT" panose="020B0602020104020603" pitchFamily="34" charset="0"/>
            </a:endParaRPr>
          </a:p>
          <a:p>
            <a:r>
              <a:rPr lang="en-US" dirty="0" smtClean="0">
                <a:latin typeface="Tw Cen MT" panose="020B0602020104020603" pitchFamily="34" charset="0"/>
              </a:rPr>
              <a:t>Recurring billing prevents “forgotten” payments, reduces bad debt and dramatically reduces time spent collecting studio payments.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8979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Streamlining My Operations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Use a payroll company.</a:t>
            </a:r>
          </a:p>
          <a:p>
            <a:pPr lvl="1"/>
            <a:r>
              <a:rPr lang="en-US" dirty="0" smtClean="0">
                <a:latin typeface="Tw Cen MT" panose="020B0602020104020603" pitchFamily="34" charset="0"/>
              </a:rPr>
              <a:t>Less time spent working on payroll (especially at year-end with W2s, etc.).</a:t>
            </a:r>
          </a:p>
        </p:txBody>
      </p:sp>
    </p:spTree>
    <p:extLst>
      <p:ext uri="{BB962C8B-B14F-4D97-AF65-F5344CB8AC3E}">
        <p14:creationId xmlns:p14="http://schemas.microsoft.com/office/powerpoint/2010/main" val="382134684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Streamlining My Operations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Use a payroll company.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  <a:latin typeface="Tw Cen MT" panose="020B0602020104020603" pitchFamily="34" charset="0"/>
              </a:rPr>
              <a:t>Less time spent working on payroll (especially at year-end with W2s, etc.).</a:t>
            </a:r>
          </a:p>
          <a:p>
            <a:pPr lvl="1"/>
            <a:r>
              <a:rPr lang="en-US" dirty="0" smtClean="0">
                <a:latin typeface="Tw Cen MT" panose="020B0602020104020603" pitchFamily="34" charset="0"/>
              </a:rPr>
              <a:t>Reduced costs for things like direct deposit.</a:t>
            </a:r>
          </a:p>
        </p:txBody>
      </p:sp>
    </p:spTree>
    <p:extLst>
      <p:ext uri="{BB962C8B-B14F-4D97-AF65-F5344CB8AC3E}">
        <p14:creationId xmlns:p14="http://schemas.microsoft.com/office/powerpoint/2010/main" val="205782587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Streamlining My Operations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Use a payroll company.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  <a:latin typeface="Tw Cen MT" panose="020B0602020104020603" pitchFamily="34" charset="0"/>
              </a:rPr>
              <a:t>Less time spent working on payroll (especially at year-end with W2s, etc.).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  <a:latin typeface="Tw Cen MT" panose="020B0602020104020603" pitchFamily="34" charset="0"/>
              </a:rPr>
              <a:t>Reduced costs for things like direct deposit.</a:t>
            </a:r>
          </a:p>
          <a:p>
            <a:pPr lvl="1"/>
            <a:r>
              <a:rPr lang="en-US" dirty="0" smtClean="0">
                <a:latin typeface="Tw Cen MT" panose="020B0602020104020603" pitchFamily="34" charset="0"/>
              </a:rPr>
              <a:t>Quarterly payroll taxes done on time/correctly.</a:t>
            </a:r>
          </a:p>
        </p:txBody>
      </p:sp>
    </p:spTree>
    <p:extLst>
      <p:ext uri="{BB962C8B-B14F-4D97-AF65-F5344CB8AC3E}">
        <p14:creationId xmlns:p14="http://schemas.microsoft.com/office/powerpoint/2010/main" val="121115577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Streamlining My Operations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Use a payroll company.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  <a:latin typeface="Tw Cen MT" panose="020B0602020104020603" pitchFamily="34" charset="0"/>
              </a:rPr>
              <a:t>Less time spent working on payroll (especially at year-end with W2s, etc.).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  <a:latin typeface="Tw Cen MT" panose="020B0602020104020603" pitchFamily="34" charset="0"/>
              </a:rPr>
              <a:t>Reduced costs for things like direct deposit.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  <a:latin typeface="Tw Cen MT" panose="020B0602020104020603" pitchFamily="34" charset="0"/>
              </a:rPr>
              <a:t>Quarterly payroll taxes done on time/correctly.</a:t>
            </a:r>
          </a:p>
          <a:p>
            <a:pPr lvl="1"/>
            <a:r>
              <a:rPr lang="en-US" dirty="0" smtClean="0">
                <a:latin typeface="Tw Cen MT" panose="020B0602020104020603" pitchFamily="34" charset="0"/>
              </a:rPr>
              <a:t>Intimate familiarity with local laws/requirements prevent costly mistakes.</a:t>
            </a:r>
          </a:p>
        </p:txBody>
      </p:sp>
    </p:spTree>
    <p:extLst>
      <p:ext uri="{BB962C8B-B14F-4D97-AF65-F5344CB8AC3E}">
        <p14:creationId xmlns:p14="http://schemas.microsoft.com/office/powerpoint/2010/main" val="340970920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06879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latin typeface="Tw Cen MT" panose="020B0602020104020603" pitchFamily="34" charset="0"/>
              </a:rPr>
              <a:t>Appetizers</a:t>
            </a:r>
            <a:endParaRPr lang="en-US" sz="8000" dirty="0">
              <a:latin typeface="Tw Cen MT" panose="020B06020201040206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" t="28809" r="77" b="23431"/>
          <a:stretch/>
        </p:blipFill>
        <p:spPr>
          <a:xfrm>
            <a:off x="-9331" y="3554969"/>
            <a:ext cx="12191999" cy="387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Streamlining My Operations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Use a payroll company.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  <a:latin typeface="Tw Cen MT" panose="020B0602020104020603" pitchFamily="34" charset="0"/>
              </a:rPr>
              <a:t>Less time spent working on payroll (especially at year-end with W2s, etc.).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  <a:latin typeface="Tw Cen MT" panose="020B0602020104020603" pitchFamily="34" charset="0"/>
              </a:rPr>
              <a:t>Reduced costs for things like direct deposit.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  <a:latin typeface="Tw Cen MT" panose="020B0602020104020603" pitchFamily="34" charset="0"/>
              </a:rPr>
              <a:t>Quarterly payroll taxes done on time/correctly.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  <a:latin typeface="Tw Cen MT" panose="020B0602020104020603" pitchFamily="34" charset="0"/>
              </a:rPr>
              <a:t>Intimate familiarity with local laws/requirements prevent costly mistakes.</a:t>
            </a:r>
          </a:p>
          <a:p>
            <a:pPr lvl="1"/>
            <a:r>
              <a:rPr lang="en-US" dirty="0" smtClean="0">
                <a:latin typeface="Tw Cen MT" panose="020B0602020104020603" pitchFamily="34" charset="0"/>
              </a:rPr>
              <a:t>Everything is always on time.  I never have to worry about late payments or penalties.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46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Streamlining My Operations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We communicate electronically to reduce paper use.</a:t>
            </a:r>
          </a:p>
        </p:txBody>
      </p:sp>
    </p:spTree>
    <p:extLst>
      <p:ext uri="{BB962C8B-B14F-4D97-AF65-F5344CB8AC3E}">
        <p14:creationId xmlns:p14="http://schemas.microsoft.com/office/powerpoint/2010/main" val="17833399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Streamlining My Operations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Tw Cen MT" panose="020B0602020104020603" pitchFamily="34" charset="0"/>
              </a:rPr>
              <a:t>We communicate electronically to reduce </a:t>
            </a:r>
            <a:r>
              <a:rPr lang="en-US" dirty="0">
                <a:solidFill>
                  <a:schemeClr val="bg2"/>
                </a:solidFill>
                <a:latin typeface="Tw Cen MT" panose="020B0602020104020603" pitchFamily="34" charset="0"/>
              </a:rPr>
              <a:t>paper use</a:t>
            </a:r>
            <a:r>
              <a:rPr lang="en-US" dirty="0" smtClean="0">
                <a:solidFill>
                  <a:schemeClr val="bg2"/>
                </a:solidFill>
                <a:latin typeface="Tw Cen MT" panose="020B0602020104020603" pitchFamily="34" charset="0"/>
              </a:rPr>
              <a:t>.</a:t>
            </a:r>
          </a:p>
          <a:p>
            <a:endParaRPr lang="en-US" dirty="0">
              <a:latin typeface="Tw Cen MT" panose="020B0602020104020603" pitchFamily="34" charset="0"/>
            </a:endParaRPr>
          </a:p>
          <a:p>
            <a:r>
              <a:rPr lang="en-US" dirty="0" smtClean="0">
                <a:latin typeface="Tw Cen MT" panose="020B0602020104020603" pitchFamily="34" charset="0"/>
              </a:rPr>
              <a:t>We set our teachers up with email addresses and made them responsible for keeping their lessons registers (via spreadsheet) and submitting them to the Studio Coordinator on time for payroll.</a:t>
            </a:r>
          </a:p>
        </p:txBody>
      </p:sp>
    </p:spTree>
    <p:extLst>
      <p:ext uri="{BB962C8B-B14F-4D97-AF65-F5344CB8AC3E}">
        <p14:creationId xmlns:p14="http://schemas.microsoft.com/office/powerpoint/2010/main" val="120563518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Streamlining My Operations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Tw Cen MT" panose="020B0602020104020603" pitchFamily="34" charset="0"/>
              </a:rPr>
              <a:t>Communicate electronically.  Reduce </a:t>
            </a:r>
            <a:r>
              <a:rPr lang="en-US" dirty="0">
                <a:solidFill>
                  <a:schemeClr val="bg2"/>
                </a:solidFill>
                <a:latin typeface="Tw Cen MT" panose="020B0602020104020603" pitchFamily="34" charset="0"/>
              </a:rPr>
              <a:t>paper use</a:t>
            </a:r>
            <a:r>
              <a:rPr lang="en-US" dirty="0" smtClean="0">
                <a:solidFill>
                  <a:schemeClr val="bg2"/>
                </a:solidFill>
                <a:latin typeface="Tw Cen MT" panose="020B0602020104020603" pitchFamily="34" charset="0"/>
              </a:rPr>
              <a:t>.</a:t>
            </a:r>
          </a:p>
          <a:p>
            <a:endParaRPr lang="en-US" dirty="0">
              <a:solidFill>
                <a:schemeClr val="bg2"/>
              </a:solidFill>
              <a:latin typeface="Tw Cen MT" panose="020B0602020104020603" pitchFamily="34" charset="0"/>
            </a:endParaRPr>
          </a:p>
          <a:p>
            <a:r>
              <a:rPr lang="en-US" dirty="0" smtClean="0">
                <a:solidFill>
                  <a:schemeClr val="bg2"/>
                </a:solidFill>
                <a:latin typeface="Tw Cen MT" panose="020B0602020104020603" pitchFamily="34" charset="0"/>
              </a:rPr>
              <a:t>We set our teachers up with email addresses and made them responsible for keeping their lessons registers (via spreadsheet) and submitting them to the Studio Coordinator on time for payroll.</a:t>
            </a:r>
          </a:p>
          <a:p>
            <a:endParaRPr lang="en-US" dirty="0">
              <a:latin typeface="Tw Cen MT" panose="020B0602020104020603" pitchFamily="34" charset="0"/>
            </a:endParaRPr>
          </a:p>
          <a:p>
            <a:r>
              <a:rPr lang="en-US" dirty="0" smtClean="0">
                <a:latin typeface="Tw Cen MT" panose="020B0602020104020603" pitchFamily="34" charset="0"/>
              </a:rPr>
              <a:t>If they are late, they get paid late.  It’s up to them!</a:t>
            </a:r>
          </a:p>
        </p:txBody>
      </p:sp>
    </p:spTree>
    <p:extLst>
      <p:ext uri="{BB962C8B-B14F-4D97-AF65-F5344CB8AC3E}">
        <p14:creationId xmlns:p14="http://schemas.microsoft.com/office/powerpoint/2010/main" val="112366907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Build “Word of Mouth” Advertising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788" y="1898780"/>
            <a:ext cx="6774424" cy="4525963"/>
          </a:xfrm>
        </p:spPr>
      </p:pic>
    </p:spTree>
    <p:extLst>
      <p:ext uri="{BB962C8B-B14F-4D97-AF65-F5344CB8AC3E}">
        <p14:creationId xmlns:p14="http://schemas.microsoft.com/office/powerpoint/2010/main" val="10770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Build “Word of Mouth”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I made Facebook work for me.</a:t>
            </a:r>
          </a:p>
        </p:txBody>
      </p:sp>
    </p:spTree>
    <p:extLst>
      <p:ext uri="{BB962C8B-B14F-4D97-AF65-F5344CB8AC3E}">
        <p14:creationId xmlns:p14="http://schemas.microsoft.com/office/powerpoint/2010/main" val="18256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Build “Word of Mouth”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I made Facebook work for me.</a:t>
            </a:r>
          </a:p>
          <a:p>
            <a:pPr lvl="1"/>
            <a:r>
              <a:rPr lang="en-US" dirty="0" smtClean="0">
                <a:latin typeface="Tw Cen MT" panose="020B0602020104020603" pitchFamily="34" charset="0"/>
              </a:rPr>
              <a:t>I asked everyone to check-in on Facebook before each in-store recital.  I regularly give a prize to one lucky </a:t>
            </a:r>
            <a:r>
              <a:rPr lang="en-US" dirty="0" err="1" smtClean="0">
                <a:latin typeface="Tw Cen MT" panose="020B0602020104020603" pitchFamily="34" charset="0"/>
              </a:rPr>
              <a:t>Facebooker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smtClean="0">
                <a:latin typeface="Tw Cen MT" panose="020B0602020104020603" pitchFamily="34" charset="0"/>
              </a:rPr>
              <a:t>who checked in.</a:t>
            </a:r>
          </a:p>
        </p:txBody>
      </p:sp>
    </p:spTree>
    <p:extLst>
      <p:ext uri="{BB962C8B-B14F-4D97-AF65-F5344CB8AC3E}">
        <p14:creationId xmlns:p14="http://schemas.microsoft.com/office/powerpoint/2010/main" val="311199509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Build “Word of Mouth”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I made Facebook work for me.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I asked everyone to check-in on Facebook before each in-store recital.  I regularly give a prize to one lucky </a:t>
            </a:r>
            <a:r>
              <a:rPr lang="en-US" dirty="0" err="1" smtClean="0">
                <a:solidFill>
                  <a:schemeClr val="bg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Facebooker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 who checked in.</a:t>
            </a:r>
          </a:p>
          <a:p>
            <a:pPr lvl="1"/>
            <a:r>
              <a:rPr lang="en-US" dirty="0" smtClean="0">
                <a:latin typeface="Tw Cen MT" panose="020B0602020104020603" pitchFamily="34" charset="0"/>
              </a:rPr>
              <a:t>I often host photo contests on my Facebook page – whoever gets the most “likes” on his/her photo wins.  This turns my students into advocates for my page!</a:t>
            </a:r>
          </a:p>
        </p:txBody>
      </p:sp>
    </p:spTree>
    <p:extLst>
      <p:ext uri="{BB962C8B-B14F-4D97-AF65-F5344CB8AC3E}">
        <p14:creationId xmlns:p14="http://schemas.microsoft.com/office/powerpoint/2010/main" val="289526892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Build “Word of Mouth”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I made Facebook work for me.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I asked everyone to check-in on Facebook before each in-store recital.  I regularly give a prize to one lucky </a:t>
            </a:r>
            <a:r>
              <a:rPr lang="en-US" dirty="0" err="1" smtClean="0">
                <a:solidFill>
                  <a:schemeClr val="bg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Facebooker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 who checked in.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I often host photo contests on my Facebook page – whoever gets the most “likes” on his/her photo wins.  This turns my students into advocates for my page!</a:t>
            </a:r>
          </a:p>
          <a:p>
            <a:pPr lvl="1"/>
            <a:r>
              <a:rPr lang="en-US" dirty="0" smtClean="0">
                <a:latin typeface="Tw Cen MT" panose="020B0602020104020603" pitchFamily="34" charset="0"/>
              </a:rPr>
              <a:t>I created a hashtag for my store and I use it A LOT.  Hashtags are free.  Just decide on one and use it.  #</a:t>
            </a:r>
            <a:r>
              <a:rPr lang="en-US" dirty="0" err="1" smtClean="0">
                <a:latin typeface="Tw Cen MT" panose="020B0602020104020603" pitchFamily="34" charset="0"/>
              </a:rPr>
              <a:t>GistPianoAcademy</a:t>
            </a:r>
            <a:r>
              <a:rPr lang="en-US" dirty="0" smtClean="0">
                <a:latin typeface="Tw Cen MT" panose="020B0602020104020603" pitchFamily="34" charset="0"/>
              </a:rPr>
              <a:t>  #</a:t>
            </a:r>
            <a:r>
              <a:rPr lang="en-US" dirty="0" err="1" smtClean="0">
                <a:latin typeface="Tw Cen MT" panose="020B0602020104020603" pitchFamily="34" charset="0"/>
              </a:rPr>
              <a:t>PianoLessons</a:t>
            </a:r>
            <a:r>
              <a:rPr lang="en-US" dirty="0" smtClean="0">
                <a:latin typeface="Tw Cen MT" panose="020B0602020104020603" pitchFamily="34" charset="0"/>
              </a:rPr>
              <a:t>  #</a:t>
            </a:r>
            <a:r>
              <a:rPr lang="en-US" dirty="0" err="1" smtClean="0">
                <a:latin typeface="Tw Cen MT" panose="020B0602020104020603" pitchFamily="34" charset="0"/>
              </a:rPr>
              <a:t>GistPiano</a:t>
            </a:r>
            <a:endParaRPr lang="en-US" dirty="0" smtClean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8078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Build “Word of Mouth”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I made Facebook work for me.</a:t>
            </a:r>
          </a:p>
          <a:p>
            <a:pPr lvl="1"/>
            <a:r>
              <a:rPr lang="en-US" dirty="0" smtClean="0">
                <a:latin typeface="Tw Cen MT" panose="020B0602020104020603" pitchFamily="34" charset="0"/>
              </a:rPr>
              <a:t>I linked my Twitter account to Facebook so everything I post is automatically “tweeted” on Twitter.  Hashtags will work in both!</a:t>
            </a:r>
          </a:p>
        </p:txBody>
      </p:sp>
    </p:spTree>
    <p:extLst>
      <p:ext uri="{BB962C8B-B14F-4D97-AF65-F5344CB8AC3E}">
        <p14:creationId xmlns:p14="http://schemas.microsoft.com/office/powerpoint/2010/main" val="72314792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Interest in Music Lessons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Recent Gallup Poll said that 49% of Americans say they have tried music lessons at some point in their lives.</a:t>
            </a:r>
          </a:p>
        </p:txBody>
      </p:sp>
    </p:spTree>
    <p:extLst>
      <p:ext uri="{BB962C8B-B14F-4D97-AF65-F5344CB8AC3E}">
        <p14:creationId xmlns:p14="http://schemas.microsoft.com/office/powerpoint/2010/main" val="177287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Build “Word of Mouth”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I made Facebook work for me.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I linked my Twitter account to Facebook so everything I post is automatically “tweeted” on Twitter.  Hashtags will work in both!</a:t>
            </a:r>
          </a:p>
          <a:p>
            <a:pPr lvl="1"/>
            <a:r>
              <a:rPr lang="en-US" dirty="0" smtClean="0">
                <a:latin typeface="Tw Cen MT" panose="020B0602020104020603" pitchFamily="34" charset="0"/>
              </a:rPr>
              <a:t>I encourage my students to leave reviews for me on Facebook and Google.  The more reviews I can get – the better!</a:t>
            </a:r>
          </a:p>
        </p:txBody>
      </p:sp>
    </p:spTree>
    <p:extLst>
      <p:ext uri="{BB962C8B-B14F-4D97-AF65-F5344CB8AC3E}">
        <p14:creationId xmlns:p14="http://schemas.microsoft.com/office/powerpoint/2010/main" val="82750769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Build “Word of Mouth”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I made my recitals fun!</a:t>
            </a:r>
          </a:p>
          <a:p>
            <a:pPr lvl="1"/>
            <a:r>
              <a:rPr lang="en-US" dirty="0" smtClean="0">
                <a:latin typeface="Tw Cen MT" panose="020B0602020104020603" pitchFamily="34" charset="0"/>
              </a:rPr>
              <a:t>Theme Recitals</a:t>
            </a:r>
          </a:p>
          <a:p>
            <a:pPr lvl="1"/>
            <a:r>
              <a:rPr lang="en-US" dirty="0" smtClean="0">
                <a:latin typeface="Tw Cen MT" panose="020B0602020104020603" pitchFamily="34" charset="0"/>
              </a:rPr>
              <a:t>Student Band Concerts</a:t>
            </a:r>
          </a:p>
          <a:p>
            <a:pPr lvl="1"/>
            <a:r>
              <a:rPr lang="en-US" dirty="0" smtClean="0">
                <a:latin typeface="Tw Cen MT" panose="020B0602020104020603" pitchFamily="34" charset="0"/>
              </a:rPr>
              <a:t>Fun Venues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42" y="1600201"/>
            <a:ext cx="3635358" cy="227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7010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Build “Word of Mouth”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I made my recitals fun!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Theme Recitals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Student Band Concerts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Fun Venues</a:t>
            </a:r>
          </a:p>
          <a:p>
            <a:pPr marL="0" indent="0"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r>
              <a:rPr lang="en-US" dirty="0" smtClean="0">
                <a:latin typeface="Tw Cen MT" panose="020B0602020104020603" pitchFamily="34" charset="0"/>
              </a:rPr>
              <a:t>I.  Use.  YouTube.</a:t>
            </a:r>
          </a:p>
          <a:p>
            <a:pPr lvl="1"/>
            <a:r>
              <a:rPr lang="en-US" dirty="0" smtClean="0">
                <a:latin typeface="Tw Cen MT" panose="020B0602020104020603" pitchFamily="34" charset="0"/>
              </a:rPr>
              <a:t>I post videos of my teachers and embed them on my website.  YouTube makes this easy and prospective students love it!</a:t>
            </a:r>
          </a:p>
          <a:p>
            <a:pPr lvl="1"/>
            <a:r>
              <a:rPr lang="en-US" dirty="0" smtClean="0">
                <a:latin typeface="Tw Cen MT" panose="020B0602020104020603" pitchFamily="34" charset="0"/>
              </a:rPr>
              <a:t>I even post clips of my events/recitals online!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"/>
          <a:stretch/>
        </p:blipFill>
        <p:spPr>
          <a:xfrm>
            <a:off x="6620212" y="1521253"/>
            <a:ext cx="3590589" cy="327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7548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Build “Word of Mouth”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I regularly post my YouTube videos on Facebook so everyone can see how much fun my studio is!</a:t>
            </a:r>
          </a:p>
          <a:p>
            <a:pPr marL="0" indent="0">
              <a:buNone/>
            </a:pP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48815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Build “Word of Mouth”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I regularly post my YouTube videos on Facebook so everyone can see how much fun my studio is!</a:t>
            </a:r>
          </a:p>
          <a:p>
            <a:pPr marL="0" indent="0"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r>
              <a:rPr lang="en-US" dirty="0" smtClean="0">
                <a:latin typeface="Tw Cen MT" panose="020B0602020104020603" pitchFamily="34" charset="0"/>
              </a:rPr>
              <a:t>I also write a TON of press releases and submit them to the local news.  You never know when they will decide to do a story.  That’s FREE advertising!</a:t>
            </a:r>
          </a:p>
        </p:txBody>
      </p:sp>
    </p:spTree>
    <p:extLst>
      <p:ext uri="{BB962C8B-B14F-4D97-AF65-F5344CB8AC3E}">
        <p14:creationId xmlns:p14="http://schemas.microsoft.com/office/powerpoint/2010/main" val="86658134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Build “Word of Mouth”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r>
              <a:rPr lang="en-US" dirty="0" smtClean="0">
                <a:latin typeface="Tw Cen MT" panose="020B0602020104020603" pitchFamily="34" charset="0"/>
              </a:rPr>
              <a:t>In short, I build incentives designed to make </a:t>
            </a:r>
            <a:r>
              <a:rPr lang="en-US" i="1" dirty="0" smtClean="0">
                <a:latin typeface="Tw Cen MT" panose="020B0602020104020603" pitchFamily="34" charset="0"/>
              </a:rPr>
              <a:t>everyone</a:t>
            </a:r>
            <a:r>
              <a:rPr lang="en-US" dirty="0" smtClean="0">
                <a:latin typeface="Tw Cen MT" panose="020B0602020104020603" pitchFamily="34" charset="0"/>
              </a:rPr>
              <a:t> on my team </a:t>
            </a:r>
            <a:r>
              <a:rPr lang="en-US" i="1" dirty="0" smtClean="0">
                <a:latin typeface="Tw Cen MT" panose="020B0602020104020603" pitchFamily="34" charset="0"/>
              </a:rPr>
              <a:t>enthusiastic</a:t>
            </a:r>
            <a:r>
              <a:rPr lang="en-US" dirty="0" smtClean="0">
                <a:latin typeface="Tw Cen MT" panose="020B0602020104020603" pitchFamily="34" charset="0"/>
              </a:rPr>
              <a:t> advocates for studio growth.  </a:t>
            </a:r>
          </a:p>
        </p:txBody>
      </p:sp>
    </p:spTree>
    <p:extLst>
      <p:ext uri="{BB962C8B-B14F-4D97-AF65-F5344CB8AC3E}">
        <p14:creationId xmlns:p14="http://schemas.microsoft.com/office/powerpoint/2010/main" val="133441260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Build “Word of Mouth”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In short, I build incentives designed to make </a:t>
            </a:r>
            <a:r>
              <a:rPr lang="en-US" i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everyone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 on my team </a:t>
            </a:r>
            <a:r>
              <a:rPr lang="en-US" i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enthusiastic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 advocates for studio growth.  </a:t>
            </a:r>
          </a:p>
          <a:p>
            <a:endParaRPr lang="en-US" dirty="0">
              <a:latin typeface="Tw Cen MT" panose="020B0602020104020603" pitchFamily="34" charset="0"/>
            </a:endParaRPr>
          </a:p>
          <a:p>
            <a:r>
              <a:rPr lang="en-US" dirty="0" smtClean="0">
                <a:latin typeface="Tw Cen MT" panose="020B0602020104020603" pitchFamily="34" charset="0"/>
              </a:rPr>
              <a:t>Finally, I work to build friendships with teachers outside my studio. </a:t>
            </a:r>
            <a:r>
              <a:rPr lang="en-US" dirty="0" smtClean="0">
                <a:latin typeface="Tw Cen MT" panose="020B0602020104020603" pitchFamily="34" charset="0"/>
              </a:rPr>
              <a:t> They </a:t>
            </a:r>
            <a:r>
              <a:rPr lang="en-US" dirty="0" smtClean="0">
                <a:latin typeface="Tw Cen MT" panose="020B0602020104020603" pitchFamily="34" charset="0"/>
              </a:rPr>
              <a:t>even send me students!</a:t>
            </a:r>
          </a:p>
        </p:txBody>
      </p:sp>
    </p:spTree>
    <p:extLst>
      <p:ext uri="{BB962C8B-B14F-4D97-AF65-F5344CB8AC3E}">
        <p14:creationId xmlns:p14="http://schemas.microsoft.com/office/powerpoint/2010/main" val="377065368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285" y="401216"/>
            <a:ext cx="3932767" cy="1600200"/>
          </a:xfrm>
        </p:spPr>
        <p:txBody>
          <a:bodyPr/>
          <a:lstStyle/>
          <a:p>
            <a:r>
              <a:rPr lang="en-US" sz="4000" dirty="0">
                <a:latin typeface="Tw Cen MT" panose="020B0602020104020603" pitchFamily="34" charset="0"/>
              </a:rPr>
              <a:t>Thank you for attending!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82"/>
          <a:stretch/>
        </p:blipFill>
        <p:spPr>
          <a:xfrm>
            <a:off x="6423293" y="1393690"/>
            <a:ext cx="5768707" cy="546431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028" y="2439955"/>
            <a:ext cx="3932767" cy="381158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>
              <a:latin typeface="Tw Cen MT" panose="020B0602020104020603" pitchFamily="34" charset="0"/>
            </a:endParaRPr>
          </a:p>
          <a:p>
            <a:r>
              <a:rPr lang="en-US" sz="3000" dirty="0">
                <a:solidFill>
                  <a:srgbClr val="89DE00"/>
                </a:solidFill>
                <a:latin typeface="Tw Cen MT" panose="020B0602020104020603" pitchFamily="34" charset="0"/>
              </a:rPr>
              <a:t>James L. Harding</a:t>
            </a:r>
          </a:p>
          <a:p>
            <a:r>
              <a:rPr lang="en-US" dirty="0" smtClean="0">
                <a:latin typeface="Tw Cen MT" panose="020B0602020104020603" pitchFamily="34" charset="0"/>
              </a:rPr>
              <a:t>President</a:t>
            </a:r>
          </a:p>
          <a:p>
            <a:r>
              <a:rPr lang="en-US" dirty="0" smtClean="0">
                <a:latin typeface="Tw Cen MT" panose="020B0602020104020603" pitchFamily="34" charset="0"/>
              </a:rPr>
              <a:t>Gist Piano Center</a:t>
            </a:r>
          </a:p>
          <a:p>
            <a:endParaRPr lang="en-US" dirty="0">
              <a:latin typeface="Tw Cen MT" panose="020B0602020104020603" pitchFamily="34" charset="0"/>
            </a:endParaRPr>
          </a:p>
          <a:p>
            <a:r>
              <a:rPr lang="en-US" dirty="0" smtClean="0">
                <a:latin typeface="Tw Cen MT" panose="020B0602020104020603" pitchFamily="34" charset="0"/>
              </a:rPr>
              <a:t>(502) 451-1831 x200</a:t>
            </a:r>
          </a:p>
          <a:p>
            <a:endParaRPr lang="en-US" dirty="0">
              <a:latin typeface="Tw Cen MT" panose="020B0602020104020603" pitchFamily="34" charset="0"/>
            </a:endParaRPr>
          </a:p>
          <a:p>
            <a:r>
              <a:rPr lang="en-US" dirty="0" smtClean="0">
                <a:latin typeface="Tw Cen MT" panose="020B0602020104020603" pitchFamily="34" charset="0"/>
                <a:hlinkClick r:id="rId3"/>
              </a:rPr>
              <a:t>jharding@gistpianocenter.com</a:t>
            </a:r>
            <a:endParaRPr lang="en-US" dirty="0" smtClean="0">
              <a:latin typeface="Tw Cen MT" panose="020B0602020104020603" pitchFamily="34" charset="0"/>
            </a:endParaRPr>
          </a:p>
          <a:p>
            <a:endParaRPr lang="en-US" dirty="0">
              <a:latin typeface="Tw Cen MT" panose="020B0602020104020603" pitchFamily="34" charset="0"/>
            </a:endParaRPr>
          </a:p>
          <a:p>
            <a:r>
              <a:rPr lang="en-US" sz="2100" dirty="0">
                <a:solidFill>
                  <a:srgbClr val="89DE00"/>
                </a:solidFill>
                <a:latin typeface="Tw Cen MT" panose="020B0602020104020603" pitchFamily="34" charset="0"/>
              </a:rPr>
              <a:t>www.gistpianocenter.com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643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Interest in Music Lessons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Tw Cen MT" panose="020B0602020104020603" pitchFamily="34" charset="0"/>
              </a:rPr>
              <a:t>Recent Gallop Poll said that 49% of Americans say they have tried music lessons at some point in their lives.</a:t>
            </a:r>
          </a:p>
          <a:p>
            <a:pPr marL="0" indent="0">
              <a:buNone/>
            </a:pPr>
            <a:endParaRPr lang="en-US" dirty="0" smtClean="0">
              <a:latin typeface="Tw Cen MT" panose="020B0602020104020603" pitchFamily="34" charset="0"/>
            </a:endParaRPr>
          </a:p>
          <a:p>
            <a:r>
              <a:rPr lang="en-US" dirty="0" smtClean="0">
                <a:latin typeface="Tw Cen MT" panose="020B0602020104020603" pitchFamily="34" charset="0"/>
              </a:rPr>
              <a:t>A recent NAMM Poll found that only 7% of Americans today consider themselves to be “Active Music Makers.”</a:t>
            </a:r>
          </a:p>
        </p:txBody>
      </p:sp>
    </p:spTree>
    <p:extLst>
      <p:ext uri="{BB962C8B-B14F-4D97-AF65-F5344CB8AC3E}">
        <p14:creationId xmlns:p14="http://schemas.microsoft.com/office/powerpoint/2010/main" val="104420882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Interest in Music Lessons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Tw Cen MT" panose="020B0602020104020603" pitchFamily="34" charset="0"/>
              </a:rPr>
              <a:t>Recent Gallop Poll said that 49% of Americans say they have tried music lessons at some point in their lives.</a:t>
            </a: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  <a:latin typeface="Tw Cen MT" panose="020B0602020104020603" pitchFamily="34" charset="0"/>
            </a:endParaRPr>
          </a:p>
          <a:p>
            <a:r>
              <a:rPr lang="en-US" dirty="0" smtClean="0">
                <a:solidFill>
                  <a:schemeClr val="bg2"/>
                </a:solidFill>
                <a:latin typeface="Tw Cen MT" panose="020B0602020104020603" pitchFamily="34" charset="0"/>
              </a:rPr>
              <a:t>A recent NAMM Poll found that only 7% of Americans today consider themselves to be “Active Music Makers.”</a:t>
            </a:r>
          </a:p>
          <a:p>
            <a:pPr marL="0" indent="0">
              <a:buNone/>
            </a:pPr>
            <a:endParaRPr lang="en-US" dirty="0" smtClean="0">
              <a:latin typeface="Tw Cen MT" panose="020B0602020104020603" pitchFamily="34" charset="0"/>
            </a:endParaRPr>
          </a:p>
          <a:p>
            <a:r>
              <a:rPr lang="en-US" dirty="0" smtClean="0">
                <a:latin typeface="Tw Cen MT" panose="020B0602020104020603" pitchFamily="34" charset="0"/>
              </a:rPr>
              <a:t>We have massive growth potential.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3608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Families – Our Primary Clients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28" y="1964103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30059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“Mom and Dad”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28" y="1952369"/>
            <a:ext cx="6788944" cy="417379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28" y="1952369"/>
            <a:ext cx="6788944" cy="45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9184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Creating Comfort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81163"/>
            <a:ext cx="5354263" cy="823912"/>
          </a:xfrm>
        </p:spPr>
        <p:txBody>
          <a:bodyPr/>
          <a:lstStyle/>
          <a:p>
            <a:pPr algn="ctr"/>
            <a:r>
              <a:rPr lang="en-US" sz="2800" dirty="0" smtClean="0">
                <a:latin typeface="Tw Cen MT" panose="020B0602020104020603" pitchFamily="34" charset="0"/>
              </a:rPr>
              <a:t>“Comfy Living Room”</a:t>
            </a:r>
            <a:endParaRPr lang="en-US" sz="2800" dirty="0">
              <a:latin typeface="Tw Cen MT" panose="020B0602020104020603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t="2952" r="-178" b="865"/>
          <a:stretch/>
        </p:blipFill>
        <p:spPr>
          <a:xfrm>
            <a:off x="1" y="2896796"/>
            <a:ext cx="5354262" cy="404268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37190" y="1681163"/>
            <a:ext cx="6054810" cy="823912"/>
          </a:xfrm>
        </p:spPr>
        <p:txBody>
          <a:bodyPr/>
          <a:lstStyle/>
          <a:p>
            <a:pPr algn="ctr"/>
            <a:r>
              <a:rPr lang="en-US" sz="2800" dirty="0" smtClean="0">
                <a:latin typeface="Tw Cen MT" panose="020B0602020104020603" pitchFamily="34" charset="0"/>
              </a:rPr>
              <a:t>“Hospital Waiting Room”</a:t>
            </a:r>
            <a:endParaRPr lang="en-US" sz="2800" dirty="0">
              <a:latin typeface="Tw Cen MT" panose="020B0602020104020603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" t="10422" r="156" b="1091"/>
          <a:stretch/>
        </p:blipFill>
        <p:spPr>
          <a:xfrm>
            <a:off x="6137190" y="2896594"/>
            <a:ext cx="6049281" cy="4014615"/>
          </a:xfrm>
        </p:spPr>
      </p:pic>
    </p:spTree>
    <p:extLst>
      <p:ext uri="{BB962C8B-B14F-4D97-AF65-F5344CB8AC3E}">
        <p14:creationId xmlns:p14="http://schemas.microsoft.com/office/powerpoint/2010/main" val="36444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bstractMesh_co_26_CrystalGraphics.com_PowerPoint_Templates">
  <a:themeElements>
    <a:clrScheme name="Default Design 13">
      <a:dk1>
        <a:srgbClr val="777777"/>
      </a:dk1>
      <a:lt1>
        <a:srgbClr val="FFFFFF"/>
      </a:lt1>
      <a:dk2>
        <a:srgbClr val="000000"/>
      </a:dk2>
      <a:lt2>
        <a:srgbClr val="FFFFFF"/>
      </a:lt2>
      <a:accent1>
        <a:srgbClr val="95D604"/>
      </a:accent1>
      <a:accent2>
        <a:srgbClr val="CCCC00"/>
      </a:accent2>
      <a:accent3>
        <a:srgbClr val="AAAAAA"/>
      </a:accent3>
      <a:accent4>
        <a:srgbClr val="DADADA"/>
      </a:accent4>
      <a:accent5>
        <a:srgbClr val="C8E8AA"/>
      </a:accent5>
      <a:accent6>
        <a:srgbClr val="B9B9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777777"/>
        </a:dk1>
        <a:lt1>
          <a:srgbClr val="FFFFFF"/>
        </a:lt1>
        <a:dk2>
          <a:srgbClr val="000000"/>
        </a:dk2>
        <a:lt2>
          <a:srgbClr val="FFFFFF"/>
        </a:lt2>
        <a:accent1>
          <a:srgbClr val="95D604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C8E8AA"/>
        </a:accent5>
        <a:accent6>
          <a:srgbClr val="B9B9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</TotalTime>
  <Words>1548</Words>
  <Application>Microsoft Macintosh PowerPoint</Application>
  <PresentationFormat>Custom</PresentationFormat>
  <Paragraphs>171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AbstractMesh_co_26_CrystalGraphics.com_PowerPoint_Templates</vt:lpstr>
      <vt:lpstr>Modernize Your Lesson Program Today</vt:lpstr>
      <vt:lpstr>Overcoming Inertia</vt:lpstr>
      <vt:lpstr>Appetizers</vt:lpstr>
      <vt:lpstr>Interest in Music Lessons</vt:lpstr>
      <vt:lpstr>Interest in Music Lessons</vt:lpstr>
      <vt:lpstr>Interest in Music Lessons</vt:lpstr>
      <vt:lpstr>Families – Our Primary Clients</vt:lpstr>
      <vt:lpstr>“Mom and Dad”</vt:lpstr>
      <vt:lpstr>Creating Comfort</vt:lpstr>
      <vt:lpstr>Creating Comfort</vt:lpstr>
      <vt:lpstr>Creating Comfort</vt:lpstr>
      <vt:lpstr>The Main Course</vt:lpstr>
      <vt:lpstr>Reducing My Expenses</vt:lpstr>
      <vt:lpstr>Reducing My Expenses</vt:lpstr>
      <vt:lpstr>Reducing My Expenses</vt:lpstr>
      <vt:lpstr>Reducing My Expenses</vt:lpstr>
      <vt:lpstr>Reducing My Expenses</vt:lpstr>
      <vt:lpstr>Reducing My Expenses</vt:lpstr>
      <vt:lpstr>Reducing My Expenses</vt:lpstr>
      <vt:lpstr>Reducing My Expenses</vt:lpstr>
      <vt:lpstr>Reducing My Expenses</vt:lpstr>
      <vt:lpstr>Reducing My Expenses</vt:lpstr>
      <vt:lpstr>Streamlining My Operations</vt:lpstr>
      <vt:lpstr>Streamlining My Operations</vt:lpstr>
      <vt:lpstr>Streamlining My Operations</vt:lpstr>
      <vt:lpstr>Streamlining My Operations</vt:lpstr>
      <vt:lpstr>Streamlining My Operations</vt:lpstr>
      <vt:lpstr>Streamlining My Operations</vt:lpstr>
      <vt:lpstr>Streamlining My Operations</vt:lpstr>
      <vt:lpstr>Streamlining My Operations</vt:lpstr>
      <vt:lpstr>Streamlining My Operations</vt:lpstr>
      <vt:lpstr>Streamlining My Operations</vt:lpstr>
      <vt:lpstr>Streamlining My Operations</vt:lpstr>
      <vt:lpstr>Build “Word of Mouth” Advertising</vt:lpstr>
      <vt:lpstr>Build “Word of Mouth” Advertising</vt:lpstr>
      <vt:lpstr>Build “Word of Mouth” Advertising</vt:lpstr>
      <vt:lpstr>Build “Word of Mouth” Advertising</vt:lpstr>
      <vt:lpstr>Build “Word of Mouth” Advertising</vt:lpstr>
      <vt:lpstr>Build “Word of Mouth” Advertising</vt:lpstr>
      <vt:lpstr>Build “Word of Mouth” Advertising</vt:lpstr>
      <vt:lpstr>Build “Word of Mouth” Advertising</vt:lpstr>
      <vt:lpstr>Build “Word of Mouth” Advertising</vt:lpstr>
      <vt:lpstr>Build “Word of Mouth” Advertising</vt:lpstr>
      <vt:lpstr>Build “Word of Mouth” Advertising</vt:lpstr>
      <vt:lpstr>Build “Word of Mouth” Advertising</vt:lpstr>
      <vt:lpstr>Build “Word of Mouth” Advertising</vt:lpstr>
      <vt:lpstr>Thank you for attending!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Modern Music Academy</dc:title>
  <dc:creator>Microsoft account</dc:creator>
  <cp:lastModifiedBy>Zach Phillips</cp:lastModifiedBy>
  <cp:revision>86</cp:revision>
  <dcterms:created xsi:type="dcterms:W3CDTF">2014-04-28T18:53:37Z</dcterms:created>
  <dcterms:modified xsi:type="dcterms:W3CDTF">2015-01-16T16:19:18Z</dcterms:modified>
</cp:coreProperties>
</file>