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57" r:id="rId4"/>
    <p:sldId id="292" r:id="rId5"/>
    <p:sldId id="260" r:id="rId6"/>
    <p:sldId id="272" r:id="rId7"/>
    <p:sldId id="262" r:id="rId8"/>
    <p:sldId id="261" r:id="rId9"/>
    <p:sldId id="269" r:id="rId10"/>
    <p:sldId id="270" r:id="rId11"/>
    <p:sldId id="259" r:id="rId12"/>
    <p:sldId id="290" r:id="rId13"/>
    <p:sldId id="26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  <p:sldId id="293" r:id="rId24"/>
    <p:sldId id="258" r:id="rId2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299792"/>
    <a:srgbClr val="B69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24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$</a:t>
            </a:r>
            <a:r>
              <a:rPr lang="en-US" sz="2400" dirty="0">
                <a:solidFill>
                  <a:srgbClr val="FF0000"/>
                </a:solidFill>
              </a:rPr>
              <a:t>400,000 of </a:t>
            </a:r>
            <a:r>
              <a:rPr lang="en-US" sz="2400" dirty="0" smtClean="0">
                <a:solidFill>
                  <a:srgbClr val="FF0000"/>
                </a:solidFill>
              </a:rPr>
              <a:t>Inventory</a:t>
            </a:r>
            <a:endParaRPr lang="en-US" sz="2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0468557926708201"/>
          <c:y val="1.00913385826772E-2"/>
        </c:manualLayout>
      </c:layout>
      <c:overlay val="0"/>
      <c:spPr>
        <a:ln w="19050">
          <a:solidFill>
            <a:srgbClr val="FF0000"/>
          </a:solidFill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$400,000 of Inventory</c:v>
                </c:pt>
              </c:strCache>
            </c:strRef>
          </c:tx>
          <c:explosion val="10"/>
          <c:cat>
            <c:strRef>
              <c:f>Sheet1!$A$2:$A$5</c:f>
              <c:strCache>
                <c:ptCount val="4"/>
                <c:pt idx="0">
                  <c:v>1-60 Days</c:v>
                </c:pt>
                <c:pt idx="1">
                  <c:v>61-120 days</c:v>
                </c:pt>
                <c:pt idx="2">
                  <c:v>121-180 days</c:v>
                </c:pt>
                <c:pt idx="3">
                  <c:v>181+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40000</c:v>
                </c:pt>
                <c:pt idx="1">
                  <c:v>80000</c:v>
                </c:pt>
                <c:pt idx="2">
                  <c:v>60000</c:v>
                </c:pt>
                <c:pt idx="3">
                  <c:v>220000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>
              <a:ln>
                <a:noFill/>
              </a:ln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>
                <a:solidFill>
                  <a:srgbClr val="009900"/>
                </a:solidFill>
              </a:rPr>
              <a:t>$350,000 of Inventory</a:t>
            </a:r>
          </a:p>
        </c:rich>
      </c:tx>
      <c:layout/>
      <c:overlay val="0"/>
      <c:spPr>
        <a:ln w="19050">
          <a:solidFill>
            <a:srgbClr val="009900"/>
          </a:solidFill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$350,000 of Inventory</c:v>
                </c:pt>
              </c:strCache>
            </c:strRef>
          </c:tx>
          <c:explosion val="10"/>
          <c:cat>
            <c:strRef>
              <c:f>Sheet1!$A$2:$A$5</c:f>
              <c:strCache>
                <c:ptCount val="4"/>
                <c:pt idx="0">
                  <c:v>1-60 Days</c:v>
                </c:pt>
                <c:pt idx="1">
                  <c:v>61-120 days</c:v>
                </c:pt>
                <c:pt idx="2">
                  <c:v>121-180 days</c:v>
                </c:pt>
                <c:pt idx="3">
                  <c:v>181+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50000</c:v>
                </c:pt>
                <c:pt idx="1">
                  <c:v>90000</c:v>
                </c:pt>
                <c:pt idx="2">
                  <c:v>60000</c:v>
                </c:pt>
                <c:pt idx="3">
                  <c:v>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400,000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0"/>
      <c:spPr>
        <a:ln w="19050">
          <a:solidFill>
            <a:srgbClr val="FF0000"/>
          </a:solidFill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$400,000 of Inventory</c:v>
                </c:pt>
              </c:strCache>
            </c:strRef>
          </c:tx>
          <c:explosion val="10"/>
          <c:cat>
            <c:strRef>
              <c:f>Sheet1!$A$2:$A$5</c:f>
              <c:strCache>
                <c:ptCount val="4"/>
                <c:pt idx="0">
                  <c:v>1-60 Days</c:v>
                </c:pt>
                <c:pt idx="1">
                  <c:v>61-120 days</c:v>
                </c:pt>
                <c:pt idx="2">
                  <c:v>121-180 days</c:v>
                </c:pt>
                <c:pt idx="3">
                  <c:v>181+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40000</c:v>
                </c:pt>
                <c:pt idx="1">
                  <c:v>80000</c:v>
                </c:pt>
                <c:pt idx="2">
                  <c:v>60000</c:v>
                </c:pt>
                <c:pt idx="3">
                  <c:v>220000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0.57079</cdr:x>
      <cdr:y>0.65479</cdr:y>
    </cdr:from>
    <cdr:to>
      <cdr:x>0.77554</cdr:x>
      <cdr:y>0.74608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341530" y="2424236"/>
          <a:ext cx="1557356" cy="337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$60,000 (15%)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0.2241</cdr:x>
      <cdr:y>0.4507</cdr:y>
    </cdr:from>
    <cdr:to>
      <cdr:x>0.43493</cdr:x>
      <cdr:y>0.54199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04555" y="1717153"/>
          <a:ext cx="1603607" cy="3478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$220,000 (55%)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0.62028</cdr:x>
      <cdr:y>0.47306</cdr:y>
    </cdr:from>
    <cdr:to>
      <cdr:x>0.89468</cdr:x>
      <cdr:y>0.56436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090614" y="1806740"/>
          <a:ext cx="1809596" cy="348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$90,000 (26%)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0.16914</cdr:x>
      <cdr:y>0.40966</cdr:y>
    </cdr:from>
    <cdr:to>
      <cdr:x>0.40966</cdr:x>
      <cdr:y>0.50095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115423" y="1564584"/>
          <a:ext cx="1586213" cy="348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$150,000 (43%)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0.50724</cdr:x>
      <cdr:y>0.75678</cdr:y>
    </cdr:from>
    <cdr:to>
      <cdr:x>0.72584</cdr:x>
      <cdr:y>0.84808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345142" y="2890328"/>
          <a:ext cx="1441604" cy="3486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$60,000 (17%)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3450"/>
            <a:ext cx="9144001" cy="4499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7675" y="4006944"/>
            <a:ext cx="4628309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i="1" dirty="0" smtClean="0">
                <a:ln/>
                <a:solidFill>
                  <a:srgbClr val="B6905E"/>
                </a:solidFill>
              </a:rPr>
              <a:t>Presented by…</a:t>
            </a:r>
          </a:p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Bob </a:t>
            </a:r>
            <a:r>
              <a:rPr lang="en-US" sz="3000" b="1" dirty="0" err="1" smtClean="0">
                <a:ln/>
                <a:solidFill>
                  <a:srgbClr val="B6905E"/>
                </a:solidFill>
              </a:rPr>
              <a:t>Popyk</a:t>
            </a:r>
            <a:r>
              <a:rPr lang="en-US" sz="3000" b="1" dirty="0" smtClean="0">
                <a:ln/>
                <a:solidFill>
                  <a:srgbClr val="B6905E"/>
                </a:solidFill>
              </a:rPr>
              <a:t> &amp; Alan Friedman</a:t>
            </a:r>
            <a:endParaRPr lang="en-US" sz="30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804" y="114611"/>
            <a:ext cx="88742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en-US" sz="4000" b="1" dirty="0" smtClean="0">
                <a:ln/>
                <a:solidFill>
                  <a:srgbClr val="B6905E"/>
                </a:solidFill>
              </a:rPr>
              <a:t>How to Turn </a:t>
            </a:r>
            <a:r>
              <a:rPr lang="en-US" sz="4000" b="1" dirty="0">
                <a:ln/>
                <a:solidFill>
                  <a:srgbClr val="B6905E"/>
                </a:solidFill>
              </a:rPr>
              <a:t>Y</a:t>
            </a:r>
            <a:r>
              <a:rPr lang="en-US" sz="4000" b="1" dirty="0" smtClean="0">
                <a:ln/>
                <a:solidFill>
                  <a:srgbClr val="B6905E"/>
                </a:solidFill>
              </a:rPr>
              <a:t>our Aging Inventory Into…</a:t>
            </a:r>
            <a:endParaRPr lang="en-US" sz="40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819150"/>
            <a:ext cx="2247900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76" y="901586"/>
            <a:ext cx="8605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“Is there </a:t>
            </a:r>
            <a:r>
              <a:rPr lang="en-US" sz="3500" b="1" i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an easy “rule-of-thumb</a:t>
            </a:r>
            <a:r>
              <a:rPr lang="en-US" sz="3500" b="1" i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” for how long I should allow goods to remain unsold?”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2923" y="2735385"/>
            <a:ext cx="7655828" cy="2222141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algn="ctr">
              <a:spcBef>
                <a:spcPts val="1200"/>
              </a:spcBef>
              <a:buFont typeface="Wingdings 3" pitchFamily="18" charset="2"/>
              <a:buNone/>
            </a:pPr>
            <a:r>
              <a:rPr lang="en-US" altLang="en-US" sz="36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 any product ONLY IF you know you can sell it in “X” days or less,         where “X” is equal to 360 days      times your gross profit percent</a:t>
            </a:r>
          </a:p>
        </p:txBody>
      </p:sp>
    </p:spTree>
    <p:extLst>
      <p:ext uri="{BB962C8B-B14F-4D97-AF65-F5344CB8AC3E}">
        <p14:creationId xmlns:p14="http://schemas.microsoft.com/office/powerpoint/2010/main" val="10001301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065109"/>
              </p:ext>
            </p:extLst>
          </p:nvPr>
        </p:nvGraphicFramePr>
        <p:xfrm>
          <a:off x="215261" y="934872"/>
          <a:ext cx="5632450" cy="416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Worksheet" r:id="rId3" imgW="3628966" imgH="2066850" progId="Excel.Sheet.8">
                  <p:embed/>
                </p:oleObj>
              </mc:Choice>
              <mc:Fallback>
                <p:oleObj name="Worksheet" r:id="rId3" imgW="3628966" imgH="20668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1" y="934872"/>
                        <a:ext cx="5632450" cy="4161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32409" y="1464291"/>
            <a:ext cx="2940994" cy="1292662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C8C42B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/>
              <a:t>If you can sell it in 90 days or less, </a:t>
            </a:r>
            <a:r>
              <a:rPr lang="en-US" altLang="en-US" sz="2600" b="1" dirty="0">
                <a:solidFill>
                  <a:srgbClr val="00B050"/>
                </a:solidFill>
              </a:rPr>
              <a:t>BUY </a:t>
            </a:r>
            <a:r>
              <a:rPr lang="en-US" altLang="en-US" sz="2600" b="1" dirty="0" smtClean="0">
                <a:solidFill>
                  <a:srgbClr val="00B050"/>
                </a:solidFill>
              </a:rPr>
              <a:t>IT</a:t>
            </a:r>
            <a:r>
              <a:rPr lang="en-US" altLang="en-US" sz="2600" dirty="0" smtClean="0"/>
              <a:t>.</a:t>
            </a:r>
            <a:endParaRPr lang="en-US" altLang="en-US" sz="26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32409" y="3099689"/>
            <a:ext cx="2940994" cy="138499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C8C42B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algn="r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 3" panose="05040102010807070707" pitchFamily="18" charset="2"/>
              <a:buChar char="p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If you </a:t>
            </a:r>
            <a:r>
              <a:rPr lang="en-US" altLang="en-US" sz="2800" dirty="0"/>
              <a:t>can’t or aren’t sure, </a:t>
            </a:r>
            <a:r>
              <a:rPr lang="en-US" altLang="en-US" sz="2800" b="1" dirty="0">
                <a:solidFill>
                  <a:srgbClr val="FF0000"/>
                </a:solidFill>
              </a:rPr>
              <a:t>DON’T BUY IT</a:t>
            </a:r>
            <a:r>
              <a:rPr lang="en-US" alt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43101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60" y="3514815"/>
            <a:ext cx="8074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Helvetica Neue Light"/>
              </a:rPr>
              <a:t>Part 2 – Okay, but 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Helvetica Neue Light"/>
              </a:rPr>
              <a:t>how do I do it?”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872870"/>
            <a:ext cx="4969098" cy="271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4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631" y="1422806"/>
            <a:ext cx="3236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Put a serious spiff on it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alespeople-paid-pay-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1" y="1114425"/>
            <a:ext cx="4822824" cy="3858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0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1" y="4094475"/>
            <a:ext cx="799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Ask your supplier(s) for help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keep-calm-and-ask-for-h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0" y="1041399"/>
            <a:ext cx="4073236" cy="296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4221643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Be creative with eBay / Craigslist</a:t>
            </a:r>
            <a:endParaRPr lang="en-US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605x340xiStock_000006680160Small.jpg.pagespeed.ic.9cSRmgIiw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9" y="1037867"/>
            <a:ext cx="5537946" cy="3112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1656075"/>
            <a:ext cx="33337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goods or services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arter-Chickens_for_Subscri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82" y="909511"/>
            <a:ext cx="5226008" cy="40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1" y="4203034"/>
            <a:ext cx="8896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Ask your customers for help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sk-for-help-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041274"/>
            <a:ext cx="6340475" cy="31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3527" y="4094475"/>
            <a:ext cx="711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Make it easier to buy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81mfak406e9c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52" y="972053"/>
            <a:ext cx="5550972" cy="3122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3" y="4094475"/>
            <a:ext cx="902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Have a drawing in your store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static.squarespace.com/static/5310f026e4b05a56d5202260/t/53433963e4b034a40918cb6e/1396914533994/concert-tickets.jp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03" y="1065479"/>
            <a:ext cx="5117006" cy="2931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260" y="4424757"/>
            <a:ext cx="662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Why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Friedman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&amp;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Popyk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3525" y="916105"/>
            <a:ext cx="7326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Friedman has 35+ years experience providing accounting, tax compliance, business valuation &amp; consulting services to the music retailing industry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Speaks at NAMM, RPMDA, NASMD and other industry events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Premier writer for Music Inc.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agazine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Helvetica Neue Light"/>
                <a:cs typeface="Helvetica Neue Light"/>
              </a:rPr>
              <a:t>Plays guitar in the all-CPA rock band The Accounting Crows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7" y="944652"/>
            <a:ext cx="1488867" cy="1697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7" y="2810213"/>
            <a:ext cx="1506597" cy="1723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3525" y="2776853"/>
            <a:ext cx="7326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Popyk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 has 50+ years experience providing sales, marketing, advertising and event promotion consulting services to the music retailing industry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Speaks at NAMM, RPMDA, NASMD and other industry events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Premier writer for Music Trades Magazine</a:t>
            </a:r>
          </a:p>
          <a:p>
            <a:pPr marL="36576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Helvetica Neue Light"/>
                <a:cs typeface="Helvetica Neue Light"/>
              </a:rPr>
              <a:t>Plays the accordion to adoring fans at senior centers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" y="2810213"/>
            <a:ext cx="1657055" cy="203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" y="916105"/>
            <a:ext cx="1636182" cy="17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6638" y="4014884"/>
            <a:ext cx="6871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the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price!!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4.bp.blogspot.com/-6aJDvxfgwZQ/UGNPTVT2F8I/AAAAAAAAAH4/pEzDB8oo27o/s1600/photo+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5" y="977227"/>
            <a:ext cx="4050208" cy="3037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Pro_Bundle_Instrument_Mounts_heidmu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866774"/>
            <a:ext cx="6143624" cy="427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626" y="3829501"/>
            <a:ext cx="4300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Bundle it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778" y="3999225"/>
            <a:ext cx="3642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Donate it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givingrockssquare(summer)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18" y="989324"/>
            <a:ext cx="4900231" cy="40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60" y="4123662"/>
            <a:ext cx="8670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 Neue Light"/>
                <a:cs typeface="Helvetica Neue Light"/>
              </a:rPr>
              <a:t>Any Questions for Bob &amp; Alan?</a:t>
            </a:r>
            <a:endParaRPr lang="en-US" sz="4400" dirty="0">
              <a:latin typeface="Helvetica Neue Light"/>
              <a:cs typeface="Helvetica Neue Light"/>
            </a:endParaRPr>
          </a:p>
        </p:txBody>
      </p:sp>
      <p:pic>
        <p:nvPicPr>
          <p:cNvPr id="3" name="Picture 2" descr="GI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14" y="987219"/>
            <a:ext cx="4581646" cy="3025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4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01" y="3824848"/>
            <a:ext cx="8670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Bob &amp; Alan say…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rgbClr val="FFFF00">
                      <a:alpha val="74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“Rock on…and have a great show!”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rgbClr val="FFFF00">
                    <a:alpha val="74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29" y="918275"/>
            <a:ext cx="2191730" cy="2855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78" y="918274"/>
            <a:ext cx="2141948" cy="285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73" y="4285811"/>
            <a:ext cx="8861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rPr>
              <a:t>…turn aging inventory into cash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140" y="1462607"/>
            <a:ext cx="718066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575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rPr>
              <a:t>What, When &amp; Why...</a:t>
            </a:r>
            <a:endParaRPr lang="en-US" sz="4800" dirty="0" smtClean="0">
              <a:latin typeface="Helvetica Neue Light"/>
              <a:cs typeface="Helvetica Neue Light"/>
            </a:endParaRPr>
          </a:p>
          <a:p>
            <a:pPr marL="365760" indent="-28575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rPr>
              <a:t>How to...</a:t>
            </a:r>
            <a:endParaRPr lang="en-US" sz="4800" dirty="0">
              <a:latin typeface="Helvetica Neue Light"/>
              <a:cs typeface="Helvetica Neue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2" y="942213"/>
            <a:ext cx="1483113" cy="169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7" y="2670630"/>
            <a:ext cx="1456798" cy="166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36" y="4364202"/>
            <a:ext cx="8780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Helvetica Neue Light"/>
              </a:rPr>
              <a:t>Part 1 – Why move aging inventory?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40" y="1022066"/>
            <a:ext cx="4868029" cy="3239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034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41031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Helvetica Neue Light"/>
              </a:rPr>
              <a:t>“I’m moving my inventory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Helvetica Neue Light"/>
              </a:rPr>
              <a:t>…I </a:t>
            </a:r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  <a:cs typeface="Helvetica Neue Light"/>
              </a:rPr>
              <a:t>think?”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2424138"/>
              </p:ext>
            </p:extLst>
          </p:nvPr>
        </p:nvGraphicFramePr>
        <p:xfrm>
          <a:off x="824346" y="1441194"/>
          <a:ext cx="7606146" cy="37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9444" y="2019372"/>
            <a:ext cx="1413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$40,000 (10%)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002" y="2795226"/>
            <a:ext cx="155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$80,000 (20%)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9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29677657"/>
              </p:ext>
            </p:extLst>
          </p:nvPr>
        </p:nvGraphicFramePr>
        <p:xfrm>
          <a:off x="1" y="914400"/>
          <a:ext cx="7090012" cy="42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10606990"/>
              </p:ext>
            </p:extLst>
          </p:nvPr>
        </p:nvGraphicFramePr>
        <p:xfrm>
          <a:off x="6961910" y="2944091"/>
          <a:ext cx="2092036" cy="219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1633" y="2019557"/>
            <a:ext cx="155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$50,000 (14%)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6944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00" y="816805"/>
            <a:ext cx="81266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“What’s the big deal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if my </a:t>
            </a:r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inventory has been sitting around for a while?”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075" y="1760562"/>
            <a:ext cx="44338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Consider the costs…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rPr>
              <a:t> </a:t>
            </a:r>
            <a:endParaRPr lang="en-US" sz="3200" dirty="0"/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Purchase &amp; shipping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Merchandising &amp; retail-ready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Rent for retail space &amp; warehousing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Data tracking &amp; pricing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Physical inventory taking &amp; security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Financing &amp; floor planning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Property tax</a:t>
            </a:r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Shrinkage, pilfering &amp; breakage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$"/>
            </a:pPr>
            <a:r>
              <a:rPr lang="en-US" sz="2000" dirty="0" smtClean="0"/>
              <a:t>Labor costs to do many of the above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04710" y="2162180"/>
            <a:ext cx="4598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The analysts say…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</a:rPr>
              <a:t>“Any item that’s been sitting around for one year has now cost you 30% more.”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26947" y="3978889"/>
            <a:ext cx="469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$1,000 + 30% = </a:t>
            </a:r>
            <a:r>
              <a:rPr lang="en-US" sz="4000" b="1" dirty="0" smtClean="0">
                <a:solidFill>
                  <a:srgbClr val="C00000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$1,300</a:t>
            </a:r>
            <a:endParaRPr lang="en-US" sz="4000" b="1" dirty="0">
              <a:solidFill>
                <a:srgbClr val="C00000"/>
              </a:solidFill>
              <a:effectLst>
                <a:glow rad="127000">
                  <a:schemeClr val="accent1">
                    <a:lumMod val="40000"/>
                    <a:lumOff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9248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04" y="872256"/>
            <a:ext cx="868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  <a:cs typeface="Helvetica Neue Light"/>
              </a:rPr>
              <a:t>“Can I really benefit from blowing out old stuff?”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8" y="1604370"/>
            <a:ext cx="1524461" cy="341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2751" y="1860696"/>
            <a:ext cx="7361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• </a:t>
            </a:r>
            <a:r>
              <a:rPr lang="en-US" sz="2400" dirty="0" smtClean="0"/>
              <a:t>You’ve been sitting on ten (10) very colorful clarinets for over 5 years now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• </a:t>
            </a:r>
            <a:r>
              <a:rPr lang="en-US" sz="2400" dirty="0" smtClean="0"/>
              <a:t>You paid $400 for each of these clarinets, hoping to sell them for $700 each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• You desperately need B&amp;O accessories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• A band director calls you; he’s willing to pay $3,000 for all 10 clarinets…</a:t>
            </a:r>
            <a:r>
              <a:rPr lang="en-US" sz="2400" i="1" dirty="0" smtClean="0"/>
              <a:t>do you take the deal?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730571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955292"/>
              </p:ext>
            </p:extLst>
          </p:nvPr>
        </p:nvGraphicFramePr>
        <p:xfrm>
          <a:off x="1240631" y="914400"/>
          <a:ext cx="6662738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Worksheet" r:id="rId3" imgW="3952855" imgH="2990790" progId="Excel.Sheet.8">
                  <p:embed/>
                </p:oleObj>
              </mc:Choice>
              <mc:Fallback>
                <p:oleObj name="Worksheet" r:id="rId3" imgW="3952855" imgH="29907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1" y="914400"/>
                        <a:ext cx="6662738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6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500</Words>
  <Application>Microsoft Office PowerPoint</Application>
  <PresentationFormat>On-screen Show (16:9)</PresentationFormat>
  <Paragraphs>64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122</cp:revision>
  <cp:lastPrinted>2014-12-05T16:10:35Z</cp:lastPrinted>
  <dcterms:created xsi:type="dcterms:W3CDTF">2011-12-21T23:54:18Z</dcterms:created>
  <dcterms:modified xsi:type="dcterms:W3CDTF">2015-01-19T21:00:15Z</dcterms:modified>
</cp:coreProperties>
</file>