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5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5" d="100"/>
          <a:sy n="135" d="100"/>
        </p:scale>
        <p:origin x="-84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ionshi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44" y="959861"/>
            <a:ext cx="2608010" cy="4251508"/>
          </a:xfrm>
          <a:prstGeom prst="rect">
            <a:avLst/>
          </a:prstGeom>
        </p:spPr>
      </p:pic>
      <p:pic>
        <p:nvPicPr>
          <p:cNvPr id="6" name="Picture 5" descr="product awarene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44" y="959861"/>
            <a:ext cx="2608010" cy="4251508"/>
          </a:xfrm>
          <a:prstGeom prst="rect">
            <a:avLst/>
          </a:prstGeom>
        </p:spPr>
      </p:pic>
      <p:pic>
        <p:nvPicPr>
          <p:cNvPr id="5" name="Picture 4" descr="humanizi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44" y="959861"/>
            <a:ext cx="2608010" cy="4251508"/>
          </a:xfrm>
          <a:prstGeom prst="rect">
            <a:avLst/>
          </a:prstGeom>
        </p:spPr>
      </p:pic>
      <p:pic>
        <p:nvPicPr>
          <p:cNvPr id="4" name="Picture 3" descr="foot traffic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44" y="959861"/>
            <a:ext cx="2608010" cy="4251508"/>
          </a:xfrm>
          <a:prstGeom prst="rect">
            <a:avLst/>
          </a:prstGeom>
        </p:spPr>
      </p:pic>
      <p:pic>
        <p:nvPicPr>
          <p:cNvPr id="3" name="Picture 2" descr="brand awarenes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949" y="959861"/>
            <a:ext cx="2619905" cy="42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1101E-7 -4.95837E-6 L -0.39337 -4.958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455E-6 -4.95837E-6 L 0.21084 -4.9583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1101E-7 4.90287E-6 L 0.37044 -0.001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ce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2" y="0"/>
            <a:ext cx="31551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33454"/>
            <a:ext cx="7772400" cy="37730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>Social Media</a:t>
            </a:r>
            <a:b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</a:b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</a:b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</a:b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</a:b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</a:b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>PROCESS</a:t>
            </a:r>
            <a:endParaRPr lang="en-US" dirty="0">
              <a:solidFill>
                <a:srgbClr val="0000FF"/>
              </a:solidFill>
              <a:latin typeface="Helvetica Neue"/>
              <a:cs typeface="Helvetica Neue"/>
            </a:endParaRPr>
          </a:p>
        </p:txBody>
      </p:sp>
      <p:sp>
        <p:nvSpPr>
          <p:cNvPr id="3" name="Heart 2"/>
          <p:cNvSpPr/>
          <p:nvPr/>
        </p:nvSpPr>
        <p:spPr>
          <a:xfrm>
            <a:off x="3734128" y="2134562"/>
            <a:ext cx="1678028" cy="1393030"/>
          </a:xfrm>
          <a:prstGeom prst="heart">
            <a:avLst/>
          </a:prstGeom>
          <a:solidFill>
            <a:srgbClr val="800000"/>
          </a:solidFill>
          <a:ln w="12700" cmpd="sng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thing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2" y="0"/>
            <a:ext cx="31551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link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978" y="11642"/>
            <a:ext cx="3148044" cy="5131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824" y="170971"/>
            <a:ext cx="88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9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reab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2" y="0"/>
            <a:ext cx="3155186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824" y="170971"/>
            <a:ext cx="88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24" y="170971"/>
            <a:ext cx="88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discoverab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407" y="0"/>
            <a:ext cx="31551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24" y="170971"/>
            <a:ext cx="88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interac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407" y="0"/>
            <a:ext cx="31551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24" y="170971"/>
            <a:ext cx="88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mobi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407" y="0"/>
            <a:ext cx="31551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Helvetica Neue Light"/>
                <a:cs typeface="Helvetica Neue Light"/>
              </a:rPr>
              <a:t>But wait…</a:t>
            </a:r>
            <a:endParaRPr lang="en-US" sz="6000" dirty="0">
              <a:latin typeface="Helvetica Neue Light"/>
              <a:cs typeface="Helvetica Neu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9760" y="2585168"/>
            <a:ext cx="62693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"/>
                <a:cs typeface="Helvetica Neue"/>
              </a:rPr>
              <a:t>THERE’S MORE!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44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n blakesle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00" y="1018679"/>
            <a:ext cx="2991151" cy="2991151"/>
          </a:xfrm>
          <a:prstGeom prst="rect">
            <a:avLst/>
          </a:prstGeom>
        </p:spPr>
      </p:pic>
      <p:pic>
        <p:nvPicPr>
          <p:cNvPr id="5" name="Picture 4" descr="getsocial cov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2654">
            <a:off x="2434210" y="2621414"/>
            <a:ext cx="1404752" cy="21696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0400" y="4009830"/>
            <a:ext cx="2044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Ben Blakesley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@</a:t>
            </a:r>
            <a:r>
              <a:rPr lang="en-US" sz="2400" dirty="0" err="1" smtClean="0">
                <a:latin typeface="Helvetica Neue Light"/>
                <a:cs typeface="Helvetica Neue Light"/>
              </a:rPr>
              <a:t>benunh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4545" y="1112676"/>
            <a:ext cx="46389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b="1" dirty="0" smtClean="0">
                <a:latin typeface="Helvetica Neue Light"/>
                <a:cs typeface="Helvetica Neue Light"/>
              </a:rPr>
              <a:t>5 Things You MUST </a:t>
            </a:r>
          </a:p>
          <a:p>
            <a:pPr algn="r"/>
            <a:r>
              <a:rPr lang="en-US" sz="5000" b="1" dirty="0" smtClean="0">
                <a:latin typeface="Helvetica Neue Light"/>
                <a:cs typeface="Helvetica Neue Light"/>
              </a:rPr>
              <a:t>Know About Instagram For Business</a:t>
            </a:r>
            <a:endParaRPr lang="en-US" sz="5000" b="1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68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92127" y="0"/>
            <a:ext cx="6759746" cy="5153196"/>
            <a:chOff x="-1" y="0"/>
            <a:chExt cx="6759746" cy="5153196"/>
          </a:xfrm>
        </p:grpSpPr>
        <p:pic>
          <p:nvPicPr>
            <p:cNvPr id="3" name="Picture 2" descr="IMG_0205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622651"/>
              <a:ext cx="2244291" cy="2530545"/>
            </a:xfrm>
            <a:prstGeom prst="rect">
              <a:avLst/>
            </a:prstGeom>
          </p:spPr>
        </p:pic>
        <p:pic>
          <p:nvPicPr>
            <p:cNvPr id="4" name="Picture 3" descr="IMG_0206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244290" cy="2530544"/>
            </a:xfrm>
            <a:prstGeom prst="rect">
              <a:avLst/>
            </a:prstGeom>
          </p:spPr>
        </p:pic>
        <p:pic>
          <p:nvPicPr>
            <p:cNvPr id="5" name="Picture 4" descr="IMG_0207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4290" y="0"/>
              <a:ext cx="2257728" cy="2530545"/>
            </a:xfrm>
            <a:prstGeom prst="rect">
              <a:avLst/>
            </a:prstGeom>
          </p:spPr>
        </p:pic>
        <p:pic>
          <p:nvPicPr>
            <p:cNvPr id="6" name="Picture 5" descr="IMG_0208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4290" y="2605380"/>
              <a:ext cx="2257728" cy="2538120"/>
            </a:xfrm>
            <a:prstGeom prst="rect">
              <a:avLst/>
            </a:prstGeom>
          </p:spPr>
        </p:pic>
        <p:pic>
          <p:nvPicPr>
            <p:cNvPr id="7" name="Picture 6" descr="IMG_0209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2018" y="1"/>
              <a:ext cx="2257727" cy="2530544"/>
            </a:xfrm>
            <a:prstGeom prst="rect">
              <a:avLst/>
            </a:prstGeom>
          </p:spPr>
        </p:pic>
        <p:pic>
          <p:nvPicPr>
            <p:cNvPr id="8" name="Picture 7" descr="IMG_0210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2018" y="2615076"/>
              <a:ext cx="2257727" cy="2538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1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Recap: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Helvetica Neue Light"/>
                <a:cs typeface="Helvetica Neue Light"/>
              </a:rPr>
              <a:t>Links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Helvetica Neue Light"/>
                <a:cs typeface="Helvetica Neue Light"/>
              </a:rPr>
              <a:t>Not Shareable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Helvetica Neue Light"/>
                <a:cs typeface="Helvetica Neue Light"/>
              </a:rPr>
              <a:t>Discoverable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Helvetica Neue Light"/>
                <a:cs typeface="Helvetica Neue Light"/>
              </a:rPr>
              <a:t>Interaction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Helvetica Neue Light"/>
                <a:cs typeface="Helvetica Neue Light"/>
              </a:rPr>
              <a:t>Phone Only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BONUS: Beautiful Images</a:t>
            </a:r>
          </a:p>
        </p:txBody>
      </p:sp>
    </p:spTree>
    <p:extLst>
      <p:ext uri="{BB962C8B-B14F-4D97-AF65-F5344CB8AC3E}">
        <p14:creationId xmlns:p14="http://schemas.microsoft.com/office/powerpoint/2010/main" val="37933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t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1" y="0"/>
            <a:ext cx="771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42" y="2572620"/>
            <a:ext cx="6054662" cy="2272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42" y="856326"/>
            <a:ext cx="5719544" cy="17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7677" y="3325581"/>
            <a:ext cx="2020965" cy="3490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14" y="933888"/>
            <a:ext cx="1939849" cy="728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8" y="1001760"/>
            <a:ext cx="1832481" cy="575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595" y="1784713"/>
            <a:ext cx="7956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/>
                <a:cs typeface="Helvetica Neue Light"/>
              </a:rPr>
              <a:t>How many monthly active users are on Instagram</a:t>
            </a:r>
            <a:r>
              <a:rPr lang="en-US" sz="2400" dirty="0" smtClean="0">
                <a:latin typeface="Helvetica Neue Light"/>
                <a:cs typeface="Helvetica Neue Light"/>
              </a:rPr>
              <a:t>?</a:t>
            </a:r>
          </a:p>
          <a:p>
            <a:endParaRPr lang="en-US" sz="2400" dirty="0">
              <a:latin typeface="Helvetica Neue Light"/>
              <a:cs typeface="Helvetica Neue Light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10 million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50 million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300 million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10 real people, 100 million bots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791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8595" y="3325581"/>
            <a:ext cx="1924023" cy="35873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14" y="933888"/>
            <a:ext cx="1939849" cy="728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8" y="1001760"/>
            <a:ext cx="1832481" cy="575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595" y="1784713"/>
            <a:ext cx="7956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/>
                <a:cs typeface="Helvetica Neue Light"/>
              </a:rPr>
              <a:t>How many photos are posted to Instagram every day</a:t>
            </a:r>
            <a:r>
              <a:rPr lang="en-US" sz="2400" dirty="0" smtClean="0">
                <a:latin typeface="Helvetica Neue Light"/>
                <a:cs typeface="Helvetica Neue Light"/>
              </a:rPr>
              <a:t>?</a:t>
            </a:r>
          </a:p>
          <a:p>
            <a:endParaRPr lang="en-US" sz="2400" dirty="0">
              <a:latin typeface="Helvetica Neue Light"/>
              <a:cs typeface="Helvetica Neue Light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10 million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40 million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70 million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Do </a:t>
            </a:r>
            <a:r>
              <a:rPr lang="en-US" sz="2400" i="1" dirty="0" err="1" smtClean="0">
                <a:latin typeface="Helvetica Neue Light"/>
                <a:cs typeface="Helvetica Neue Light"/>
              </a:rPr>
              <a:t>Selfies</a:t>
            </a:r>
            <a:r>
              <a:rPr lang="en-US" sz="2400" dirty="0" smtClean="0">
                <a:latin typeface="Helvetica Neue Light"/>
                <a:cs typeface="Helvetica Neue Light"/>
              </a:rPr>
              <a:t> really count as photos??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13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8595" y="3684317"/>
            <a:ext cx="4502665" cy="35873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14" y="933888"/>
            <a:ext cx="1939849" cy="728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8" y="1001760"/>
            <a:ext cx="1832481" cy="575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595" y="1784713"/>
            <a:ext cx="7956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/>
                <a:cs typeface="Helvetica Neue Light"/>
              </a:rPr>
              <a:t>How many Likes and Comments happen every second on Instagram</a:t>
            </a:r>
            <a:r>
              <a:rPr lang="en-US" sz="2400" dirty="0" smtClean="0">
                <a:latin typeface="Helvetica Neue Light"/>
                <a:cs typeface="Helvetica Neue Light"/>
              </a:rPr>
              <a:t>?</a:t>
            </a:r>
          </a:p>
          <a:p>
            <a:endParaRPr lang="en-US" sz="2400" dirty="0">
              <a:latin typeface="Helvetica Neue Light"/>
              <a:cs typeface="Helvetica Neue Light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1,000 likes; 500 comments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4,000 likes; 750 comments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Helvetica Neue Light"/>
                <a:cs typeface="Helvetica Neue Light"/>
              </a:rPr>
              <a:t>8</a:t>
            </a:r>
            <a:r>
              <a:rPr lang="en-US" sz="2400" dirty="0" smtClean="0">
                <a:latin typeface="Helvetica Neue Light"/>
                <a:cs typeface="Helvetica Neue Light"/>
              </a:rPr>
              <a:t>,500 likes; 1,000 comments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Helvetica Neue Light"/>
                <a:cs typeface="Helvetica Neue Light"/>
              </a:rPr>
              <a:t>IDK. Too busy double-tapping Grumpy Cat </a:t>
            </a:r>
            <a:r>
              <a:rPr lang="en-US" sz="2400" dirty="0" err="1" smtClean="0">
                <a:latin typeface="Helvetica Neue Light"/>
                <a:cs typeface="Helvetica Neue Light"/>
              </a:rPr>
              <a:t>pics</a:t>
            </a:r>
            <a:r>
              <a:rPr lang="en-US" sz="2400" dirty="0" smtClean="0">
                <a:latin typeface="Helvetica Neue Light"/>
                <a:cs typeface="Helvetica Neue Light"/>
              </a:rPr>
              <a:t>…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09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Takeaway:</a:t>
            </a:r>
          </a:p>
        </p:txBody>
      </p:sp>
      <p:pic>
        <p:nvPicPr>
          <p:cNvPr id="3" name="Picture 2" descr="ACTIV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602" y="995649"/>
            <a:ext cx="2518796" cy="41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3830"/>
            <a:ext cx="7772400" cy="732560"/>
          </a:xfrm>
        </p:spPr>
        <p:txBody>
          <a:bodyPr/>
          <a:lstStyle/>
          <a:p>
            <a:pPr algn="ctr"/>
            <a:r>
              <a:rPr lang="en-US" dirty="0" smtClean="0"/>
              <a:t>Random acts of kindness?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2313" y="2871453"/>
            <a:ext cx="7772400" cy="73256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Random acts of Marketing?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2313" y="1542073"/>
            <a:ext cx="7772400" cy="1145204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rgbClr val="0000FF"/>
                </a:solidFill>
              </a:rPr>
              <a:t>YES!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2313" y="3484618"/>
            <a:ext cx="7772400" cy="1145204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NO!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140</Words>
  <Application>Microsoft Office PowerPoint</Application>
  <PresentationFormat>On-screen Show (16:9)</PresentationFormat>
  <Paragraphs>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acts of kindness?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37</cp:revision>
  <dcterms:created xsi:type="dcterms:W3CDTF">2011-12-21T23:54:18Z</dcterms:created>
  <dcterms:modified xsi:type="dcterms:W3CDTF">2015-01-06T17:43:40Z</dcterms:modified>
</cp:coreProperties>
</file>