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9" r:id="rId3"/>
    <p:sldId id="257" r:id="rId4"/>
    <p:sldId id="258" r:id="rId5"/>
    <p:sldId id="259" r:id="rId6"/>
    <p:sldId id="260" r:id="rId7"/>
    <p:sldId id="275" r:id="rId8"/>
    <p:sldId id="261" r:id="rId9"/>
    <p:sldId id="262" r:id="rId10"/>
    <p:sldId id="263" r:id="rId11"/>
    <p:sldId id="264" r:id="rId12"/>
    <p:sldId id="265" r:id="rId13"/>
    <p:sldId id="266" r:id="rId14"/>
    <p:sldId id="267" r:id="rId15"/>
    <p:sldId id="276" r:id="rId16"/>
    <p:sldId id="277" r:id="rId17"/>
    <p:sldId id="268" r:id="rId18"/>
    <p:sldId id="269" r:id="rId19"/>
    <p:sldId id="270" r:id="rId20"/>
    <p:sldId id="273" r:id="rId21"/>
    <p:sldId id="274" r:id="rId22"/>
    <p:sldId id="278" r:id="rId23"/>
    <p:sldId id="272"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30" d="100"/>
          <a:sy n="130" d="100"/>
        </p:scale>
        <p:origin x="-234" y="-72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Marketing Budget</a:t>
            </a:r>
            <a:endParaRPr lang="en-US" dirty="0"/>
          </a:p>
        </c:rich>
      </c:tx>
      <c:layout/>
      <c:overlay val="0"/>
    </c:title>
    <c:autoTitleDeleted val="0"/>
    <c:plotArea>
      <c:layout/>
      <c:pieChart>
        <c:varyColors val="1"/>
        <c:ser>
          <c:idx val="0"/>
          <c:order val="0"/>
          <c:tx>
            <c:strRef>
              <c:f>Sheet1!$B$1</c:f>
              <c:strCache>
                <c:ptCount val="1"/>
                <c:pt idx="0">
                  <c:v>Sales</c:v>
                </c:pt>
              </c:strCache>
            </c:strRef>
          </c:tx>
          <c:cat>
            <c:strRef>
              <c:f>Sheet1!$A$2:$A$6</c:f>
              <c:strCache>
                <c:ptCount val="5"/>
                <c:pt idx="0">
                  <c:v>email marketing program</c:v>
                </c:pt>
                <c:pt idx="1">
                  <c:v>Social Media</c:v>
                </c:pt>
                <c:pt idx="2">
                  <c:v>YP advertising</c:v>
                </c:pt>
                <c:pt idx="3">
                  <c:v>CPC advertising</c:v>
                </c:pt>
                <c:pt idx="4">
                  <c:v>TV image brand campaign</c:v>
                </c:pt>
              </c:strCache>
            </c:strRef>
          </c:cat>
          <c:val>
            <c:numRef>
              <c:f>Sheet1!$B$2:$B$6</c:f>
              <c:numCache>
                <c:formatCode>General</c:formatCode>
                <c:ptCount val="5"/>
                <c:pt idx="0">
                  <c:v>100</c:v>
                </c:pt>
                <c:pt idx="1">
                  <c:v>300</c:v>
                </c:pt>
                <c:pt idx="2">
                  <c:v>1000</c:v>
                </c:pt>
                <c:pt idx="3">
                  <c:v>2500</c:v>
                </c:pt>
                <c:pt idx="4">
                  <c:v>3500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54849824649683"/>
          <c:y val="0.11238604979009099"/>
          <c:w val="0.343075017616852"/>
          <c:h val="0.88453956652741705"/>
        </c:manualLayout>
      </c:layout>
      <c:overlay val="0"/>
    </c:legend>
    <c:plotVisOnly val="1"/>
    <c:dispBlanksAs val="gap"/>
    <c:showDLblsOverMax val="0"/>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D6E88F-3DAF-B949-9980-F0CBD7E41EC9}" type="datetimeFigureOut">
              <a:rPr lang="en-US" smtClean="0"/>
              <a:pPr/>
              <a:t>7/11/2014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CDD27-D245-054C-BE5F-CC77FACBCEA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D6E88F-3DAF-B949-9980-F0CBD7E41EC9}" type="datetimeFigureOut">
              <a:rPr lang="en-US" smtClean="0"/>
              <a:pPr/>
              <a:t>7/11/2014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CDD27-D245-054C-BE5F-CC77FACBCEA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AD6E88F-3DAF-B949-9980-F0CBD7E41EC9}" type="datetimeFigureOut">
              <a:rPr lang="en-US" smtClean="0"/>
              <a:pPr/>
              <a:t>7/11/2014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CDD27-D245-054C-BE5F-CC77FACBCEA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D6E88F-3DAF-B949-9980-F0CBD7E41EC9}" type="datetimeFigureOut">
              <a:rPr lang="en-US" smtClean="0"/>
              <a:pPr/>
              <a:t>7/11/2014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CDD27-D245-054C-BE5F-CC77FACBCEA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D6E88F-3DAF-B949-9980-F0CBD7E41EC9}" type="datetimeFigureOut">
              <a:rPr lang="en-US" smtClean="0"/>
              <a:pPr/>
              <a:t>7/11/2014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CDD27-D245-054C-BE5F-CC77FACBCEA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AD6E88F-3DAF-B949-9980-F0CBD7E41EC9}" type="datetimeFigureOut">
              <a:rPr lang="en-US" smtClean="0"/>
              <a:pPr/>
              <a:t>7/11/2014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1CDD27-D245-054C-BE5F-CC77FACBCEA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D6E88F-3DAF-B949-9980-F0CBD7E41EC9}" type="datetimeFigureOut">
              <a:rPr lang="en-US" smtClean="0"/>
              <a:pPr/>
              <a:t>7/11/2014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1CDD27-D245-054C-BE5F-CC77FACBCEA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AD6E88F-3DAF-B949-9980-F0CBD7E41EC9}" type="datetimeFigureOut">
              <a:rPr lang="en-US" smtClean="0"/>
              <a:pPr/>
              <a:t>7/11/2014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1CDD27-D245-054C-BE5F-CC77FACBCEA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D6E88F-3DAF-B949-9980-F0CBD7E41EC9}" type="datetimeFigureOut">
              <a:rPr lang="en-US" smtClean="0"/>
              <a:pPr/>
              <a:t>7/11/2014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1CDD27-D245-054C-BE5F-CC77FACBCEA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D6E88F-3DAF-B949-9980-F0CBD7E41EC9}" type="datetimeFigureOut">
              <a:rPr lang="en-US" smtClean="0"/>
              <a:pPr/>
              <a:t>7/11/2014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1CDD27-D245-054C-BE5F-CC77FACBCEA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D6E88F-3DAF-B949-9980-F0CBD7E41EC9}" type="datetimeFigureOut">
              <a:rPr lang="en-US" smtClean="0"/>
              <a:pPr/>
              <a:t>7/11/2014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1CDD27-D245-054C-BE5F-CC77FACBCEA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AD6E88F-3DAF-B949-9980-F0CBD7E41EC9}" type="datetimeFigureOut">
              <a:rPr lang="en-US" smtClean="0"/>
              <a:pPr/>
              <a:t>7/11/2014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B1CDD27-D245-054C-BE5F-CC77FACBCEA5}" type="slidenum">
              <a:rPr lang="en-US" smtClean="0"/>
              <a:pPr/>
              <a:t>‹#›</a:t>
            </a:fld>
            <a:endParaRPr lang="en-US"/>
          </a:p>
        </p:txBody>
      </p:sp>
      <p:pic>
        <p:nvPicPr>
          <p:cNvPr id="7" name="Picture 6" descr="NS13_NAMMU_PP_TitleBar.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50865" cy="84798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Helvetica Neue Light"/>
          <a:ea typeface="+mn-ea"/>
          <a:cs typeface="Helvetica Neue Light"/>
        </a:defRPr>
      </a:lvl1pPr>
      <a:lvl2pPr marL="742950" indent="-285750" algn="l" defTabSz="457200" rtl="0" eaLnBrk="1" latinLnBrk="0" hangingPunct="1">
        <a:spcBef>
          <a:spcPct val="20000"/>
        </a:spcBef>
        <a:buFont typeface="Arial"/>
        <a:buChar char="–"/>
        <a:defRPr sz="2800" b="0" i="0" kern="1200">
          <a:solidFill>
            <a:schemeClr val="tx1"/>
          </a:solidFill>
          <a:latin typeface="Helvetica Neue Light"/>
          <a:ea typeface="+mn-ea"/>
          <a:cs typeface="Helvetica Neue Light"/>
        </a:defRPr>
      </a:lvl2pPr>
      <a:lvl3pPr marL="1143000" indent="-228600" algn="l" defTabSz="457200" rtl="0" eaLnBrk="1" latinLnBrk="0" hangingPunct="1">
        <a:spcBef>
          <a:spcPct val="20000"/>
        </a:spcBef>
        <a:buFont typeface="Arial"/>
        <a:buChar char="•"/>
        <a:defRPr sz="2400" b="0" i="0" kern="1200">
          <a:solidFill>
            <a:schemeClr val="tx1"/>
          </a:solidFill>
          <a:latin typeface="Helvetica Neue Light"/>
          <a:ea typeface="+mn-ea"/>
          <a:cs typeface="Helvetica Neue Light"/>
        </a:defRPr>
      </a:lvl3pPr>
      <a:lvl4pPr marL="1600200" indent="-228600" algn="l" defTabSz="457200" rtl="0" eaLnBrk="1" latinLnBrk="0" hangingPunct="1">
        <a:spcBef>
          <a:spcPct val="20000"/>
        </a:spcBef>
        <a:buFont typeface="Arial"/>
        <a:buChar char="–"/>
        <a:defRPr sz="2000" b="0" i="0" kern="1200">
          <a:solidFill>
            <a:schemeClr val="tx1"/>
          </a:solidFill>
          <a:latin typeface="Helvetica Neue Light"/>
          <a:ea typeface="+mn-ea"/>
          <a:cs typeface="Helvetica Neue Light"/>
        </a:defRPr>
      </a:lvl4pPr>
      <a:lvl5pPr marL="2057400" indent="-228600" algn="l" defTabSz="457200" rtl="0" eaLnBrk="1" latinLnBrk="0" hangingPunct="1">
        <a:spcBef>
          <a:spcPct val="20000"/>
        </a:spcBef>
        <a:buFont typeface="Arial"/>
        <a:buChar char="»"/>
        <a:defRPr sz="2000" b="0" i="0" kern="1200">
          <a:solidFill>
            <a:schemeClr val="tx1"/>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washingtonpost.com/local/crime/2012/12/04/1cdfa582-3978-11e2-a263-f0ebffed2f15_story.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vinebox.co/u/wiSddF6Ryku/wjmduoHWizl"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S13_NAMMU_PP16x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24" y="-21075"/>
            <a:ext cx="9192257" cy="517830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0" algn="ctr">
              <a:spcBef>
                <a:spcPts val="0"/>
              </a:spcBef>
              <a:buNone/>
            </a:pPr>
            <a:r>
              <a:rPr lang="en" dirty="0" smtClean="0">
                <a:latin typeface="Helvetica Neue"/>
                <a:cs typeface="Helvetica Neue"/>
              </a:rPr>
              <a:t>Creating your base</a:t>
            </a:r>
            <a:endParaRPr lang="en-US" dirty="0" smtClean="0">
              <a:latin typeface="Helvetica Neue"/>
              <a:cs typeface="Helvetica Neue"/>
            </a:endParaRPr>
          </a:p>
          <a:p>
            <a:pPr lvl="0" algn="ctr">
              <a:spcBef>
                <a:spcPts val="0"/>
              </a:spcBef>
              <a:buNone/>
            </a:pPr>
            <a:endParaRPr lang="en" dirty="0" smtClean="0"/>
          </a:p>
          <a:p>
            <a:pPr>
              <a:spcBef>
                <a:spcPts val="600"/>
              </a:spcBef>
              <a:spcAft>
                <a:spcPts val="600"/>
              </a:spcAft>
            </a:pPr>
            <a:r>
              <a:rPr lang="en" dirty="0" smtClean="0"/>
              <a:t>Mail Import </a:t>
            </a:r>
          </a:p>
          <a:p>
            <a:pPr lvl="1">
              <a:spcBef>
                <a:spcPts val="600"/>
              </a:spcBef>
              <a:spcAft>
                <a:spcPts val="600"/>
              </a:spcAft>
            </a:pPr>
            <a:r>
              <a:rPr lang="en" dirty="0" smtClean="0"/>
              <a:t>9</a:t>
            </a:r>
            <a:r>
              <a:rPr lang="en-US" dirty="0" smtClean="0"/>
              <a:t>,</a:t>
            </a:r>
            <a:r>
              <a:rPr lang="en" dirty="0" smtClean="0"/>
              <a:t>000 Database</a:t>
            </a:r>
            <a:endParaRPr lang="en-US" dirty="0" smtClean="0"/>
          </a:p>
          <a:p>
            <a:pPr lvl="1">
              <a:spcBef>
                <a:spcPts val="600"/>
              </a:spcBef>
              <a:spcAft>
                <a:spcPts val="600"/>
              </a:spcAft>
            </a:pPr>
            <a:r>
              <a:rPr lang="en" dirty="0" smtClean="0"/>
              <a:t>6</a:t>
            </a:r>
            <a:r>
              <a:rPr lang="en-US" dirty="0" smtClean="0"/>
              <a:t>,</a:t>
            </a:r>
            <a:r>
              <a:rPr lang="en" dirty="0" smtClean="0"/>
              <a:t>500 overlap with </a:t>
            </a:r>
            <a:r>
              <a:rPr lang="en-US" dirty="0" smtClean="0"/>
              <a:t>F</a:t>
            </a:r>
            <a:r>
              <a:rPr lang="en" dirty="0" smtClean="0"/>
              <a:t>acebook</a:t>
            </a:r>
          </a:p>
          <a:p>
            <a:pPr lvl="1">
              <a:spcBef>
                <a:spcPts val="600"/>
              </a:spcBef>
              <a:spcAft>
                <a:spcPts val="600"/>
              </a:spcAft>
            </a:pPr>
            <a:r>
              <a:rPr lang="en" dirty="0" smtClean="0"/>
              <a:t>5</a:t>
            </a:r>
            <a:r>
              <a:rPr lang="en-US" dirty="0" smtClean="0"/>
              <a:t>,</a:t>
            </a:r>
            <a:r>
              <a:rPr lang="en" dirty="0" smtClean="0"/>
              <a:t>400 not already liked</a:t>
            </a:r>
          </a:p>
          <a:p>
            <a:pPr>
              <a:spcBef>
                <a:spcPts val="0"/>
              </a:spcBef>
              <a:buNone/>
            </a:pPr>
            <a:endParaRPr lang="en-US" dirty="0" smtClean="0"/>
          </a:p>
        </p:txBody>
      </p:sp>
      <p:pic>
        <p:nvPicPr>
          <p:cNvPr id="4" name="Picture 3"/>
          <p:cNvPicPr>
            <a:picLocks noChangeAspect="1"/>
          </p:cNvPicPr>
          <p:nvPr/>
        </p:nvPicPr>
        <p:blipFill>
          <a:blip r:embed="rId2"/>
          <a:stretch>
            <a:fillRect/>
          </a:stretch>
        </p:blipFill>
        <p:spPr>
          <a:xfrm>
            <a:off x="7793685" y="1042774"/>
            <a:ext cx="893115" cy="893115"/>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1578" y="2345640"/>
            <a:ext cx="2725222" cy="1909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lvl="0" algn="ctr">
              <a:spcBef>
                <a:spcPts val="0"/>
              </a:spcBef>
              <a:buNone/>
            </a:pPr>
            <a:r>
              <a:rPr lang="en" dirty="0" smtClean="0">
                <a:latin typeface="Helvetica Neue"/>
                <a:cs typeface="Helvetica Neue"/>
              </a:rPr>
              <a:t>Creating your base</a:t>
            </a:r>
            <a:endParaRPr lang="en-US" dirty="0" smtClean="0">
              <a:latin typeface="Helvetica Neue"/>
              <a:cs typeface="Helvetica Neue"/>
            </a:endParaRPr>
          </a:p>
          <a:p>
            <a:pPr lvl="0">
              <a:spcBef>
                <a:spcPts val="0"/>
              </a:spcBef>
              <a:buNone/>
            </a:pPr>
            <a:endParaRPr lang="en" dirty="0" smtClean="0"/>
          </a:p>
          <a:p>
            <a:pPr>
              <a:spcBef>
                <a:spcPts val="600"/>
              </a:spcBef>
              <a:spcAft>
                <a:spcPts val="600"/>
              </a:spcAft>
            </a:pPr>
            <a:r>
              <a:rPr lang="en" dirty="0" smtClean="0"/>
              <a:t>TEL IMPORT </a:t>
            </a:r>
          </a:p>
          <a:p>
            <a:pPr lvl="1">
              <a:spcBef>
                <a:spcPts val="600"/>
              </a:spcBef>
              <a:spcAft>
                <a:spcPts val="600"/>
              </a:spcAft>
            </a:pPr>
            <a:r>
              <a:rPr lang="en" dirty="0" smtClean="0"/>
              <a:t>50K database</a:t>
            </a:r>
          </a:p>
          <a:p>
            <a:pPr lvl="1">
              <a:spcBef>
                <a:spcPts val="600"/>
              </a:spcBef>
              <a:spcAft>
                <a:spcPts val="600"/>
              </a:spcAft>
            </a:pPr>
            <a:r>
              <a:rPr lang="en" dirty="0" smtClean="0"/>
              <a:t>7</a:t>
            </a:r>
            <a:r>
              <a:rPr lang="en-US" dirty="0" smtClean="0"/>
              <a:t>,</a:t>
            </a:r>
            <a:r>
              <a:rPr lang="en" dirty="0" smtClean="0"/>
              <a:t>000 on fbook</a:t>
            </a:r>
          </a:p>
          <a:p>
            <a:pPr lvl="1">
              <a:spcBef>
                <a:spcPts val="600"/>
              </a:spcBef>
              <a:spcAft>
                <a:spcPts val="600"/>
              </a:spcAft>
            </a:pPr>
            <a:r>
              <a:rPr lang="en" dirty="0" smtClean="0"/>
              <a:t>6</a:t>
            </a:r>
            <a:r>
              <a:rPr lang="en-US" dirty="0" smtClean="0"/>
              <a:t>,</a:t>
            </a:r>
            <a:r>
              <a:rPr lang="en" dirty="0" smtClean="0"/>
              <a:t>200 not already liked</a:t>
            </a:r>
          </a:p>
          <a:p>
            <a:pPr lvl="1">
              <a:spcBef>
                <a:spcPts val="600"/>
              </a:spcBef>
              <a:spcAft>
                <a:spcPts val="600"/>
              </a:spcAft>
            </a:pPr>
            <a:r>
              <a:rPr lang="en" dirty="0" smtClean="0"/>
              <a:t>$200 Budget…</a:t>
            </a:r>
          </a:p>
          <a:p>
            <a:pPr lvl="1">
              <a:spcBef>
                <a:spcPts val="600"/>
              </a:spcBef>
              <a:spcAft>
                <a:spcPts val="600"/>
              </a:spcAft>
            </a:pPr>
            <a:r>
              <a:rPr lang="en" dirty="0" smtClean="0"/>
              <a:t>At the time of this…</a:t>
            </a:r>
          </a:p>
        </p:txBody>
      </p:sp>
      <p:pic>
        <p:nvPicPr>
          <p:cNvPr id="3" name="Picture 2"/>
          <p:cNvPicPr>
            <a:picLocks noChangeAspect="1"/>
          </p:cNvPicPr>
          <p:nvPr/>
        </p:nvPicPr>
        <p:blipFill>
          <a:blip r:embed="rId2"/>
          <a:stretch>
            <a:fillRect/>
          </a:stretch>
        </p:blipFill>
        <p:spPr>
          <a:xfrm>
            <a:off x="7793685" y="1042774"/>
            <a:ext cx="893115" cy="89311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pPr>
              <a:spcBef>
                <a:spcPts val="600"/>
              </a:spcBef>
              <a:spcAft>
                <a:spcPts val="600"/>
              </a:spcAft>
            </a:pPr>
            <a:r>
              <a:rPr lang="en" sz="4200" dirty="0" smtClean="0"/>
              <a:t>Back to that killing the party thing again…</a:t>
            </a:r>
          </a:p>
          <a:p>
            <a:pPr>
              <a:spcBef>
                <a:spcPts val="600"/>
              </a:spcBef>
              <a:spcAft>
                <a:spcPts val="600"/>
              </a:spcAft>
            </a:pPr>
            <a:r>
              <a:rPr lang="en" sz="4200" dirty="0" smtClean="0"/>
              <a:t>My thoughts…</a:t>
            </a:r>
          </a:p>
          <a:p>
            <a:pPr>
              <a:spcBef>
                <a:spcPts val="600"/>
              </a:spcBef>
              <a:spcAft>
                <a:spcPts val="600"/>
              </a:spcAft>
            </a:pPr>
            <a:r>
              <a:rPr lang="en" sz="4200" dirty="0" smtClean="0"/>
              <a:t>Make a Friend</a:t>
            </a:r>
          </a:p>
          <a:p>
            <a:pPr>
              <a:spcBef>
                <a:spcPts val="600"/>
              </a:spcBef>
              <a:spcAft>
                <a:spcPts val="600"/>
              </a:spcAft>
            </a:pPr>
            <a:r>
              <a:rPr lang="en" sz="4200" dirty="0" smtClean="0"/>
              <a:t>Commit resources to deft response and involvement</a:t>
            </a:r>
          </a:p>
          <a:p>
            <a:pPr>
              <a:spcBef>
                <a:spcPts val="600"/>
              </a:spcBef>
              <a:spcAft>
                <a:spcPts val="600"/>
              </a:spcAft>
            </a:pPr>
            <a:r>
              <a:rPr lang="en" sz="4200" dirty="0" smtClean="0"/>
              <a:t>If you can’t do email, you can’t do this…</a:t>
            </a:r>
          </a:p>
          <a:p>
            <a:pPr>
              <a:spcBef>
                <a:spcPts val="600"/>
              </a:spcBef>
              <a:spcAft>
                <a:spcPts val="600"/>
              </a:spcAft>
            </a:pPr>
            <a:r>
              <a:rPr lang="en" sz="4200" dirty="0" smtClean="0"/>
              <a:t>Email vs Facebook?</a:t>
            </a:r>
          </a:p>
          <a:p>
            <a:pPr>
              <a:spcBef>
                <a:spcPts val="600"/>
              </a:spcBef>
              <a:spcAft>
                <a:spcPts val="600"/>
              </a:spcAft>
            </a:pPr>
            <a:r>
              <a:rPr lang="en" sz="4200" dirty="0" smtClean="0"/>
              <a:t>Facebook is not CPC advertising…</a:t>
            </a:r>
          </a:p>
          <a:p>
            <a:pPr>
              <a:spcBef>
                <a:spcPts val="600"/>
              </a:spcBef>
              <a:spcAft>
                <a:spcPts val="600"/>
              </a:spcAft>
            </a:pPr>
            <a:r>
              <a:rPr lang="en" sz="4200" dirty="0" smtClean="0"/>
              <a:t>Empirical Evidence</a:t>
            </a:r>
          </a:p>
        </p:txBody>
      </p:sp>
      <p:pic>
        <p:nvPicPr>
          <p:cNvPr id="3" name="Picture 2"/>
          <p:cNvPicPr>
            <a:picLocks noChangeAspect="1"/>
          </p:cNvPicPr>
          <p:nvPr/>
        </p:nvPicPr>
        <p:blipFill>
          <a:blip r:embed="rId2"/>
          <a:stretch>
            <a:fillRect/>
          </a:stretch>
        </p:blipFill>
        <p:spPr>
          <a:xfrm>
            <a:off x="7793685" y="1042774"/>
            <a:ext cx="893115" cy="89311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25000" lnSpcReduction="20000"/>
          </a:bodyPr>
          <a:lstStyle/>
          <a:p>
            <a:pPr algn="ctr">
              <a:spcBef>
                <a:spcPts val="0"/>
              </a:spcBef>
              <a:buNone/>
            </a:pPr>
            <a:r>
              <a:rPr lang="en-US" sz="9231" dirty="0" smtClean="0">
                <a:latin typeface="Helvetica Neue"/>
                <a:cs typeface="Helvetica Neue"/>
              </a:rPr>
              <a:t>Yelp - Is it big where you live?</a:t>
            </a:r>
          </a:p>
          <a:p>
            <a:pPr algn="ctr">
              <a:spcBef>
                <a:spcPts val="0"/>
              </a:spcBef>
              <a:buNone/>
            </a:pPr>
            <a:endParaRPr lang="en-US" dirty="0" smtClean="0">
              <a:latin typeface="Helvetica Neue"/>
              <a:cs typeface="Helvetica Neue"/>
            </a:endParaRPr>
          </a:p>
          <a:p>
            <a:pPr>
              <a:spcBef>
                <a:spcPts val="600"/>
              </a:spcBef>
              <a:spcAft>
                <a:spcPts val="600"/>
              </a:spcAft>
            </a:pPr>
            <a:r>
              <a:rPr lang="en-US" sz="7385" dirty="0" smtClean="0"/>
              <a:t>CA &amp; HI are big markets</a:t>
            </a:r>
          </a:p>
          <a:p>
            <a:pPr>
              <a:spcBef>
                <a:spcPts val="600"/>
              </a:spcBef>
              <a:spcAft>
                <a:spcPts val="600"/>
              </a:spcAft>
            </a:pPr>
            <a:r>
              <a:rPr lang="en-US" sz="7385" dirty="0" smtClean="0"/>
              <a:t>Libel?</a:t>
            </a:r>
          </a:p>
          <a:p>
            <a:pPr>
              <a:spcBef>
                <a:spcPts val="0"/>
              </a:spcBef>
              <a:buNone/>
            </a:pPr>
            <a:endParaRPr lang="en-US" dirty="0" smtClean="0"/>
          </a:p>
          <a:p>
            <a:pPr lvl="0">
              <a:lnSpc>
                <a:spcPct val="180000"/>
              </a:lnSpc>
              <a:spcBef>
                <a:spcPts val="0"/>
              </a:spcBef>
              <a:spcAft>
                <a:spcPts val="1800"/>
              </a:spcAft>
              <a:buClr>
                <a:schemeClr val="dk1"/>
              </a:buClr>
              <a:buSzPct val="78571"/>
              <a:buNone/>
            </a:pPr>
            <a:r>
              <a:rPr lang="en-US" dirty="0" smtClean="0">
                <a:solidFill>
                  <a:srgbClr val="333333"/>
                </a:solidFill>
                <a:latin typeface="Georgia"/>
                <a:ea typeface="Georgia"/>
                <a:cs typeface="Georgia"/>
                <a:sym typeface="Georgia"/>
              </a:rPr>
              <a:t>A Fairfax County jury was presented with an unusual but closely watched case to decide: Did </a:t>
            </a:r>
            <a:r>
              <a:rPr lang="en-US" dirty="0" smtClean="0">
                <a:solidFill>
                  <a:srgbClr val="2E6D9D"/>
                </a:solidFill>
                <a:latin typeface="Georgia"/>
                <a:ea typeface="Georgia"/>
                <a:cs typeface="Georgia"/>
                <a:sym typeface="Georgia"/>
                <a:hlinkClick r:id="rId2"/>
              </a:rPr>
              <a:t>Jane Perez, a Fairfax City resident</a:t>
            </a:r>
            <a:r>
              <a:rPr lang="en-US" dirty="0" smtClean="0">
                <a:solidFill>
                  <a:srgbClr val="333333"/>
                </a:solidFill>
                <a:latin typeface="Georgia"/>
                <a:ea typeface="Georgia"/>
                <a:cs typeface="Georgia"/>
                <a:sym typeface="Georgia"/>
              </a:rPr>
              <a:t>, defame a D.C. contractor by writing scathing reviews of his work on the popular Internet sites Yelp and Angie’s List? And when Christopher Dietz leveled his own accusations in online posts responding to Perez, did he in turn defame her?</a:t>
            </a:r>
          </a:p>
          <a:p>
            <a:pPr lvl="0">
              <a:lnSpc>
                <a:spcPct val="180000"/>
              </a:lnSpc>
              <a:spcBef>
                <a:spcPts val="0"/>
              </a:spcBef>
              <a:spcAft>
                <a:spcPts val="1800"/>
              </a:spcAft>
              <a:buClr>
                <a:schemeClr val="dk1"/>
              </a:buClr>
              <a:buSzPct val="78571"/>
              <a:buNone/>
            </a:pPr>
            <a:r>
              <a:rPr lang="en-US" dirty="0" smtClean="0">
                <a:solidFill>
                  <a:srgbClr val="333333"/>
                </a:solidFill>
                <a:latin typeface="Georgia"/>
                <a:ea typeface="Georgia"/>
                <a:cs typeface="Georgia"/>
                <a:sym typeface="Georgia"/>
              </a:rPr>
              <a:t>After a five-day trial and eight hours of deliberations, the jury essentially declared a draw when it returned a verdict Friday night that caught both sides off guard: Perez and Dietz had defamed each other, but neither would get a cent in damages.</a:t>
            </a:r>
          </a:p>
          <a:p>
            <a:pPr lvl="0">
              <a:lnSpc>
                <a:spcPct val="180000"/>
              </a:lnSpc>
              <a:spcBef>
                <a:spcPts val="0"/>
              </a:spcBef>
              <a:spcAft>
                <a:spcPts val="1800"/>
              </a:spcAft>
              <a:buClr>
                <a:schemeClr val="dk1"/>
              </a:buClr>
              <a:buSzPct val="78571"/>
              <a:buNone/>
            </a:pPr>
            <a:r>
              <a:rPr lang="en-US" dirty="0" smtClean="0">
                <a:solidFill>
                  <a:srgbClr val="333333"/>
                </a:solidFill>
                <a:latin typeface="Georgia"/>
                <a:ea typeface="Georgia"/>
                <a:cs typeface="Georgia"/>
                <a:sym typeface="Georgia"/>
              </a:rPr>
              <a:t>Source: Washington Post</a:t>
            </a:r>
          </a:p>
        </p:txBody>
      </p:sp>
      <p:pic>
        <p:nvPicPr>
          <p:cNvPr id="3" name="Picture 2"/>
          <p:cNvPicPr>
            <a:picLocks noChangeAspect="1"/>
          </p:cNvPicPr>
          <p:nvPr/>
        </p:nvPicPr>
        <p:blipFill>
          <a:blip r:embed="rId3"/>
          <a:stretch>
            <a:fillRect/>
          </a:stretch>
        </p:blipFill>
        <p:spPr>
          <a:xfrm>
            <a:off x="7557165" y="974810"/>
            <a:ext cx="1129635" cy="112963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25000" lnSpcReduction="20000"/>
          </a:bodyPr>
          <a:lstStyle/>
          <a:p>
            <a:pPr>
              <a:spcBef>
                <a:spcPts val="600"/>
              </a:spcBef>
              <a:spcAft>
                <a:spcPts val="600"/>
              </a:spcAft>
            </a:pPr>
            <a:r>
              <a:rPr lang="en" sz="6400" dirty="0" smtClean="0"/>
              <a:t>Protect Your Image</a:t>
            </a:r>
          </a:p>
          <a:p>
            <a:pPr>
              <a:spcBef>
                <a:spcPts val="600"/>
              </a:spcBef>
              <a:spcAft>
                <a:spcPts val="600"/>
              </a:spcAft>
            </a:pPr>
            <a:r>
              <a:rPr lang="en" sz="6400" dirty="0" smtClean="0"/>
              <a:t>Be Proactive</a:t>
            </a:r>
          </a:p>
          <a:p>
            <a:pPr>
              <a:spcBef>
                <a:spcPts val="600"/>
              </a:spcBef>
              <a:spcAft>
                <a:spcPts val="600"/>
              </a:spcAft>
            </a:pPr>
            <a:r>
              <a:rPr lang="en" sz="6400" dirty="0" smtClean="0"/>
              <a:t>How They Work</a:t>
            </a:r>
          </a:p>
          <a:p>
            <a:pPr>
              <a:spcBef>
                <a:spcPts val="600"/>
              </a:spcBef>
              <a:spcAft>
                <a:spcPts val="600"/>
              </a:spcAft>
            </a:pPr>
            <a:r>
              <a:rPr lang="en" sz="6400" dirty="0" smtClean="0"/>
              <a:t>What Reviewers Matter</a:t>
            </a:r>
          </a:p>
          <a:p>
            <a:pPr>
              <a:spcBef>
                <a:spcPts val="600"/>
              </a:spcBef>
              <a:spcAft>
                <a:spcPts val="600"/>
              </a:spcAft>
            </a:pPr>
            <a:r>
              <a:rPr lang="en" sz="6400" dirty="0" smtClean="0"/>
              <a:t>Libel Response</a:t>
            </a:r>
          </a:p>
          <a:p>
            <a:pPr>
              <a:spcBef>
                <a:spcPts val="600"/>
              </a:spcBef>
              <a:spcAft>
                <a:spcPts val="600"/>
              </a:spcAft>
            </a:pPr>
            <a:r>
              <a:rPr lang="en" sz="6400" dirty="0" smtClean="0"/>
              <a:t>Yelp removal of response by policy</a:t>
            </a:r>
            <a:endParaRPr lang="en-US" sz="6400" dirty="0" smtClean="0"/>
          </a:p>
          <a:p>
            <a:pPr>
              <a:spcBef>
                <a:spcPts val="600"/>
              </a:spcBef>
              <a:spcAft>
                <a:spcPts val="600"/>
              </a:spcAft>
            </a:pPr>
            <a:r>
              <a:rPr lang="en" sz="6400" dirty="0" smtClean="0"/>
              <a:t>Deft Response</a:t>
            </a:r>
          </a:p>
          <a:p>
            <a:pPr>
              <a:spcBef>
                <a:spcPts val="600"/>
              </a:spcBef>
              <a:spcAft>
                <a:spcPts val="600"/>
              </a:spcAft>
            </a:pPr>
            <a:r>
              <a:rPr lang="en" sz="6400" dirty="0" smtClean="0"/>
              <a:t>Caring Response</a:t>
            </a:r>
          </a:p>
          <a:p>
            <a:pPr>
              <a:spcBef>
                <a:spcPts val="600"/>
              </a:spcBef>
              <a:spcAft>
                <a:spcPts val="600"/>
              </a:spcAft>
            </a:pPr>
            <a:r>
              <a:rPr lang="en" sz="6400" dirty="0" smtClean="0"/>
              <a:t>Monitor Filtered Reviews too</a:t>
            </a:r>
            <a:endParaRPr lang="en-US" sz="6400" dirty="0" smtClean="0"/>
          </a:p>
          <a:p>
            <a:pPr>
              <a:spcBef>
                <a:spcPts val="600"/>
              </a:spcBef>
              <a:spcAft>
                <a:spcPts val="600"/>
              </a:spcAft>
            </a:pPr>
            <a:r>
              <a:rPr lang="en" sz="6400" dirty="0" smtClean="0"/>
              <a:t>Make a Friend and a Sale</a:t>
            </a:r>
          </a:p>
        </p:txBody>
      </p:sp>
      <p:pic>
        <p:nvPicPr>
          <p:cNvPr id="3" name="Picture 2"/>
          <p:cNvPicPr>
            <a:picLocks noChangeAspect="1"/>
          </p:cNvPicPr>
          <p:nvPr/>
        </p:nvPicPr>
        <p:blipFill>
          <a:blip r:embed="rId2"/>
          <a:stretch>
            <a:fillRect/>
          </a:stretch>
        </p:blipFill>
        <p:spPr>
          <a:xfrm>
            <a:off x="7557165" y="974810"/>
            <a:ext cx="1129635" cy="112963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014365" y="923440"/>
            <a:ext cx="1129635" cy="1129635"/>
          </a:xfrm>
          <a:prstGeom prst="rect">
            <a:avLst/>
          </a:prstGeo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57" y="1309955"/>
            <a:ext cx="4303055" cy="3734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3708" y="1279898"/>
            <a:ext cx="3775863" cy="3765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83386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893863" y="3298266"/>
            <a:ext cx="1129635" cy="1129635"/>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054" y="1411202"/>
            <a:ext cx="2787851" cy="3273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7037" y="1431750"/>
            <a:ext cx="3442651" cy="2845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6674" y="1585933"/>
            <a:ext cx="2439711" cy="1569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29127" y="1032558"/>
            <a:ext cx="1591654" cy="369332"/>
          </a:xfrm>
          <a:prstGeom prst="rect">
            <a:avLst/>
          </a:prstGeom>
          <a:noFill/>
        </p:spPr>
        <p:txBody>
          <a:bodyPr wrap="none" rtlCol="0">
            <a:spAutoFit/>
          </a:bodyPr>
          <a:lstStyle/>
          <a:p>
            <a:r>
              <a:rPr lang="en-US" dirty="0" smtClean="0"/>
              <a:t>Honolulu Store</a:t>
            </a:r>
            <a:endParaRPr lang="en-US" dirty="0"/>
          </a:p>
        </p:txBody>
      </p:sp>
      <p:sp>
        <p:nvSpPr>
          <p:cNvPr id="10" name="TextBox 9"/>
          <p:cNvSpPr txBox="1"/>
          <p:nvPr/>
        </p:nvSpPr>
        <p:spPr>
          <a:xfrm>
            <a:off x="3758636" y="1025977"/>
            <a:ext cx="1615892" cy="369332"/>
          </a:xfrm>
          <a:prstGeom prst="rect">
            <a:avLst/>
          </a:prstGeom>
          <a:noFill/>
        </p:spPr>
        <p:txBody>
          <a:bodyPr wrap="none" rtlCol="0">
            <a:spAutoFit/>
          </a:bodyPr>
          <a:lstStyle/>
          <a:p>
            <a:r>
              <a:rPr lang="en-US" dirty="0" smtClean="0"/>
              <a:t>Pearl City Store</a:t>
            </a:r>
            <a:endParaRPr lang="en-US" dirty="0"/>
          </a:p>
        </p:txBody>
      </p:sp>
      <p:sp>
        <p:nvSpPr>
          <p:cNvPr id="11" name="TextBox 10"/>
          <p:cNvSpPr txBox="1"/>
          <p:nvPr/>
        </p:nvSpPr>
        <p:spPr>
          <a:xfrm>
            <a:off x="7034380" y="1032558"/>
            <a:ext cx="1424301" cy="369332"/>
          </a:xfrm>
          <a:prstGeom prst="rect">
            <a:avLst/>
          </a:prstGeom>
          <a:noFill/>
        </p:spPr>
        <p:txBody>
          <a:bodyPr wrap="none" rtlCol="0">
            <a:spAutoFit/>
          </a:bodyPr>
          <a:lstStyle/>
          <a:p>
            <a:r>
              <a:rPr lang="en-US" dirty="0" smtClean="0"/>
              <a:t>Kapolei Store</a:t>
            </a:r>
            <a:endParaRPr lang="en-US" dirty="0"/>
          </a:p>
        </p:txBody>
      </p:sp>
      <p:sp>
        <p:nvSpPr>
          <p:cNvPr id="12" name="TextBox 11"/>
          <p:cNvSpPr txBox="1"/>
          <p:nvPr/>
        </p:nvSpPr>
        <p:spPr>
          <a:xfrm>
            <a:off x="2988079" y="4253513"/>
            <a:ext cx="6277681" cy="923330"/>
          </a:xfrm>
          <a:prstGeom prst="rect">
            <a:avLst/>
          </a:prstGeom>
          <a:noFill/>
        </p:spPr>
        <p:txBody>
          <a:bodyPr wrap="none" rtlCol="0">
            <a:spAutoFit/>
          </a:bodyPr>
          <a:lstStyle/>
          <a:p>
            <a:r>
              <a:rPr lang="en-US" dirty="0" smtClean="0"/>
              <a:t>Went from one 2 star, to one 5, and two 4 store reviews!</a:t>
            </a:r>
          </a:p>
          <a:p>
            <a:r>
              <a:rPr lang="en-US" dirty="0" smtClean="0"/>
              <a:t>Also – Juan became my friend, is involved on our </a:t>
            </a:r>
            <a:r>
              <a:rPr lang="en-US" dirty="0"/>
              <a:t>F</a:t>
            </a:r>
            <a:r>
              <a:rPr lang="en-US" dirty="0" smtClean="0"/>
              <a:t>acebook page, </a:t>
            </a:r>
          </a:p>
          <a:p>
            <a:r>
              <a:rPr lang="en-US" dirty="0" smtClean="0"/>
              <a:t>and he made a 1k purchase the first time we met</a:t>
            </a:r>
          </a:p>
        </p:txBody>
      </p:sp>
    </p:spTree>
    <p:extLst>
      <p:ext uri="{BB962C8B-B14F-4D97-AF65-F5344CB8AC3E}">
        <p14:creationId xmlns:p14="http://schemas.microsoft.com/office/powerpoint/2010/main" val="18459626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lgn="ctr">
              <a:spcBef>
                <a:spcPts val="0"/>
              </a:spcBef>
              <a:buNone/>
            </a:pPr>
            <a:r>
              <a:rPr lang="en" dirty="0" smtClean="0">
                <a:latin typeface="Helvetica Neue"/>
                <a:cs typeface="Helvetica Neue"/>
              </a:rPr>
              <a:t>Instagram</a:t>
            </a:r>
            <a:endParaRPr lang="en-US" dirty="0" smtClean="0">
              <a:latin typeface="Helvetica Neue"/>
              <a:cs typeface="Helvetica Neue"/>
            </a:endParaRPr>
          </a:p>
          <a:p>
            <a:pPr algn="ctr">
              <a:spcBef>
                <a:spcPts val="0"/>
              </a:spcBef>
              <a:buNone/>
            </a:pPr>
            <a:endParaRPr lang="en" dirty="0" smtClean="0"/>
          </a:p>
          <a:p>
            <a:pPr>
              <a:spcBef>
                <a:spcPts val="600"/>
              </a:spcBef>
              <a:spcAft>
                <a:spcPts val="600"/>
              </a:spcAft>
            </a:pPr>
            <a:r>
              <a:rPr lang="en" dirty="0" smtClean="0"/>
              <a:t>Tough Start…</a:t>
            </a:r>
          </a:p>
          <a:p>
            <a:pPr>
              <a:spcBef>
                <a:spcPts val="600"/>
              </a:spcBef>
              <a:spcAft>
                <a:spcPts val="600"/>
              </a:spcAft>
            </a:pPr>
            <a:r>
              <a:rPr lang="en" dirty="0" smtClean="0"/>
              <a:t>Hard to build followers</a:t>
            </a:r>
          </a:p>
          <a:p>
            <a:pPr>
              <a:spcBef>
                <a:spcPts val="600"/>
              </a:spcBef>
              <a:spcAft>
                <a:spcPts val="600"/>
              </a:spcAft>
            </a:pPr>
            <a:r>
              <a:rPr lang="en" dirty="0" smtClean="0"/>
              <a:t>Must start with personal base</a:t>
            </a:r>
            <a:r>
              <a:rPr lang="en-US" dirty="0" smtClean="0"/>
              <a:t> </a:t>
            </a:r>
            <a:r>
              <a:rPr lang="en" dirty="0" smtClean="0"/>
              <a:t>=</a:t>
            </a:r>
            <a:r>
              <a:rPr lang="en-US" dirty="0" smtClean="0"/>
              <a:t> </a:t>
            </a:r>
            <a:r>
              <a:rPr lang="en" dirty="0" smtClean="0"/>
              <a:t>dangers for store</a:t>
            </a:r>
          </a:p>
          <a:p>
            <a:pPr>
              <a:spcBef>
                <a:spcPts val="600"/>
              </a:spcBef>
              <a:spcAft>
                <a:spcPts val="600"/>
              </a:spcAft>
            </a:pPr>
            <a:r>
              <a:rPr lang="en" dirty="0" smtClean="0"/>
              <a:t>Not ready to commit deeply BUT</a:t>
            </a:r>
            <a:r>
              <a:rPr lang="en-US" dirty="0" smtClean="0"/>
              <a:t> …</a:t>
            </a:r>
            <a:endParaRPr lang="en" dirty="0" smtClean="0"/>
          </a:p>
          <a:p>
            <a:pPr>
              <a:spcBef>
                <a:spcPts val="600"/>
              </a:spcBef>
              <a:spcAft>
                <a:spcPts val="600"/>
              </a:spcAft>
            </a:pPr>
            <a:r>
              <a:rPr lang="en" dirty="0" smtClean="0"/>
              <a:t>We’ve created better content and context by not creating it at all and letting others help...so having your name out there is good</a:t>
            </a:r>
          </a:p>
        </p:txBody>
      </p:sp>
      <p:pic>
        <p:nvPicPr>
          <p:cNvPr id="3" name="Picture 2"/>
          <p:cNvPicPr>
            <a:picLocks noChangeAspect="1"/>
          </p:cNvPicPr>
          <p:nvPr/>
        </p:nvPicPr>
        <p:blipFill>
          <a:blip r:embed="rId2"/>
          <a:stretch>
            <a:fillRect/>
          </a:stretch>
        </p:blipFill>
        <p:spPr>
          <a:xfrm>
            <a:off x="7922928" y="1200151"/>
            <a:ext cx="763872" cy="76387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922928" y="1200151"/>
            <a:ext cx="763872" cy="763872"/>
          </a:xfrm>
          <a:prstGeom prst="rect">
            <a:avLst/>
          </a:prstGeom>
        </p:spPr>
      </p:pic>
      <p:pic>
        <p:nvPicPr>
          <p:cNvPr id="2050" name="Picture 2" descr="C:\Users\peter.EASYMUSIC\Desktop\Internet Downloads\beach 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1301" y="956568"/>
            <a:ext cx="2273501" cy="403546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eter.EASYMUSIC\Desktop\Internet Downloads\cat eight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3422" y="956569"/>
            <a:ext cx="2274182" cy="40366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peter.EASYMUSIC\Desktop\Internet Downloads\Light sleep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253" y="956568"/>
            <a:ext cx="2273500" cy="4035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0000" lnSpcReduction="20000"/>
          </a:bodyPr>
          <a:lstStyle/>
          <a:p>
            <a:pPr lvl="0" algn="ctr">
              <a:spcBef>
                <a:spcPts val="0"/>
              </a:spcBef>
              <a:buNone/>
            </a:pPr>
            <a:r>
              <a:rPr lang="en-US" sz="6316" dirty="0" smtClean="0">
                <a:latin typeface="Helvetica Neue"/>
                <a:cs typeface="Helvetica Neue"/>
              </a:rPr>
              <a:t>Vines</a:t>
            </a:r>
          </a:p>
          <a:p>
            <a:pPr lvl="0">
              <a:spcBef>
                <a:spcPts val="0"/>
              </a:spcBef>
              <a:buNone/>
            </a:pPr>
            <a:endParaRPr lang="en-US" dirty="0" smtClean="0"/>
          </a:p>
          <a:p>
            <a:pPr lvl="0" algn="ctr">
              <a:spcBef>
                <a:spcPts val="0"/>
              </a:spcBef>
              <a:buClr>
                <a:schemeClr val="dk1"/>
              </a:buClr>
              <a:buSzPct val="110000"/>
              <a:buNone/>
            </a:pPr>
            <a:r>
              <a:rPr lang="en-US" dirty="0" smtClean="0">
                <a:solidFill>
                  <a:srgbClr val="222222"/>
                </a:solidFill>
              </a:rPr>
              <a:t>Prepare to have your mind blown.</a:t>
            </a:r>
          </a:p>
          <a:p>
            <a:pPr lvl="0">
              <a:spcBef>
                <a:spcPts val="0"/>
              </a:spcBef>
              <a:buClr>
                <a:schemeClr val="dk1"/>
              </a:buClr>
              <a:buNone/>
            </a:pPr>
            <a:endParaRPr lang="en-US" dirty="0" smtClean="0">
              <a:solidFill>
                <a:srgbClr val="222222"/>
              </a:solidFill>
            </a:endParaRPr>
          </a:p>
          <a:p>
            <a:pPr lvl="0">
              <a:spcBef>
                <a:spcPts val="600"/>
              </a:spcBef>
              <a:spcAft>
                <a:spcPts val="600"/>
              </a:spcAft>
              <a:buClr>
                <a:schemeClr val="dk1"/>
              </a:buClr>
              <a:buSzPct val="110000"/>
              <a:buNone/>
            </a:pPr>
            <a:r>
              <a:rPr lang="en-US" dirty="0" smtClean="0">
                <a:solidFill>
                  <a:srgbClr val="222222"/>
                </a:solidFill>
              </a:rPr>
              <a:t>Hawaii Vines is a network. Cat </a:t>
            </a:r>
            <a:r>
              <a:rPr lang="en-US" dirty="0" err="1" smtClean="0">
                <a:solidFill>
                  <a:srgbClr val="222222"/>
                </a:solidFill>
              </a:rPr>
              <a:t>Lud</a:t>
            </a:r>
            <a:r>
              <a:rPr lang="en-US" dirty="0" smtClean="0">
                <a:solidFill>
                  <a:srgbClr val="222222"/>
                </a:solidFill>
              </a:rPr>
              <a:t> is part of that network.</a:t>
            </a:r>
          </a:p>
          <a:p>
            <a:pPr marL="596900" indent="-292100">
              <a:lnSpc>
                <a:spcPct val="115000"/>
              </a:lnSpc>
              <a:spcBef>
                <a:spcPts val="600"/>
              </a:spcBef>
              <a:spcAft>
                <a:spcPts val="600"/>
              </a:spcAft>
              <a:buClr>
                <a:srgbClr val="222222"/>
              </a:buClr>
              <a:buSzPct val="100000"/>
              <a:buFont typeface="Arial"/>
              <a:buChar char="●"/>
            </a:pPr>
            <a:r>
              <a:rPr lang="en-US" dirty="0">
                <a:solidFill>
                  <a:srgbClr val="222222"/>
                </a:solidFill>
              </a:rPr>
              <a:t>The F</a:t>
            </a:r>
            <a:r>
              <a:rPr lang="en-US" dirty="0" smtClean="0">
                <a:solidFill>
                  <a:srgbClr val="222222"/>
                </a:solidFill>
              </a:rPr>
              <a:t>acebook </a:t>
            </a:r>
            <a:r>
              <a:rPr lang="en-US" dirty="0">
                <a:solidFill>
                  <a:srgbClr val="222222"/>
                </a:solidFill>
              </a:rPr>
              <a:t>page has 75,000 people.</a:t>
            </a:r>
          </a:p>
          <a:p>
            <a:pPr marL="596900" lvl="0" indent="-292100">
              <a:lnSpc>
                <a:spcPct val="115000"/>
              </a:lnSpc>
              <a:spcBef>
                <a:spcPts val="600"/>
              </a:spcBef>
              <a:spcAft>
                <a:spcPts val="600"/>
              </a:spcAft>
              <a:buClr>
                <a:srgbClr val="222222"/>
              </a:buClr>
              <a:buSzPct val="100000"/>
              <a:buFont typeface="Arial"/>
              <a:buChar char="●"/>
            </a:pPr>
            <a:r>
              <a:rPr lang="en-US" dirty="0" err="1" smtClean="0">
                <a:solidFill>
                  <a:srgbClr val="222222"/>
                </a:solidFill>
              </a:rPr>
              <a:t>Instagram</a:t>
            </a:r>
            <a:r>
              <a:rPr lang="en-US" dirty="0" smtClean="0">
                <a:solidFill>
                  <a:srgbClr val="222222"/>
                </a:solidFill>
              </a:rPr>
              <a:t> 8,000</a:t>
            </a:r>
          </a:p>
          <a:p>
            <a:pPr marL="596900" lvl="0" indent="-292100">
              <a:lnSpc>
                <a:spcPct val="115000"/>
              </a:lnSpc>
              <a:spcBef>
                <a:spcPts val="600"/>
              </a:spcBef>
              <a:spcAft>
                <a:spcPts val="600"/>
              </a:spcAft>
              <a:buClr>
                <a:srgbClr val="222222"/>
              </a:buClr>
              <a:buSzPct val="100000"/>
              <a:buFont typeface="Arial"/>
              <a:buChar char="●"/>
            </a:pPr>
            <a:r>
              <a:rPr lang="en-US" dirty="0" smtClean="0">
                <a:solidFill>
                  <a:srgbClr val="222222"/>
                </a:solidFill>
              </a:rPr>
              <a:t>Hawaii Vines 9,000.</a:t>
            </a:r>
          </a:p>
          <a:p>
            <a:pPr marL="596900" lvl="0" indent="-292100">
              <a:lnSpc>
                <a:spcPct val="115000"/>
              </a:lnSpc>
              <a:spcBef>
                <a:spcPts val="600"/>
              </a:spcBef>
              <a:spcAft>
                <a:spcPts val="600"/>
              </a:spcAft>
              <a:buClr>
                <a:srgbClr val="222222"/>
              </a:buClr>
              <a:buSzPct val="100000"/>
              <a:buFont typeface="Arial"/>
              <a:buChar char="●"/>
            </a:pPr>
            <a:r>
              <a:rPr lang="en-US" dirty="0" smtClean="0">
                <a:solidFill>
                  <a:srgbClr val="222222"/>
                </a:solidFill>
              </a:rPr>
              <a:t>Twitter 500</a:t>
            </a:r>
          </a:p>
          <a:p>
            <a:pPr marL="596900" lvl="0" indent="-292100">
              <a:lnSpc>
                <a:spcPct val="115000"/>
              </a:lnSpc>
              <a:spcBef>
                <a:spcPts val="600"/>
              </a:spcBef>
              <a:spcAft>
                <a:spcPts val="600"/>
              </a:spcAft>
              <a:buClr>
                <a:srgbClr val="222222"/>
              </a:buClr>
              <a:buSzPct val="100000"/>
              <a:buFont typeface="Arial"/>
              <a:buChar char="●"/>
            </a:pPr>
            <a:r>
              <a:rPr lang="en-US" dirty="0" smtClean="0">
                <a:solidFill>
                  <a:srgbClr val="222222"/>
                </a:solidFill>
              </a:rPr>
              <a:t>YouTube channel 400 subscribers - but the videos have 10-20,000 views and counting</a:t>
            </a:r>
          </a:p>
          <a:p>
            <a:pPr marL="596900" lvl="0" indent="-292100">
              <a:lnSpc>
                <a:spcPct val="115000"/>
              </a:lnSpc>
              <a:spcBef>
                <a:spcPts val="600"/>
              </a:spcBef>
              <a:spcAft>
                <a:spcPts val="600"/>
              </a:spcAft>
              <a:buClr>
                <a:srgbClr val="222222"/>
              </a:buClr>
              <a:buSzPct val="100000"/>
              <a:buFont typeface="Arial"/>
              <a:buChar char="●"/>
            </a:pPr>
            <a:r>
              <a:rPr lang="en-US" dirty="0" smtClean="0">
                <a:solidFill>
                  <a:srgbClr val="222222"/>
                </a:solidFill>
              </a:rPr>
              <a:t>Our Team Hawaii </a:t>
            </a:r>
            <a:r>
              <a:rPr lang="en-US" dirty="0" err="1" smtClean="0">
                <a:solidFill>
                  <a:srgbClr val="222222"/>
                </a:solidFill>
              </a:rPr>
              <a:t>viner</a:t>
            </a:r>
            <a:r>
              <a:rPr lang="en-US" dirty="0" smtClean="0">
                <a:solidFill>
                  <a:srgbClr val="222222"/>
                </a:solidFill>
              </a:rPr>
              <a:t> network (the vine famous </a:t>
            </a:r>
            <a:r>
              <a:rPr lang="en-US" dirty="0" err="1" smtClean="0">
                <a:solidFill>
                  <a:srgbClr val="222222"/>
                </a:solidFill>
              </a:rPr>
              <a:t>viners</a:t>
            </a:r>
            <a:r>
              <a:rPr lang="en-US" dirty="0" smtClean="0">
                <a:solidFill>
                  <a:srgbClr val="222222"/>
                </a:solidFill>
              </a:rPr>
              <a:t>) have 1 million followers all together</a:t>
            </a:r>
          </a:p>
          <a:p>
            <a:pPr lvl="0">
              <a:spcBef>
                <a:spcPts val="0"/>
              </a:spcBef>
              <a:buClr>
                <a:schemeClr val="dk1"/>
              </a:buClr>
              <a:buSzPct val="110000"/>
              <a:buNone/>
            </a:pPr>
            <a:endParaRPr lang="en-US" dirty="0" smtClean="0">
              <a:solidFill>
                <a:srgbClr val="222222"/>
              </a:solidFill>
            </a:endParaRPr>
          </a:p>
        </p:txBody>
      </p:sp>
      <p:pic>
        <p:nvPicPr>
          <p:cNvPr id="3" name="Picture 2"/>
          <p:cNvPicPr>
            <a:picLocks noChangeAspect="1"/>
          </p:cNvPicPr>
          <p:nvPr/>
        </p:nvPicPr>
        <p:blipFill>
          <a:blip r:embed="rId2"/>
          <a:stretch>
            <a:fillRect/>
          </a:stretch>
        </p:blipFill>
        <p:spPr>
          <a:xfrm flipH="1">
            <a:off x="7917938" y="1200151"/>
            <a:ext cx="768862" cy="76886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1365" y="1306062"/>
            <a:ext cx="7421270" cy="1312461"/>
          </a:xfrm>
        </p:spPr>
        <p:txBody>
          <a:bodyPr>
            <a:normAutofit fontScale="77500" lnSpcReduction="20000"/>
          </a:bodyPr>
          <a:lstStyle/>
          <a:p>
            <a:pPr marL="0" indent="0" algn="ctr">
              <a:lnSpc>
                <a:spcPct val="120000"/>
              </a:lnSpc>
              <a:buNone/>
            </a:pPr>
            <a:r>
              <a:rPr lang="en-US" sz="5000" b="1" dirty="0" smtClean="0"/>
              <a:t>New Ways to Market Your Store Online</a:t>
            </a:r>
            <a:endParaRPr lang="en-US" sz="5000" b="1" dirty="0"/>
          </a:p>
        </p:txBody>
      </p:sp>
      <p:sp>
        <p:nvSpPr>
          <p:cNvPr id="3" name="Content Placeholder 1"/>
          <p:cNvSpPr txBox="1">
            <a:spLocks/>
          </p:cNvSpPr>
          <p:nvPr/>
        </p:nvSpPr>
        <p:spPr>
          <a:xfrm>
            <a:off x="457200" y="3690235"/>
            <a:ext cx="8229600" cy="131246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tx1"/>
                </a:solidFill>
                <a:latin typeface="Helvetica Neue Light"/>
                <a:ea typeface="+mn-ea"/>
                <a:cs typeface="Helvetica Neue Light"/>
              </a:defRPr>
            </a:lvl1pPr>
            <a:lvl2pPr marL="742950" indent="-285750" algn="l" defTabSz="457200" rtl="0" eaLnBrk="1" latinLnBrk="0" hangingPunct="1">
              <a:spcBef>
                <a:spcPct val="20000"/>
              </a:spcBef>
              <a:buFont typeface="Arial"/>
              <a:buChar char="–"/>
              <a:defRPr sz="2800" b="0" i="0" kern="1200">
                <a:solidFill>
                  <a:schemeClr val="tx1"/>
                </a:solidFill>
                <a:latin typeface="Helvetica Neue Light"/>
                <a:ea typeface="+mn-ea"/>
                <a:cs typeface="Helvetica Neue Light"/>
              </a:defRPr>
            </a:lvl2pPr>
            <a:lvl3pPr marL="1143000" indent="-228600" algn="l" defTabSz="457200" rtl="0" eaLnBrk="1" latinLnBrk="0" hangingPunct="1">
              <a:spcBef>
                <a:spcPct val="20000"/>
              </a:spcBef>
              <a:buFont typeface="Arial"/>
              <a:buChar char="•"/>
              <a:defRPr sz="2400" b="0" i="0" kern="1200">
                <a:solidFill>
                  <a:schemeClr val="tx1"/>
                </a:solidFill>
                <a:latin typeface="Helvetica Neue Light"/>
                <a:ea typeface="+mn-ea"/>
                <a:cs typeface="Helvetica Neue Light"/>
              </a:defRPr>
            </a:lvl3pPr>
            <a:lvl4pPr marL="1600200" indent="-228600" algn="l" defTabSz="457200" rtl="0" eaLnBrk="1" latinLnBrk="0" hangingPunct="1">
              <a:spcBef>
                <a:spcPct val="20000"/>
              </a:spcBef>
              <a:buFont typeface="Arial"/>
              <a:buChar char="–"/>
              <a:defRPr sz="2000" b="0" i="0" kern="1200">
                <a:solidFill>
                  <a:schemeClr val="tx1"/>
                </a:solidFill>
                <a:latin typeface="Helvetica Neue Light"/>
                <a:ea typeface="+mn-ea"/>
                <a:cs typeface="Helvetica Neue Light"/>
              </a:defRPr>
            </a:lvl4pPr>
            <a:lvl5pPr marL="2057400" indent="-228600" algn="l" defTabSz="457200" rtl="0" eaLnBrk="1" latinLnBrk="0" hangingPunct="1">
              <a:spcBef>
                <a:spcPct val="20000"/>
              </a:spcBef>
              <a:buFont typeface="Arial"/>
              <a:buChar char="»"/>
              <a:defRPr sz="2000" b="0" i="0" kern="1200">
                <a:solidFill>
                  <a:schemeClr val="tx1"/>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3000" dirty="0" smtClean="0"/>
              <a:t>Peter </a:t>
            </a:r>
            <a:r>
              <a:rPr lang="en-US" sz="3000" smtClean="0"/>
              <a:t>Dods</a:t>
            </a:r>
            <a:endParaRPr lang="en-US" sz="3000" dirty="0"/>
          </a:p>
        </p:txBody>
      </p:sp>
    </p:spTree>
    <p:extLst>
      <p:ext uri="{BB962C8B-B14F-4D97-AF65-F5344CB8AC3E}">
        <p14:creationId xmlns:p14="http://schemas.microsoft.com/office/powerpoint/2010/main" val="4039265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pPr lvl="0" algn="ctr">
              <a:spcBef>
                <a:spcPts val="0"/>
              </a:spcBef>
              <a:buClr>
                <a:schemeClr val="dk1"/>
              </a:buClr>
              <a:buSzPct val="110000"/>
              <a:buNone/>
            </a:pPr>
            <a:r>
              <a:rPr lang="en-US" sz="6316" dirty="0" smtClean="0">
                <a:latin typeface="Helvetica Neue"/>
                <a:cs typeface="Helvetica Neue"/>
              </a:rPr>
              <a:t>Vines</a:t>
            </a:r>
          </a:p>
          <a:p>
            <a:pPr lvl="0">
              <a:spcBef>
                <a:spcPts val="0"/>
              </a:spcBef>
              <a:buClr>
                <a:schemeClr val="dk1"/>
              </a:buClr>
              <a:buSzPct val="110000"/>
              <a:buNone/>
            </a:pPr>
            <a:endParaRPr lang="en-US" dirty="0" smtClean="0">
              <a:solidFill>
                <a:srgbClr val="222222"/>
              </a:solidFill>
            </a:endParaRPr>
          </a:p>
          <a:p>
            <a:pPr lvl="0">
              <a:spcBef>
                <a:spcPts val="0"/>
              </a:spcBef>
              <a:buClr>
                <a:schemeClr val="dk1"/>
              </a:buClr>
              <a:buSzPct val="110000"/>
              <a:buFont typeface="Arial" panose="020B0604020202020204" pitchFamily="34" charset="0"/>
              <a:buChar char="•"/>
            </a:pPr>
            <a:r>
              <a:rPr lang="en-US" dirty="0" smtClean="0">
                <a:solidFill>
                  <a:srgbClr val="222222"/>
                </a:solidFill>
              </a:rPr>
              <a:t>Likes – Just like Facebook</a:t>
            </a:r>
          </a:p>
          <a:p>
            <a:pPr lvl="0">
              <a:spcBef>
                <a:spcPts val="0"/>
              </a:spcBef>
              <a:buClr>
                <a:schemeClr val="dk1"/>
              </a:buClr>
              <a:buSzPct val="110000"/>
              <a:buFont typeface="Arial" panose="020B0604020202020204" pitchFamily="34" charset="0"/>
              <a:buChar char="•"/>
            </a:pPr>
            <a:r>
              <a:rPr lang="en-US" dirty="0" err="1" smtClean="0">
                <a:solidFill>
                  <a:srgbClr val="222222"/>
                </a:solidFill>
              </a:rPr>
              <a:t>Revine</a:t>
            </a:r>
            <a:r>
              <a:rPr lang="en-US" dirty="0" smtClean="0">
                <a:solidFill>
                  <a:srgbClr val="222222"/>
                </a:solidFill>
              </a:rPr>
              <a:t> - Share</a:t>
            </a:r>
          </a:p>
          <a:p>
            <a:pPr marL="0" lvl="0" indent="0">
              <a:spcBef>
                <a:spcPts val="0"/>
              </a:spcBef>
              <a:buClr>
                <a:schemeClr val="dk1"/>
              </a:buClr>
              <a:buSzPct val="110000"/>
              <a:buNone/>
            </a:pPr>
            <a:endParaRPr lang="en-US" dirty="0" smtClean="0">
              <a:solidFill>
                <a:srgbClr val="222222"/>
              </a:solidFill>
            </a:endParaRPr>
          </a:p>
          <a:p>
            <a:pPr lvl="1">
              <a:spcBef>
                <a:spcPts val="0"/>
              </a:spcBef>
              <a:buClr>
                <a:schemeClr val="dk1"/>
              </a:buClr>
              <a:buSzPct val="110000"/>
              <a:buFont typeface="Arial" panose="020B0604020202020204" pitchFamily="34" charset="0"/>
              <a:buChar char="•"/>
            </a:pPr>
            <a:r>
              <a:rPr lang="en-US" dirty="0" smtClean="0">
                <a:solidFill>
                  <a:srgbClr val="222222"/>
                </a:solidFill>
              </a:rPr>
              <a:t>1,000 </a:t>
            </a:r>
            <a:r>
              <a:rPr lang="en-US" dirty="0" err="1" smtClean="0">
                <a:solidFill>
                  <a:srgbClr val="222222"/>
                </a:solidFill>
              </a:rPr>
              <a:t>Revines</a:t>
            </a:r>
            <a:r>
              <a:rPr lang="en-US" dirty="0">
                <a:solidFill>
                  <a:srgbClr val="222222"/>
                </a:solidFill>
              </a:rPr>
              <a:t>, average </a:t>
            </a:r>
            <a:r>
              <a:rPr lang="en-US" dirty="0" smtClean="0">
                <a:solidFill>
                  <a:srgbClr val="222222"/>
                </a:solidFill>
              </a:rPr>
              <a:t>Viner </a:t>
            </a:r>
            <a:r>
              <a:rPr lang="en-US" dirty="0">
                <a:solidFill>
                  <a:srgbClr val="222222"/>
                </a:solidFill>
              </a:rPr>
              <a:t>has 100 followers = 100,000 people saw it. </a:t>
            </a:r>
          </a:p>
          <a:p>
            <a:pPr lvl="0">
              <a:spcBef>
                <a:spcPts val="0"/>
              </a:spcBef>
              <a:buClr>
                <a:schemeClr val="dk1"/>
              </a:buClr>
              <a:buSzPct val="110000"/>
              <a:buFont typeface="Arial" panose="020B0604020202020204" pitchFamily="34" charset="0"/>
              <a:buChar char="•"/>
            </a:pPr>
            <a:endParaRPr lang="en-US" dirty="0" smtClean="0">
              <a:solidFill>
                <a:srgbClr val="222222"/>
              </a:solidFill>
            </a:endParaRPr>
          </a:p>
          <a:p>
            <a:pPr lvl="1">
              <a:spcBef>
                <a:spcPts val="0"/>
              </a:spcBef>
              <a:buClr>
                <a:schemeClr val="dk1"/>
              </a:buClr>
              <a:buSzPct val="110000"/>
              <a:buFont typeface="Arial" panose="020B0604020202020204" pitchFamily="34" charset="0"/>
              <a:buChar char="•"/>
            </a:pPr>
            <a:r>
              <a:rPr lang="en-US" dirty="0" smtClean="0">
                <a:solidFill>
                  <a:srgbClr val="222222"/>
                </a:solidFill>
              </a:rPr>
              <a:t>The 10 top Team Hawaii </a:t>
            </a:r>
            <a:r>
              <a:rPr lang="en-US" dirty="0" err="1" smtClean="0">
                <a:solidFill>
                  <a:srgbClr val="222222"/>
                </a:solidFill>
              </a:rPr>
              <a:t>Viners</a:t>
            </a:r>
            <a:r>
              <a:rPr lang="en-US" dirty="0" smtClean="0">
                <a:solidFill>
                  <a:srgbClr val="222222"/>
                </a:solidFill>
              </a:rPr>
              <a:t> have 10-24k each</a:t>
            </a:r>
          </a:p>
          <a:p>
            <a:pPr lvl="0">
              <a:spcBef>
                <a:spcPts val="0"/>
              </a:spcBef>
              <a:buClr>
                <a:schemeClr val="dk1"/>
              </a:buClr>
              <a:buSzPct val="110000"/>
              <a:buFont typeface="Arial" panose="020B0604020202020204" pitchFamily="34" charset="0"/>
              <a:buChar char="•"/>
            </a:pPr>
            <a:endParaRPr lang="en-US" dirty="0" smtClean="0">
              <a:solidFill>
                <a:srgbClr val="222222"/>
              </a:solidFill>
            </a:endParaRPr>
          </a:p>
          <a:p>
            <a:pPr lvl="1">
              <a:spcBef>
                <a:spcPts val="0"/>
              </a:spcBef>
              <a:buClr>
                <a:schemeClr val="dk1"/>
              </a:buClr>
              <a:buSzPct val="110000"/>
              <a:buFont typeface="Arial" panose="020B0604020202020204" pitchFamily="34" charset="0"/>
              <a:buChar char="•"/>
            </a:pPr>
            <a:r>
              <a:rPr lang="en-US" dirty="0" smtClean="0">
                <a:solidFill>
                  <a:srgbClr val="222222"/>
                </a:solidFill>
              </a:rPr>
              <a:t>BUT our SUPER </a:t>
            </a:r>
            <a:r>
              <a:rPr lang="en-US" dirty="0" err="1" smtClean="0">
                <a:solidFill>
                  <a:srgbClr val="222222"/>
                </a:solidFill>
              </a:rPr>
              <a:t>Viners</a:t>
            </a:r>
            <a:r>
              <a:rPr lang="en-US" dirty="0" smtClean="0">
                <a:solidFill>
                  <a:srgbClr val="222222"/>
                </a:solidFill>
              </a:rPr>
              <a:t> like </a:t>
            </a:r>
            <a:r>
              <a:rPr lang="en-US" dirty="0" err="1" smtClean="0">
                <a:solidFill>
                  <a:srgbClr val="222222"/>
                </a:solidFill>
              </a:rPr>
              <a:t>KalaniBallFree</a:t>
            </a:r>
            <a:r>
              <a:rPr lang="en-US" dirty="0" smtClean="0">
                <a:solidFill>
                  <a:srgbClr val="222222"/>
                </a:solidFill>
              </a:rPr>
              <a:t> and </a:t>
            </a:r>
            <a:r>
              <a:rPr lang="en-US" dirty="0" err="1" smtClean="0">
                <a:solidFill>
                  <a:srgbClr val="222222"/>
                </a:solidFill>
              </a:rPr>
              <a:t>JasonCoffee</a:t>
            </a:r>
            <a:r>
              <a:rPr lang="en-US" dirty="0" smtClean="0">
                <a:solidFill>
                  <a:srgbClr val="222222"/>
                </a:solidFill>
              </a:rPr>
              <a:t> have 400,000 + followers EACH</a:t>
            </a:r>
          </a:p>
          <a:p>
            <a:pPr lvl="0">
              <a:spcBef>
                <a:spcPts val="0"/>
              </a:spcBef>
              <a:buClr>
                <a:schemeClr val="dk1"/>
              </a:buClr>
              <a:buSzPct val="110000"/>
              <a:buFont typeface="Arial" panose="020B0604020202020204" pitchFamily="34" charset="0"/>
              <a:buChar char="•"/>
            </a:pPr>
            <a:endParaRPr lang="en-US" dirty="0" smtClean="0">
              <a:solidFill>
                <a:srgbClr val="222222"/>
              </a:solidFill>
            </a:endParaRPr>
          </a:p>
          <a:p>
            <a:pPr lvl="1">
              <a:spcBef>
                <a:spcPts val="0"/>
              </a:spcBef>
              <a:buClr>
                <a:schemeClr val="dk1"/>
              </a:buClr>
              <a:buSzPct val="110000"/>
              <a:buFont typeface="Arial" panose="020B0604020202020204" pitchFamily="34" charset="0"/>
              <a:buChar char="•"/>
            </a:pPr>
            <a:r>
              <a:rPr lang="en-US" dirty="0" smtClean="0">
                <a:solidFill>
                  <a:srgbClr val="222222"/>
                </a:solidFill>
              </a:rPr>
              <a:t>If TEAM HAWAII </a:t>
            </a:r>
            <a:r>
              <a:rPr lang="en-US" dirty="0" err="1" smtClean="0">
                <a:solidFill>
                  <a:srgbClr val="222222"/>
                </a:solidFill>
              </a:rPr>
              <a:t>Revines</a:t>
            </a:r>
            <a:r>
              <a:rPr lang="en-US" dirty="0" smtClean="0">
                <a:solidFill>
                  <a:srgbClr val="222222"/>
                </a:solidFill>
              </a:rPr>
              <a:t> = 1M people see it</a:t>
            </a:r>
          </a:p>
          <a:p>
            <a:pPr lvl="0">
              <a:spcBef>
                <a:spcPts val="0"/>
              </a:spcBef>
              <a:buClr>
                <a:schemeClr val="dk1"/>
              </a:buClr>
              <a:buFont typeface="Arial" panose="020B0604020202020204" pitchFamily="34" charset="0"/>
              <a:buChar char="•"/>
            </a:pPr>
            <a:endParaRPr lang="en-US" dirty="0" smtClean="0">
              <a:solidFill>
                <a:srgbClr val="222222"/>
              </a:solidFill>
            </a:endParaRPr>
          </a:p>
          <a:p>
            <a:pPr lvl="1">
              <a:spcBef>
                <a:spcPts val="0"/>
              </a:spcBef>
              <a:buFont typeface="Arial" panose="020B0604020202020204" pitchFamily="34" charset="0"/>
              <a:buChar char="•"/>
            </a:pPr>
            <a:r>
              <a:rPr lang="en-US" dirty="0" smtClean="0">
                <a:solidFill>
                  <a:srgbClr val="222222"/>
                </a:solidFill>
              </a:rPr>
              <a:t>Viral Marketing at its finest….</a:t>
            </a:r>
          </a:p>
          <a:p>
            <a:pPr lvl="0">
              <a:spcBef>
                <a:spcPts val="0"/>
              </a:spcBef>
              <a:buFont typeface="Arial" panose="020B0604020202020204" pitchFamily="34" charset="0"/>
              <a:buChar char="•"/>
            </a:pPr>
            <a:endParaRPr lang="en-US" dirty="0">
              <a:solidFill>
                <a:srgbClr val="222222"/>
              </a:solidFill>
            </a:endParaRPr>
          </a:p>
          <a:p>
            <a:pPr lvl="1">
              <a:spcBef>
                <a:spcPts val="0"/>
              </a:spcBef>
              <a:buFont typeface="Arial" panose="020B0604020202020204" pitchFamily="34" charset="0"/>
              <a:buChar char="•"/>
            </a:pPr>
            <a:r>
              <a:rPr lang="en-US" dirty="0" smtClean="0">
                <a:solidFill>
                  <a:srgbClr val="222222"/>
                </a:solidFill>
              </a:rPr>
              <a:t>You </a:t>
            </a:r>
            <a:r>
              <a:rPr lang="en-US" dirty="0">
                <a:solidFill>
                  <a:srgbClr val="222222"/>
                </a:solidFill>
              </a:rPr>
              <a:t>never know what will go viral. </a:t>
            </a:r>
          </a:p>
          <a:p>
            <a:pPr lvl="0">
              <a:spcBef>
                <a:spcPts val="0"/>
              </a:spcBef>
              <a:buNone/>
            </a:pPr>
            <a:endParaRPr lang="en-US" dirty="0" smtClean="0">
              <a:solidFill>
                <a:srgbClr val="222222"/>
              </a:solidFill>
            </a:endParaRPr>
          </a:p>
        </p:txBody>
      </p:sp>
      <p:pic>
        <p:nvPicPr>
          <p:cNvPr id="3" name="Picture 2"/>
          <p:cNvPicPr>
            <a:picLocks noChangeAspect="1"/>
          </p:cNvPicPr>
          <p:nvPr/>
        </p:nvPicPr>
        <p:blipFill>
          <a:blip r:embed="rId2"/>
          <a:stretch>
            <a:fillRect/>
          </a:stretch>
        </p:blipFill>
        <p:spPr>
          <a:xfrm flipH="1">
            <a:off x="7917938" y="1200151"/>
            <a:ext cx="768862" cy="76886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lvl="0" algn="ctr">
              <a:spcBef>
                <a:spcPts val="0"/>
              </a:spcBef>
              <a:buNone/>
            </a:pPr>
            <a:r>
              <a:rPr lang="en-US" sz="6316" dirty="0" smtClean="0">
                <a:latin typeface="Helvetica Neue"/>
                <a:cs typeface="Helvetica Neue"/>
              </a:rPr>
              <a:t>Vines</a:t>
            </a:r>
          </a:p>
          <a:p>
            <a:pPr lvl="0">
              <a:spcBef>
                <a:spcPts val="0"/>
              </a:spcBef>
              <a:buNone/>
            </a:pPr>
            <a:endParaRPr lang="en-US" dirty="0" smtClean="0">
              <a:solidFill>
                <a:srgbClr val="222222"/>
              </a:solidFill>
            </a:endParaRPr>
          </a:p>
          <a:p>
            <a:pPr lvl="0">
              <a:spcBef>
                <a:spcPts val="0"/>
              </a:spcBef>
              <a:buNone/>
            </a:pPr>
            <a:r>
              <a:rPr lang="en-US" dirty="0" smtClean="0">
                <a:solidFill>
                  <a:srgbClr val="222222"/>
                </a:solidFill>
              </a:rPr>
              <a:t>Facebook and Twitter posts get buried.  Traditional print and radio ads only work for the time they are up.  VINE/YouTube is out there forever and continues to be available and found. </a:t>
            </a:r>
          </a:p>
          <a:p>
            <a:pPr lvl="0">
              <a:spcBef>
                <a:spcPts val="0"/>
              </a:spcBef>
              <a:buNone/>
            </a:pPr>
            <a:endParaRPr lang="en-US" dirty="0" smtClean="0">
              <a:solidFill>
                <a:srgbClr val="222222"/>
              </a:solidFill>
            </a:endParaRPr>
          </a:p>
          <a:p>
            <a:pPr lvl="0">
              <a:spcBef>
                <a:spcPts val="0"/>
              </a:spcBef>
              <a:buNone/>
            </a:pPr>
            <a:r>
              <a:rPr lang="en-US" dirty="0" smtClean="0">
                <a:solidFill>
                  <a:srgbClr val="222222"/>
                </a:solidFill>
              </a:rPr>
              <a:t>People always ask Cat where she got her ukulele…</a:t>
            </a:r>
          </a:p>
          <a:p>
            <a:pPr lvl="0">
              <a:spcBef>
                <a:spcPts val="0"/>
              </a:spcBef>
              <a:buNone/>
            </a:pPr>
            <a:endParaRPr lang="en-US" dirty="0">
              <a:solidFill>
                <a:srgbClr val="222222"/>
              </a:solidFill>
            </a:endParaRPr>
          </a:p>
          <a:p>
            <a:pPr lvl="0">
              <a:spcBef>
                <a:spcPts val="0"/>
              </a:spcBef>
              <a:buNone/>
            </a:pPr>
            <a:r>
              <a:rPr lang="en-US" dirty="0" smtClean="0">
                <a:solidFill>
                  <a:srgbClr val="222222"/>
                </a:solidFill>
              </a:rPr>
              <a:t>Discount Code!</a:t>
            </a:r>
            <a:endParaRPr lang="en-US" dirty="0">
              <a:solidFill>
                <a:srgbClr val="222222"/>
              </a:solidFill>
            </a:endParaRPr>
          </a:p>
          <a:p>
            <a:pPr lvl="0">
              <a:spcBef>
                <a:spcPts val="0"/>
              </a:spcBef>
              <a:buNone/>
            </a:pPr>
            <a:r>
              <a:rPr lang="en-US" dirty="0" smtClean="0">
                <a:solidFill>
                  <a:srgbClr val="222222"/>
                </a:solidFill>
              </a:rPr>
              <a:t>	</a:t>
            </a:r>
          </a:p>
        </p:txBody>
      </p:sp>
      <p:pic>
        <p:nvPicPr>
          <p:cNvPr id="3" name="Picture 2"/>
          <p:cNvPicPr>
            <a:picLocks noChangeAspect="1"/>
          </p:cNvPicPr>
          <p:nvPr/>
        </p:nvPicPr>
        <p:blipFill>
          <a:blip r:embed="rId2"/>
          <a:stretch>
            <a:fillRect/>
          </a:stretch>
        </p:blipFill>
        <p:spPr>
          <a:xfrm flipH="1">
            <a:off x="7917938" y="1200151"/>
            <a:ext cx="768862" cy="76886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flipH="1">
            <a:off x="7917938" y="1200151"/>
            <a:ext cx="768862" cy="768862"/>
          </a:xfrm>
          <a:prstGeom prst="rect">
            <a:avLst/>
          </a:prstGeom>
        </p:spPr>
      </p:pic>
      <p:sp>
        <p:nvSpPr>
          <p:cNvPr id="5" name="TextBox 4"/>
          <p:cNvSpPr txBox="1"/>
          <p:nvPr/>
        </p:nvSpPr>
        <p:spPr>
          <a:xfrm>
            <a:off x="3210675" y="4158526"/>
            <a:ext cx="5758665" cy="369332"/>
          </a:xfrm>
          <a:prstGeom prst="rect">
            <a:avLst/>
          </a:prstGeom>
          <a:noFill/>
        </p:spPr>
        <p:txBody>
          <a:bodyPr wrap="square" rtlCol="0">
            <a:spAutoFit/>
          </a:bodyPr>
          <a:lstStyle/>
          <a:p>
            <a:r>
              <a:rPr lang="en-US" dirty="0" smtClean="0">
                <a:hlinkClick r:id="rId3"/>
              </a:rPr>
              <a:t>Hopefully the internet is fast enough for this link to work?!</a:t>
            </a:r>
            <a:endParaRPr lang="en-US" dirty="0"/>
          </a:p>
        </p:txBody>
      </p:sp>
      <p:pic>
        <p:nvPicPr>
          <p:cNvPr id="1026" name="Picture 2" descr="C:\Users\peter.EASYMUSIC\Desktop\cat lik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077" y="963845"/>
            <a:ext cx="2407575" cy="392981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1"/>
          <p:cNvSpPr>
            <a:spLocks noGrp="1"/>
          </p:cNvSpPr>
          <p:nvPr>
            <p:ph idx="1"/>
          </p:nvPr>
        </p:nvSpPr>
        <p:spPr>
          <a:xfrm>
            <a:off x="3051424" y="1037690"/>
            <a:ext cx="4787758" cy="3120836"/>
          </a:xfrm>
        </p:spPr>
        <p:txBody>
          <a:bodyPr>
            <a:normAutofit fontScale="25000" lnSpcReduction="20000"/>
          </a:bodyPr>
          <a:lstStyle/>
          <a:p>
            <a:pPr marL="0" lvl="0" indent="0">
              <a:spcBef>
                <a:spcPts val="0"/>
              </a:spcBef>
              <a:buClr>
                <a:schemeClr val="dk1"/>
              </a:buClr>
              <a:buSzPct val="110000"/>
              <a:buNone/>
            </a:pPr>
            <a:endParaRPr lang="en-US" sz="5600" dirty="0" smtClean="0">
              <a:solidFill>
                <a:srgbClr val="222222"/>
              </a:solidFill>
            </a:endParaRPr>
          </a:p>
          <a:p>
            <a:pPr marL="457200" lvl="1" indent="0">
              <a:spcBef>
                <a:spcPts val="0"/>
              </a:spcBef>
              <a:buClr>
                <a:schemeClr val="dk1"/>
              </a:buClr>
              <a:buSzPct val="110000"/>
              <a:buNone/>
            </a:pPr>
            <a:r>
              <a:rPr lang="en-US" sz="5600" dirty="0" smtClean="0">
                <a:solidFill>
                  <a:srgbClr val="222222"/>
                </a:solidFill>
              </a:rPr>
              <a:t>• 1,000 Revines</a:t>
            </a:r>
            <a:r>
              <a:rPr lang="en-US" sz="5600" dirty="0">
                <a:solidFill>
                  <a:srgbClr val="222222"/>
                </a:solidFill>
              </a:rPr>
              <a:t>, average </a:t>
            </a:r>
            <a:r>
              <a:rPr lang="en-US" sz="5600" dirty="0" smtClean="0">
                <a:solidFill>
                  <a:srgbClr val="222222"/>
                </a:solidFill>
              </a:rPr>
              <a:t>Viner has 100 followers </a:t>
            </a:r>
            <a:r>
              <a:rPr lang="en-US" sz="5600" dirty="0">
                <a:solidFill>
                  <a:srgbClr val="222222"/>
                </a:solidFill>
              </a:rPr>
              <a:t>= 100,000 people </a:t>
            </a:r>
            <a:r>
              <a:rPr lang="en-US" sz="5600" dirty="0" smtClean="0">
                <a:solidFill>
                  <a:srgbClr val="222222"/>
                </a:solidFill>
              </a:rPr>
              <a:t>saw it.</a:t>
            </a:r>
          </a:p>
          <a:p>
            <a:pPr marL="457200" lvl="1" indent="0">
              <a:spcBef>
                <a:spcPts val="0"/>
              </a:spcBef>
              <a:buClr>
                <a:schemeClr val="dk1"/>
              </a:buClr>
              <a:buSzPct val="110000"/>
              <a:buNone/>
            </a:pPr>
            <a:endParaRPr lang="en-US" sz="5600" dirty="0" smtClean="0">
              <a:solidFill>
                <a:srgbClr val="222222"/>
              </a:solidFill>
            </a:endParaRPr>
          </a:p>
          <a:p>
            <a:pPr marL="457200" lvl="1" indent="0">
              <a:spcBef>
                <a:spcPts val="0"/>
              </a:spcBef>
              <a:buClr>
                <a:schemeClr val="dk1"/>
              </a:buClr>
              <a:buSzPct val="110000"/>
              <a:buNone/>
            </a:pPr>
            <a:r>
              <a:rPr lang="en-US" sz="5600" dirty="0" smtClean="0">
                <a:solidFill>
                  <a:srgbClr val="222222"/>
                </a:solidFill>
              </a:rPr>
              <a:t>• 681,000 people saw this post.</a:t>
            </a:r>
            <a:endParaRPr lang="en-US" sz="5600" dirty="0">
              <a:solidFill>
                <a:srgbClr val="222222"/>
              </a:solidFill>
            </a:endParaRPr>
          </a:p>
          <a:p>
            <a:pPr marL="457200" lvl="1" indent="0">
              <a:spcBef>
                <a:spcPts val="0"/>
              </a:spcBef>
              <a:buClr>
                <a:schemeClr val="dk1"/>
              </a:buClr>
              <a:buSzPct val="110000"/>
              <a:buNone/>
            </a:pPr>
            <a:endParaRPr lang="en-US" sz="5600" dirty="0">
              <a:solidFill>
                <a:srgbClr val="222222"/>
              </a:solidFill>
            </a:endParaRPr>
          </a:p>
          <a:p>
            <a:pPr marL="457200" lvl="1" indent="0">
              <a:spcBef>
                <a:spcPts val="0"/>
              </a:spcBef>
              <a:buClr>
                <a:schemeClr val="dk1"/>
              </a:buClr>
              <a:buSzPct val="110000"/>
              <a:buNone/>
            </a:pPr>
            <a:r>
              <a:rPr lang="en-US" sz="5600" dirty="0" smtClean="0">
                <a:solidFill>
                  <a:srgbClr val="222222"/>
                </a:solidFill>
              </a:rPr>
              <a:t>• BUT our SUPER </a:t>
            </a:r>
            <a:r>
              <a:rPr lang="en-US" sz="5600" dirty="0" err="1" smtClean="0">
                <a:solidFill>
                  <a:srgbClr val="222222"/>
                </a:solidFill>
              </a:rPr>
              <a:t>Viners</a:t>
            </a:r>
            <a:r>
              <a:rPr lang="en-US" sz="5600" dirty="0" smtClean="0">
                <a:solidFill>
                  <a:srgbClr val="222222"/>
                </a:solidFill>
              </a:rPr>
              <a:t> like </a:t>
            </a:r>
            <a:r>
              <a:rPr lang="en-US" sz="5600" dirty="0" err="1" smtClean="0">
                <a:solidFill>
                  <a:srgbClr val="222222"/>
                </a:solidFill>
              </a:rPr>
              <a:t>KalaniBallFree</a:t>
            </a:r>
            <a:r>
              <a:rPr lang="en-US" sz="5600" dirty="0" smtClean="0">
                <a:solidFill>
                  <a:srgbClr val="222222"/>
                </a:solidFill>
              </a:rPr>
              <a:t> and </a:t>
            </a:r>
            <a:r>
              <a:rPr lang="en-US" sz="5600" dirty="0" err="1" smtClean="0">
                <a:solidFill>
                  <a:srgbClr val="222222"/>
                </a:solidFill>
              </a:rPr>
              <a:t>JasonCoffee</a:t>
            </a:r>
            <a:r>
              <a:rPr lang="en-US" sz="5600" dirty="0" smtClean="0">
                <a:solidFill>
                  <a:srgbClr val="222222"/>
                </a:solidFill>
              </a:rPr>
              <a:t> have 400,000+ followers EACH.</a:t>
            </a:r>
          </a:p>
          <a:p>
            <a:pPr marL="457200" lvl="1" indent="0">
              <a:spcBef>
                <a:spcPts val="0"/>
              </a:spcBef>
              <a:buClr>
                <a:schemeClr val="dk1"/>
              </a:buClr>
              <a:buSzPct val="110000"/>
              <a:buNone/>
            </a:pPr>
            <a:endParaRPr lang="en-US" sz="5600" dirty="0" smtClean="0">
              <a:solidFill>
                <a:srgbClr val="222222"/>
              </a:solidFill>
            </a:endParaRPr>
          </a:p>
          <a:p>
            <a:pPr marL="457200" lvl="1" indent="0">
              <a:spcBef>
                <a:spcPts val="0"/>
              </a:spcBef>
              <a:buClr>
                <a:schemeClr val="dk1"/>
              </a:buClr>
              <a:buSzPct val="110000"/>
              <a:buNone/>
            </a:pPr>
            <a:r>
              <a:rPr lang="en-US" sz="5600" dirty="0" smtClean="0">
                <a:solidFill>
                  <a:srgbClr val="222222"/>
                </a:solidFill>
              </a:rPr>
              <a:t>• </a:t>
            </a:r>
            <a:r>
              <a:rPr lang="en-US" sz="5600" dirty="0" err="1" smtClean="0">
                <a:solidFill>
                  <a:srgbClr val="222222"/>
                </a:solidFill>
              </a:rPr>
              <a:t>JasonCoffee</a:t>
            </a:r>
            <a:r>
              <a:rPr lang="en-US" sz="5600" dirty="0" smtClean="0">
                <a:solidFill>
                  <a:srgbClr val="222222"/>
                </a:solidFill>
              </a:rPr>
              <a:t> did </a:t>
            </a:r>
            <a:r>
              <a:rPr lang="en-US" sz="5600" dirty="0" err="1" smtClean="0">
                <a:solidFill>
                  <a:srgbClr val="222222"/>
                </a:solidFill>
              </a:rPr>
              <a:t>Revine</a:t>
            </a:r>
            <a:r>
              <a:rPr lang="en-US" sz="5600" dirty="0" smtClean="0">
                <a:solidFill>
                  <a:srgbClr val="222222"/>
                </a:solidFill>
              </a:rPr>
              <a:t> this. </a:t>
            </a:r>
          </a:p>
          <a:p>
            <a:pPr marL="457200" lvl="1" indent="0">
              <a:spcBef>
                <a:spcPts val="0"/>
              </a:spcBef>
              <a:buClr>
                <a:schemeClr val="dk1"/>
              </a:buClr>
              <a:buSzPct val="110000"/>
              <a:buNone/>
            </a:pPr>
            <a:endParaRPr lang="en-US" sz="5600" dirty="0">
              <a:solidFill>
                <a:srgbClr val="222222"/>
              </a:solidFill>
            </a:endParaRPr>
          </a:p>
          <a:p>
            <a:pPr marL="457200" lvl="1" indent="0">
              <a:spcBef>
                <a:spcPts val="0"/>
              </a:spcBef>
              <a:buClr>
                <a:schemeClr val="dk1"/>
              </a:buClr>
              <a:buSzPct val="110000"/>
              <a:buNone/>
            </a:pPr>
            <a:r>
              <a:rPr lang="en-US" sz="5600" dirty="0" smtClean="0">
                <a:solidFill>
                  <a:srgbClr val="222222"/>
                </a:solidFill>
              </a:rPr>
              <a:t>• 400,000 + 681,000 = Over 1M views. </a:t>
            </a:r>
          </a:p>
          <a:p>
            <a:pPr marL="457200" lvl="1" indent="0">
              <a:spcBef>
                <a:spcPts val="0"/>
              </a:spcBef>
              <a:buClr>
                <a:schemeClr val="dk1"/>
              </a:buClr>
              <a:buSzPct val="110000"/>
              <a:buNone/>
            </a:pPr>
            <a:endParaRPr lang="en-US" sz="5600" dirty="0">
              <a:solidFill>
                <a:srgbClr val="222222"/>
              </a:solidFill>
            </a:endParaRPr>
          </a:p>
          <a:p>
            <a:pPr marL="457200" lvl="1" indent="0">
              <a:spcBef>
                <a:spcPts val="0"/>
              </a:spcBef>
              <a:buClr>
                <a:schemeClr val="dk1"/>
              </a:buClr>
              <a:buSzPct val="110000"/>
              <a:buNone/>
            </a:pPr>
            <a:r>
              <a:rPr lang="en-US" sz="5600" dirty="0" smtClean="0">
                <a:solidFill>
                  <a:srgbClr val="222222"/>
                </a:solidFill>
              </a:rPr>
              <a:t>• For 1M views with Cat creating both content and context for EMC, for a sponsored giveaway with </a:t>
            </a:r>
            <a:r>
              <a:rPr lang="en-US" sz="5600" dirty="0" err="1" smtClean="0">
                <a:solidFill>
                  <a:srgbClr val="222222"/>
                </a:solidFill>
              </a:rPr>
              <a:t>Lanikai</a:t>
            </a:r>
            <a:r>
              <a:rPr lang="en-US" sz="5600" dirty="0" smtClean="0">
                <a:solidFill>
                  <a:srgbClr val="222222"/>
                </a:solidFill>
              </a:rPr>
              <a:t> (cost EMC ZERO), that’s quite a lot of publicity.</a:t>
            </a:r>
          </a:p>
          <a:p>
            <a:pPr marL="1371600" lvl="3" indent="0">
              <a:spcBef>
                <a:spcPts val="0"/>
              </a:spcBef>
              <a:buClr>
                <a:schemeClr val="dk1"/>
              </a:buClr>
              <a:buSzPct val="110000"/>
              <a:buNone/>
            </a:pPr>
            <a:r>
              <a:rPr lang="en-US" dirty="0">
                <a:solidFill>
                  <a:srgbClr val="222222"/>
                </a:solidFill>
              </a:rPr>
              <a:t>	</a:t>
            </a:r>
            <a:r>
              <a:rPr lang="en-US" dirty="0" smtClean="0">
                <a:solidFill>
                  <a:srgbClr val="222222"/>
                </a:solidFill>
              </a:rPr>
              <a:t>									</a:t>
            </a:r>
          </a:p>
          <a:p>
            <a:pPr lvl="0">
              <a:spcBef>
                <a:spcPts val="0"/>
              </a:spcBef>
              <a:buClr>
                <a:schemeClr val="dk1"/>
              </a:buClr>
              <a:buSzPct val="110000"/>
              <a:buFont typeface="Arial" panose="020B0604020202020204" pitchFamily="34" charset="0"/>
              <a:buChar char="•"/>
            </a:pPr>
            <a:endParaRPr lang="en-US" dirty="0" smtClean="0">
              <a:solidFill>
                <a:srgbClr val="222222"/>
              </a:solidFill>
            </a:endParaRPr>
          </a:p>
        </p:txBody>
      </p:sp>
    </p:spTree>
    <p:extLst>
      <p:ext uri="{BB962C8B-B14F-4D97-AF65-F5344CB8AC3E}">
        <p14:creationId xmlns:p14="http://schemas.microsoft.com/office/powerpoint/2010/main" val="3447704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spcBef>
                <a:spcPts val="0"/>
              </a:spcBef>
              <a:buNone/>
            </a:pPr>
            <a:r>
              <a:rPr lang="en" dirty="0" smtClean="0">
                <a:latin typeface="Helvetica Neue"/>
                <a:cs typeface="Helvetica Neue"/>
              </a:rPr>
              <a:t>Blog Attack?</a:t>
            </a:r>
            <a:endParaRPr lang="en-US" dirty="0" smtClean="0">
              <a:latin typeface="Helvetica Neue"/>
              <a:cs typeface="Helvetica Neue"/>
            </a:endParaRPr>
          </a:p>
          <a:p>
            <a:pPr>
              <a:spcBef>
                <a:spcPts val="0"/>
              </a:spcBef>
              <a:buNone/>
            </a:pPr>
            <a:endParaRPr lang="en" dirty="0" smtClean="0"/>
          </a:p>
          <a:p>
            <a:pPr>
              <a:spcBef>
                <a:spcPts val="0"/>
              </a:spcBef>
            </a:pPr>
            <a:r>
              <a:rPr lang="en" dirty="0" smtClean="0"/>
              <a:t>Developing resources to commit fully to a specialized niche</a:t>
            </a:r>
          </a:p>
          <a:p>
            <a:endParaRPr lang="en-US" dirty="0"/>
          </a:p>
        </p:txBody>
      </p:sp>
      <p:pic>
        <p:nvPicPr>
          <p:cNvPr id="3" name="Picture 2"/>
          <p:cNvPicPr>
            <a:picLocks noChangeAspect="1"/>
          </p:cNvPicPr>
          <p:nvPr/>
        </p:nvPicPr>
        <p:blipFill>
          <a:blip r:embed="rId2"/>
          <a:stretch>
            <a:fillRect/>
          </a:stretch>
        </p:blipFill>
        <p:spPr>
          <a:xfrm>
            <a:off x="7776841" y="1200151"/>
            <a:ext cx="909959" cy="90995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37244" y="1064054"/>
            <a:ext cx="3253946" cy="3600986"/>
          </a:xfrm>
          <a:prstGeom prst="rect">
            <a:avLst/>
          </a:prstGeom>
          <a:noFill/>
        </p:spPr>
        <p:txBody>
          <a:bodyPr wrap="square" numCol="1" rtlCol="0">
            <a:spAutoFit/>
          </a:bodyPr>
          <a:lstStyle/>
          <a:p>
            <a:pPr>
              <a:buFont typeface="Arial"/>
              <a:buChar char="•"/>
            </a:pPr>
            <a:r>
              <a:rPr lang="en-US" sz="3800" dirty="0" smtClean="0">
                <a:latin typeface="Helvetica Neue Light"/>
                <a:cs typeface="Helvetica Neue Light"/>
              </a:rPr>
              <a:t>Email</a:t>
            </a:r>
          </a:p>
          <a:p>
            <a:pPr>
              <a:buFont typeface="Arial"/>
              <a:buChar char="•"/>
            </a:pPr>
            <a:r>
              <a:rPr lang="en-US" sz="3800" dirty="0">
                <a:latin typeface="Helvetica Neue Light"/>
                <a:cs typeface="Helvetica Neue Light"/>
              </a:rPr>
              <a:t>F</a:t>
            </a:r>
            <a:r>
              <a:rPr lang="en-US" sz="3800" dirty="0" smtClean="0">
                <a:latin typeface="Helvetica Neue Light"/>
                <a:cs typeface="Helvetica Neue Light"/>
              </a:rPr>
              <a:t>acebook</a:t>
            </a:r>
          </a:p>
          <a:p>
            <a:pPr>
              <a:buFont typeface="Arial"/>
              <a:buChar char="•"/>
            </a:pPr>
            <a:r>
              <a:rPr lang="en-US" sz="3800" dirty="0" smtClean="0">
                <a:latin typeface="Helvetica Neue Light"/>
                <a:cs typeface="Helvetica Neue Light"/>
              </a:rPr>
              <a:t>Yelp</a:t>
            </a:r>
          </a:p>
          <a:p>
            <a:pPr>
              <a:buFont typeface="Arial"/>
              <a:buChar char="•"/>
            </a:pPr>
            <a:r>
              <a:rPr lang="en-US" sz="3800" dirty="0" err="1" smtClean="0">
                <a:latin typeface="Helvetica Neue Light"/>
                <a:cs typeface="Helvetica Neue Light"/>
              </a:rPr>
              <a:t>Instagram</a:t>
            </a:r>
            <a:endParaRPr lang="en-US" sz="3800" dirty="0" smtClean="0">
              <a:latin typeface="Helvetica Neue Light"/>
              <a:cs typeface="Helvetica Neue Light"/>
            </a:endParaRPr>
          </a:p>
          <a:p>
            <a:pPr>
              <a:buFont typeface="Arial"/>
              <a:buChar char="•"/>
            </a:pPr>
            <a:r>
              <a:rPr lang="en-US" sz="3800" dirty="0" smtClean="0">
                <a:latin typeface="Helvetica Neue Light"/>
                <a:cs typeface="Helvetica Neue Light"/>
              </a:rPr>
              <a:t>Vines</a:t>
            </a:r>
          </a:p>
          <a:p>
            <a:pPr>
              <a:buFont typeface="Arial"/>
              <a:buChar char="•"/>
            </a:pPr>
            <a:r>
              <a:rPr lang="en-US" sz="3800" dirty="0" smtClean="0">
                <a:latin typeface="Helvetica Neue Light"/>
                <a:cs typeface="Helvetica Neue Light"/>
              </a:rPr>
              <a:t>Blog Attack</a:t>
            </a:r>
          </a:p>
        </p:txBody>
      </p:sp>
      <p:pic>
        <p:nvPicPr>
          <p:cNvPr id="6" name="Picture 5"/>
          <p:cNvPicPr>
            <a:picLocks noChangeAspect="1"/>
          </p:cNvPicPr>
          <p:nvPr/>
        </p:nvPicPr>
        <p:blipFill>
          <a:blip r:embed="rId2"/>
          <a:stretch>
            <a:fillRect/>
          </a:stretch>
        </p:blipFill>
        <p:spPr>
          <a:xfrm>
            <a:off x="1443168" y="1064054"/>
            <a:ext cx="855362" cy="855362"/>
          </a:xfrm>
          <a:prstGeom prst="rect">
            <a:avLst/>
          </a:prstGeom>
        </p:spPr>
      </p:pic>
      <p:pic>
        <p:nvPicPr>
          <p:cNvPr id="7" name="Picture 6"/>
          <p:cNvPicPr>
            <a:picLocks noChangeAspect="1"/>
          </p:cNvPicPr>
          <p:nvPr/>
        </p:nvPicPr>
        <p:blipFill>
          <a:blip r:embed="rId3"/>
          <a:stretch>
            <a:fillRect/>
          </a:stretch>
        </p:blipFill>
        <p:spPr>
          <a:xfrm>
            <a:off x="968276" y="3535405"/>
            <a:ext cx="1129635" cy="1129635"/>
          </a:xfrm>
          <a:prstGeom prst="rect">
            <a:avLst/>
          </a:prstGeom>
        </p:spPr>
      </p:pic>
      <p:pic>
        <p:nvPicPr>
          <p:cNvPr id="8" name="Picture 7"/>
          <p:cNvPicPr>
            <a:picLocks noChangeAspect="1"/>
          </p:cNvPicPr>
          <p:nvPr/>
        </p:nvPicPr>
        <p:blipFill>
          <a:blip r:embed="rId4"/>
          <a:stretch>
            <a:fillRect/>
          </a:stretch>
        </p:blipFill>
        <p:spPr>
          <a:xfrm>
            <a:off x="639979" y="2264720"/>
            <a:ext cx="893115" cy="893115"/>
          </a:xfrm>
          <a:prstGeom prst="rect">
            <a:avLst/>
          </a:prstGeom>
        </p:spPr>
      </p:pic>
      <p:pic>
        <p:nvPicPr>
          <p:cNvPr id="9" name="Picture 8"/>
          <p:cNvPicPr>
            <a:picLocks noChangeAspect="1"/>
          </p:cNvPicPr>
          <p:nvPr/>
        </p:nvPicPr>
        <p:blipFill>
          <a:blip r:embed="rId5"/>
          <a:stretch>
            <a:fillRect/>
          </a:stretch>
        </p:blipFill>
        <p:spPr>
          <a:xfrm>
            <a:off x="6841525" y="1064055"/>
            <a:ext cx="763872" cy="763872"/>
          </a:xfrm>
          <a:prstGeom prst="rect">
            <a:avLst/>
          </a:prstGeom>
        </p:spPr>
      </p:pic>
      <p:pic>
        <p:nvPicPr>
          <p:cNvPr id="10" name="Picture 9"/>
          <p:cNvPicPr>
            <a:picLocks noChangeAspect="1"/>
          </p:cNvPicPr>
          <p:nvPr/>
        </p:nvPicPr>
        <p:blipFill>
          <a:blip r:embed="rId6"/>
          <a:stretch>
            <a:fillRect/>
          </a:stretch>
        </p:blipFill>
        <p:spPr>
          <a:xfrm flipH="1">
            <a:off x="7605397" y="2388973"/>
            <a:ext cx="768862" cy="768862"/>
          </a:xfrm>
          <a:prstGeom prst="rect">
            <a:avLst/>
          </a:prstGeom>
        </p:spPr>
      </p:pic>
      <p:pic>
        <p:nvPicPr>
          <p:cNvPr id="11" name="Picture 10"/>
          <p:cNvPicPr>
            <a:picLocks noChangeAspect="1"/>
          </p:cNvPicPr>
          <p:nvPr/>
        </p:nvPicPr>
        <p:blipFill>
          <a:blip r:embed="rId7"/>
          <a:stretch>
            <a:fillRect/>
          </a:stretch>
        </p:blipFill>
        <p:spPr>
          <a:xfrm>
            <a:off x="6695438" y="3755080"/>
            <a:ext cx="909959" cy="90995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4487"/>
            <a:ext cx="8229600" cy="3400136"/>
          </a:xfrm>
        </p:spPr>
        <p:txBody>
          <a:bodyPr>
            <a:normAutofit fontScale="62500" lnSpcReduction="20000"/>
          </a:bodyPr>
          <a:lstStyle/>
          <a:p>
            <a:pPr algn="ctr">
              <a:spcBef>
                <a:spcPts val="0"/>
              </a:spcBef>
              <a:buNone/>
            </a:pPr>
            <a:r>
              <a:rPr lang="en" dirty="0" smtClean="0">
                <a:latin typeface="Helvetica Neue"/>
                <a:cs typeface="Helvetica Neue"/>
              </a:rPr>
              <a:t>Email</a:t>
            </a:r>
            <a:r>
              <a:rPr lang="en-US" dirty="0" smtClean="0">
                <a:latin typeface="Helvetica Neue"/>
                <a:cs typeface="Helvetica Neue"/>
              </a:rPr>
              <a:t>–</a:t>
            </a:r>
            <a:r>
              <a:rPr lang="en" dirty="0" smtClean="0">
                <a:latin typeface="Helvetica Neue"/>
                <a:cs typeface="Helvetica Neue"/>
              </a:rPr>
              <a:t>Basic</a:t>
            </a:r>
            <a:r>
              <a:rPr lang="en-US" dirty="0" smtClean="0">
                <a:latin typeface="Helvetica Neue"/>
                <a:cs typeface="Helvetica Neue"/>
              </a:rPr>
              <a:t>–</a:t>
            </a:r>
            <a:r>
              <a:rPr lang="en" dirty="0" smtClean="0">
                <a:latin typeface="Helvetica Neue"/>
                <a:cs typeface="Helvetica Neue"/>
              </a:rPr>
              <a:t>Where it all started</a:t>
            </a:r>
            <a:endParaRPr lang="en-US" dirty="0" smtClean="0">
              <a:latin typeface="Helvetica Neue"/>
              <a:cs typeface="Helvetica Neue"/>
            </a:endParaRPr>
          </a:p>
          <a:p>
            <a:pPr algn="ctr">
              <a:spcBef>
                <a:spcPts val="0"/>
              </a:spcBef>
              <a:buNone/>
            </a:pPr>
            <a:endParaRPr lang="en-US" dirty="0" smtClean="0"/>
          </a:p>
          <a:p>
            <a:pPr>
              <a:spcBef>
                <a:spcPts val="0"/>
              </a:spcBef>
              <a:spcAft>
                <a:spcPts val="600"/>
              </a:spcAft>
            </a:pPr>
            <a:r>
              <a:rPr lang="en" dirty="0" smtClean="0"/>
              <a:t>Email Marketing still &gt; Social Media</a:t>
            </a:r>
            <a:endParaRPr lang="en-US" dirty="0" smtClean="0"/>
          </a:p>
          <a:p>
            <a:pPr>
              <a:spcBef>
                <a:spcPts val="0"/>
              </a:spcBef>
              <a:spcAft>
                <a:spcPts val="600"/>
              </a:spcAft>
            </a:pPr>
            <a:r>
              <a:rPr lang="en" dirty="0" smtClean="0"/>
              <a:t>Email is golden</a:t>
            </a:r>
            <a:endParaRPr lang="en-US" dirty="0" smtClean="0"/>
          </a:p>
          <a:p>
            <a:pPr>
              <a:spcBef>
                <a:spcPts val="0"/>
              </a:spcBef>
              <a:spcAft>
                <a:spcPts val="600"/>
              </a:spcAft>
            </a:pPr>
            <a:r>
              <a:rPr lang="en" dirty="0" smtClean="0"/>
              <a:t>Deft Response Companies</a:t>
            </a:r>
            <a:endParaRPr lang="en-US" dirty="0" smtClean="0"/>
          </a:p>
          <a:p>
            <a:pPr lvl="1">
              <a:spcBef>
                <a:spcPts val="0"/>
              </a:spcBef>
              <a:spcAft>
                <a:spcPts val="600"/>
              </a:spcAft>
            </a:pPr>
            <a:r>
              <a:rPr lang="en" dirty="0" smtClean="0"/>
              <a:t>Make a friend</a:t>
            </a:r>
            <a:endParaRPr lang="en-US" dirty="0" smtClean="0"/>
          </a:p>
          <a:p>
            <a:pPr lvl="1">
              <a:spcBef>
                <a:spcPts val="0"/>
              </a:spcBef>
              <a:spcAft>
                <a:spcPts val="600"/>
              </a:spcAft>
            </a:pPr>
            <a:r>
              <a:rPr lang="en" dirty="0" smtClean="0"/>
              <a:t>Use </a:t>
            </a:r>
            <a:r>
              <a:rPr lang="en-US" dirty="0" smtClean="0"/>
              <a:t>e</a:t>
            </a:r>
            <a:r>
              <a:rPr lang="en" dirty="0" smtClean="0"/>
              <a:t>mail to leverage into Social Media</a:t>
            </a:r>
            <a:endParaRPr lang="en-US" dirty="0" smtClean="0"/>
          </a:p>
          <a:p>
            <a:pPr>
              <a:spcBef>
                <a:spcPts val="0"/>
              </a:spcBef>
              <a:spcAft>
                <a:spcPts val="600"/>
              </a:spcAft>
            </a:pPr>
            <a:r>
              <a:rPr lang="en" dirty="0" smtClean="0"/>
              <a:t>No Response Companies</a:t>
            </a:r>
            <a:endParaRPr lang="en-US" dirty="0" smtClean="0"/>
          </a:p>
          <a:p>
            <a:pPr lvl="1">
              <a:spcBef>
                <a:spcPts val="0"/>
              </a:spcBef>
              <a:spcAft>
                <a:spcPts val="600"/>
              </a:spcAft>
            </a:pPr>
            <a:r>
              <a:rPr lang="en" dirty="0" smtClean="0"/>
              <a:t>Last Operational Function</a:t>
            </a:r>
            <a:endParaRPr lang="en-US" dirty="0" smtClean="0"/>
          </a:p>
          <a:p>
            <a:pPr lvl="1">
              <a:spcBef>
                <a:spcPts val="0"/>
              </a:spcBef>
              <a:spcAft>
                <a:spcPts val="600"/>
              </a:spcAft>
            </a:pPr>
            <a:r>
              <a:rPr lang="en" dirty="0" smtClean="0"/>
              <a:t>Last Line of Defense</a:t>
            </a:r>
            <a:endParaRPr lang="en-US" dirty="0" smtClean="0"/>
          </a:p>
          <a:p>
            <a:pPr lvl="1">
              <a:spcBef>
                <a:spcPts val="0"/>
              </a:spcBef>
              <a:spcAft>
                <a:spcPts val="600"/>
              </a:spcAft>
            </a:pPr>
            <a:r>
              <a:rPr lang="en" dirty="0" smtClean="0"/>
              <a:t>Customer Direct Line</a:t>
            </a:r>
          </a:p>
          <a:p>
            <a:endParaRPr lang="en-US" dirty="0"/>
          </a:p>
        </p:txBody>
      </p:sp>
      <p:pic>
        <p:nvPicPr>
          <p:cNvPr id="4" name="Picture 3"/>
          <p:cNvPicPr>
            <a:picLocks noChangeAspect="1"/>
          </p:cNvPicPr>
          <p:nvPr/>
        </p:nvPicPr>
        <p:blipFill>
          <a:blip r:embed="rId2"/>
          <a:stretch>
            <a:fillRect/>
          </a:stretch>
        </p:blipFill>
        <p:spPr>
          <a:xfrm>
            <a:off x="7831438" y="961082"/>
            <a:ext cx="855362" cy="85536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gn="ctr">
              <a:spcBef>
                <a:spcPts val="0"/>
              </a:spcBef>
              <a:spcAft>
                <a:spcPts val="600"/>
              </a:spcAft>
              <a:buNone/>
            </a:pPr>
            <a:r>
              <a:rPr lang="en-US" dirty="0" err="1" smtClean="0">
                <a:latin typeface="Helvetica Neue"/>
                <a:cs typeface="Helvetica Neue"/>
              </a:rPr>
              <a:t>Facebook</a:t>
            </a:r>
            <a:r>
              <a:rPr lang="en-US" dirty="0" smtClean="0">
                <a:latin typeface="Helvetica Neue"/>
                <a:cs typeface="Helvetica Neue"/>
              </a:rPr>
              <a:t> - Social Media</a:t>
            </a:r>
          </a:p>
          <a:p>
            <a:pPr algn="ctr">
              <a:spcBef>
                <a:spcPts val="0"/>
              </a:spcBef>
              <a:buNone/>
            </a:pPr>
            <a:endParaRPr lang="en-US" dirty="0" smtClean="0">
              <a:latin typeface="Helvetica Neue"/>
              <a:cs typeface="Helvetica Neue"/>
            </a:endParaRPr>
          </a:p>
          <a:p>
            <a:pPr>
              <a:spcBef>
                <a:spcPts val="0"/>
              </a:spcBef>
              <a:spcAft>
                <a:spcPts val="600"/>
              </a:spcAft>
            </a:pPr>
            <a:r>
              <a:rPr lang="en-US" dirty="0" smtClean="0"/>
              <a:t>Remember the Movie? The part…</a:t>
            </a:r>
          </a:p>
          <a:p>
            <a:pPr>
              <a:spcBef>
                <a:spcPts val="0"/>
              </a:spcBef>
              <a:spcAft>
                <a:spcPts val="600"/>
              </a:spcAft>
            </a:pPr>
            <a:r>
              <a:rPr lang="en-US" dirty="0" smtClean="0"/>
              <a:t>Give Give Give, Ask</a:t>
            </a:r>
          </a:p>
          <a:p>
            <a:pPr>
              <a:spcBef>
                <a:spcPts val="0"/>
              </a:spcBef>
              <a:spcAft>
                <a:spcPts val="600"/>
              </a:spcAft>
            </a:pPr>
            <a:r>
              <a:rPr lang="en-US" dirty="0" smtClean="0"/>
              <a:t>Jab, Jab, Jab, Right Hook</a:t>
            </a:r>
          </a:p>
          <a:p>
            <a:pPr>
              <a:spcBef>
                <a:spcPts val="0"/>
              </a:spcBef>
              <a:spcAft>
                <a:spcPts val="600"/>
              </a:spcAft>
            </a:pPr>
            <a:r>
              <a:rPr lang="en-US" dirty="0" smtClean="0"/>
              <a:t>The Movie.</a:t>
            </a:r>
          </a:p>
          <a:p>
            <a:pPr>
              <a:spcBef>
                <a:spcPts val="0"/>
              </a:spcBef>
              <a:spcAft>
                <a:spcPts val="600"/>
              </a:spcAft>
            </a:pPr>
            <a:r>
              <a:rPr lang="en-US" dirty="0" smtClean="0"/>
              <a:t>Ad VS Great Content</a:t>
            </a:r>
          </a:p>
          <a:p>
            <a:pPr>
              <a:spcBef>
                <a:spcPts val="0"/>
              </a:spcBef>
              <a:spcAft>
                <a:spcPts val="600"/>
              </a:spcAft>
            </a:pPr>
            <a:r>
              <a:rPr lang="en-US" dirty="0" smtClean="0"/>
              <a:t>Great Content Creates Context</a:t>
            </a:r>
          </a:p>
          <a:p>
            <a:pPr>
              <a:spcBef>
                <a:spcPts val="0"/>
              </a:spcBef>
              <a:spcAft>
                <a:spcPts val="600"/>
              </a:spcAft>
            </a:pPr>
            <a:r>
              <a:rPr lang="en-US" dirty="0" smtClean="0"/>
              <a:t>GMROI?</a:t>
            </a:r>
          </a:p>
        </p:txBody>
      </p:sp>
      <p:pic>
        <p:nvPicPr>
          <p:cNvPr id="3" name="Picture 2"/>
          <p:cNvPicPr>
            <a:picLocks noChangeAspect="1"/>
          </p:cNvPicPr>
          <p:nvPr/>
        </p:nvPicPr>
        <p:blipFill>
          <a:blip r:embed="rId2"/>
          <a:stretch>
            <a:fillRect/>
          </a:stretch>
        </p:blipFill>
        <p:spPr>
          <a:xfrm>
            <a:off x="7793685" y="1008450"/>
            <a:ext cx="893115" cy="89311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algn="ctr">
              <a:spcBef>
                <a:spcPts val="0"/>
              </a:spcBef>
              <a:buNone/>
            </a:pPr>
            <a:r>
              <a:rPr lang="en-US" dirty="0" err="1" smtClean="0">
                <a:latin typeface="Helvetica Neue"/>
                <a:cs typeface="Helvetica Neue"/>
              </a:rPr>
              <a:t>Facebook</a:t>
            </a:r>
            <a:r>
              <a:rPr lang="en-US" dirty="0" smtClean="0">
                <a:latin typeface="Helvetica Neue"/>
                <a:cs typeface="Helvetica Neue"/>
              </a:rPr>
              <a:t> - Social Media - Starting point</a:t>
            </a:r>
          </a:p>
          <a:p>
            <a:pPr algn="ctr">
              <a:spcBef>
                <a:spcPts val="0"/>
              </a:spcBef>
              <a:buNone/>
            </a:pPr>
            <a:endParaRPr lang="en-US" dirty="0" smtClean="0">
              <a:latin typeface="Helvetica Neue"/>
              <a:cs typeface="Helvetica Neue"/>
            </a:endParaRPr>
          </a:p>
          <a:p>
            <a:pPr>
              <a:spcBef>
                <a:spcPts val="600"/>
              </a:spcBef>
            </a:pPr>
            <a:r>
              <a:rPr lang="en-US" dirty="0" smtClean="0"/>
              <a:t>Budget Breakdown:</a:t>
            </a:r>
          </a:p>
          <a:p>
            <a:pPr lvl="1">
              <a:spcBef>
                <a:spcPts val="600"/>
              </a:spcBef>
              <a:spcAft>
                <a:spcPts val="600"/>
              </a:spcAft>
            </a:pPr>
            <a:r>
              <a:rPr lang="en-US" dirty="0" smtClean="0"/>
              <a:t>$100 email marketing program</a:t>
            </a:r>
          </a:p>
          <a:p>
            <a:pPr lvl="1">
              <a:spcBef>
                <a:spcPts val="600"/>
              </a:spcBef>
              <a:spcAft>
                <a:spcPts val="600"/>
              </a:spcAft>
            </a:pPr>
            <a:r>
              <a:rPr lang="en-US" dirty="0" smtClean="0"/>
              <a:t>$300 Social Media</a:t>
            </a:r>
          </a:p>
          <a:p>
            <a:pPr lvl="1">
              <a:spcBef>
                <a:spcPts val="600"/>
              </a:spcBef>
              <a:spcAft>
                <a:spcPts val="600"/>
              </a:spcAft>
            </a:pPr>
            <a:r>
              <a:rPr lang="en-US" dirty="0" smtClean="0"/>
              <a:t>$1,000 YP advertising</a:t>
            </a:r>
          </a:p>
          <a:p>
            <a:pPr lvl="1">
              <a:spcBef>
                <a:spcPts val="600"/>
              </a:spcBef>
              <a:spcAft>
                <a:spcPts val="600"/>
              </a:spcAft>
            </a:pPr>
            <a:r>
              <a:rPr lang="en-US" dirty="0" smtClean="0"/>
              <a:t>$2,500 CPC advertising</a:t>
            </a:r>
          </a:p>
          <a:p>
            <a:pPr lvl="1">
              <a:spcBef>
                <a:spcPts val="600"/>
              </a:spcBef>
              <a:spcAft>
                <a:spcPts val="600"/>
              </a:spcAft>
            </a:pPr>
            <a:r>
              <a:rPr lang="en-US" dirty="0" smtClean="0"/>
              <a:t>$3,500 TV image brand campaign</a:t>
            </a:r>
          </a:p>
          <a:p>
            <a:pPr>
              <a:spcBef>
                <a:spcPts val="0"/>
              </a:spcBef>
              <a:buNone/>
            </a:pPr>
            <a:endParaRPr lang="en-US" dirty="0" smtClean="0"/>
          </a:p>
          <a:p>
            <a:pPr algn="ctr">
              <a:spcBef>
                <a:spcPts val="0"/>
              </a:spcBef>
              <a:buNone/>
            </a:pPr>
            <a:r>
              <a:rPr lang="en-US" dirty="0" smtClean="0"/>
              <a:t>Social Media represents 4% of our ad budget…tiny</a:t>
            </a:r>
          </a:p>
          <a:p>
            <a:pPr lvl="0">
              <a:spcBef>
                <a:spcPts val="0"/>
              </a:spcBef>
              <a:buNone/>
            </a:pPr>
            <a:endParaRPr lang="en-US" dirty="0" smtClean="0"/>
          </a:p>
          <a:p>
            <a:endParaRPr lang="en-US" dirty="0"/>
          </a:p>
        </p:txBody>
      </p:sp>
      <p:pic>
        <p:nvPicPr>
          <p:cNvPr id="3" name="Picture 2"/>
          <p:cNvPicPr>
            <a:picLocks noChangeAspect="1"/>
          </p:cNvPicPr>
          <p:nvPr/>
        </p:nvPicPr>
        <p:blipFill>
          <a:blip r:embed="rId2"/>
          <a:stretch>
            <a:fillRect/>
          </a:stretch>
        </p:blipFill>
        <p:spPr>
          <a:xfrm>
            <a:off x="7793685" y="987855"/>
            <a:ext cx="893115" cy="89311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793685" y="987855"/>
            <a:ext cx="893115" cy="893115"/>
          </a:xfrm>
          <a:prstGeom prst="rect">
            <a:avLst/>
          </a:prstGeom>
        </p:spPr>
      </p:pic>
      <p:graphicFrame>
        <p:nvGraphicFramePr>
          <p:cNvPr id="5" name="Chart 4"/>
          <p:cNvGraphicFramePr/>
          <p:nvPr>
            <p:extLst>
              <p:ext uri="{D42A27DB-BD31-4B8C-83A1-F6EECF244321}">
                <p14:modId xmlns:p14="http://schemas.microsoft.com/office/powerpoint/2010/main" val="3085756443"/>
              </p:ext>
            </p:extLst>
          </p:nvPr>
        </p:nvGraphicFramePr>
        <p:xfrm>
          <a:off x="1220912" y="760644"/>
          <a:ext cx="5868256" cy="41144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4272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lvl="0" algn="ctr">
              <a:spcBef>
                <a:spcPts val="0"/>
              </a:spcBef>
              <a:buNone/>
            </a:pPr>
            <a:r>
              <a:rPr lang="en" dirty="0" smtClean="0">
                <a:latin typeface="Helvetica Neue"/>
                <a:cs typeface="Helvetica Neue"/>
              </a:rPr>
              <a:t>Social Media</a:t>
            </a:r>
            <a:endParaRPr lang="en-US" dirty="0" smtClean="0">
              <a:latin typeface="Helvetica Neue"/>
              <a:cs typeface="Helvetica Neue"/>
            </a:endParaRPr>
          </a:p>
          <a:p>
            <a:pPr algn="ctr">
              <a:spcBef>
                <a:spcPts val="0"/>
              </a:spcBef>
            </a:pPr>
            <a:endParaRPr lang="en" dirty="0" smtClean="0">
              <a:latin typeface="Helvetica Neue"/>
              <a:cs typeface="Helvetica Neue"/>
            </a:endParaRPr>
          </a:p>
          <a:p>
            <a:pPr>
              <a:spcBef>
                <a:spcPts val="0"/>
              </a:spcBef>
              <a:spcAft>
                <a:spcPts val="600"/>
              </a:spcAft>
            </a:pPr>
            <a:r>
              <a:rPr lang="en" dirty="0" smtClean="0"/>
              <a:t>Social Media 4% BUT</a:t>
            </a:r>
          </a:p>
          <a:p>
            <a:pPr lvl="1">
              <a:spcBef>
                <a:spcPts val="0"/>
              </a:spcBef>
              <a:spcAft>
                <a:spcPts val="600"/>
              </a:spcAft>
            </a:pPr>
            <a:r>
              <a:rPr lang="en" dirty="0" smtClean="0"/>
              <a:t>Social Media Content Creation</a:t>
            </a:r>
          </a:p>
          <a:p>
            <a:pPr lvl="2">
              <a:spcBef>
                <a:spcPts val="0"/>
              </a:spcBef>
              <a:spcAft>
                <a:spcPts val="600"/>
              </a:spcAft>
            </a:pPr>
            <a:r>
              <a:rPr lang="en" dirty="0" smtClean="0"/>
              <a:t>Huge Costs</a:t>
            </a:r>
          </a:p>
          <a:p>
            <a:pPr lvl="2">
              <a:spcBef>
                <a:spcPts val="0"/>
              </a:spcBef>
              <a:spcAft>
                <a:spcPts val="600"/>
              </a:spcAft>
            </a:pPr>
            <a:r>
              <a:rPr lang="en" dirty="0" smtClean="0"/>
              <a:t>It is a commitment</a:t>
            </a:r>
            <a:endParaRPr lang="en-US" dirty="0" smtClean="0"/>
          </a:p>
          <a:p>
            <a:pPr lvl="2">
              <a:spcBef>
                <a:spcPts val="0"/>
              </a:spcBef>
              <a:spcAft>
                <a:spcPts val="600"/>
              </a:spcAft>
            </a:pPr>
            <a:r>
              <a:rPr lang="en" dirty="0" smtClean="0"/>
              <a:t>Hybrid positions?	</a:t>
            </a:r>
          </a:p>
          <a:p>
            <a:pPr lvl="2">
              <a:spcBef>
                <a:spcPts val="0"/>
              </a:spcBef>
              <a:spcAft>
                <a:spcPts val="600"/>
              </a:spcAft>
            </a:pPr>
            <a:r>
              <a:rPr lang="en" dirty="0" smtClean="0"/>
              <a:t>Something someone already likes?</a:t>
            </a:r>
          </a:p>
          <a:p>
            <a:pPr lvl="2">
              <a:spcBef>
                <a:spcPts val="0"/>
              </a:spcBef>
              <a:spcAft>
                <a:spcPts val="600"/>
              </a:spcAft>
            </a:pPr>
            <a:r>
              <a:rPr lang="en" dirty="0" smtClean="0"/>
              <a:t>Full commitment?</a:t>
            </a:r>
          </a:p>
          <a:p>
            <a:pPr lvl="2">
              <a:spcBef>
                <a:spcPts val="0"/>
              </a:spcBef>
              <a:spcAft>
                <a:spcPts val="600"/>
              </a:spcAft>
            </a:pPr>
            <a:r>
              <a:rPr lang="en" dirty="0" smtClean="0"/>
              <a:t>Develop your base</a:t>
            </a:r>
            <a:r>
              <a:rPr lang="en-US" dirty="0" smtClean="0"/>
              <a:t>…</a:t>
            </a:r>
            <a:endParaRPr lang="en" dirty="0" smtClean="0"/>
          </a:p>
          <a:p>
            <a:endParaRPr lang="en-US" dirty="0"/>
          </a:p>
        </p:txBody>
      </p:sp>
      <p:pic>
        <p:nvPicPr>
          <p:cNvPr id="3" name="Picture 2"/>
          <p:cNvPicPr>
            <a:picLocks noChangeAspect="1"/>
          </p:cNvPicPr>
          <p:nvPr/>
        </p:nvPicPr>
        <p:blipFill>
          <a:blip r:embed="rId2"/>
          <a:stretch>
            <a:fillRect/>
          </a:stretch>
        </p:blipFill>
        <p:spPr>
          <a:xfrm>
            <a:off x="7793685" y="1008449"/>
            <a:ext cx="893115" cy="89311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ctr">
              <a:spcBef>
                <a:spcPts val="0"/>
              </a:spcBef>
              <a:buNone/>
            </a:pPr>
            <a:r>
              <a:rPr lang="en" dirty="0" smtClean="0">
                <a:latin typeface="Helvetica Neue"/>
                <a:cs typeface="Helvetica Neue"/>
              </a:rPr>
              <a:t>Creating your base</a:t>
            </a:r>
            <a:endParaRPr lang="en-US" dirty="0" smtClean="0">
              <a:latin typeface="Helvetica Neue"/>
              <a:cs typeface="Helvetica Neue"/>
            </a:endParaRPr>
          </a:p>
          <a:p>
            <a:pPr algn="ctr">
              <a:spcBef>
                <a:spcPts val="0"/>
              </a:spcBef>
              <a:buNone/>
            </a:pPr>
            <a:endParaRPr lang="en" dirty="0" smtClean="0">
              <a:latin typeface="Helvetica Neue"/>
              <a:cs typeface="Helvetica Neue"/>
            </a:endParaRPr>
          </a:p>
          <a:p>
            <a:pPr>
              <a:spcBef>
                <a:spcPts val="600"/>
              </a:spcBef>
              <a:spcAft>
                <a:spcPts val="600"/>
              </a:spcAft>
            </a:pPr>
            <a:r>
              <a:rPr lang="en" dirty="0" smtClean="0"/>
              <a:t>Mail Import &amp; Tel Import</a:t>
            </a:r>
          </a:p>
          <a:p>
            <a:pPr lvl="1">
              <a:spcBef>
                <a:spcPts val="600"/>
              </a:spcBef>
              <a:spcAft>
                <a:spcPts val="600"/>
              </a:spcAft>
            </a:pPr>
            <a:r>
              <a:rPr lang="en" dirty="0" smtClean="0"/>
              <a:t>Ads manager - a teenager can do this</a:t>
            </a:r>
          </a:p>
          <a:p>
            <a:pPr lvl="1">
              <a:spcBef>
                <a:spcPts val="600"/>
              </a:spcBef>
              <a:spcAft>
                <a:spcPts val="600"/>
              </a:spcAft>
            </a:pPr>
            <a:r>
              <a:rPr lang="en" dirty="0" smtClean="0"/>
              <a:t>“How Do I Create a Custom Audience in</a:t>
            </a:r>
            <a:r>
              <a:rPr lang="en-US" dirty="0" smtClean="0"/>
              <a:t> </a:t>
            </a:r>
            <a:r>
              <a:rPr lang="en" dirty="0" smtClean="0"/>
              <a:t>Facebook?”</a:t>
            </a:r>
            <a:endParaRPr lang="en-US" dirty="0" smtClean="0"/>
          </a:p>
          <a:p>
            <a:pPr lvl="1">
              <a:spcBef>
                <a:spcPts val="600"/>
              </a:spcBef>
              <a:spcAft>
                <a:spcPts val="600"/>
              </a:spcAft>
            </a:pPr>
            <a:r>
              <a:rPr lang="en" dirty="0" smtClean="0"/>
              <a:t>http://www.facebook.com/help/www/170456843145568</a:t>
            </a:r>
          </a:p>
        </p:txBody>
      </p:sp>
      <p:pic>
        <p:nvPicPr>
          <p:cNvPr id="3" name="Picture 2"/>
          <p:cNvPicPr>
            <a:picLocks noChangeAspect="1"/>
          </p:cNvPicPr>
          <p:nvPr/>
        </p:nvPicPr>
        <p:blipFill>
          <a:blip r:embed="rId2"/>
          <a:stretch>
            <a:fillRect/>
          </a:stretch>
        </p:blipFill>
        <p:spPr>
          <a:xfrm>
            <a:off x="7793685" y="1042774"/>
            <a:ext cx="893115" cy="89311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467</TotalTime>
  <Words>761</Words>
  <Application>Microsoft Office PowerPoint</Application>
  <PresentationFormat>On-screen Show (16:9)</PresentationFormat>
  <Paragraphs>160</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NAMM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Megan Nelson</dc:creator>
  <cp:lastModifiedBy>Jessica Duarte</cp:lastModifiedBy>
  <cp:revision>55</cp:revision>
  <dcterms:created xsi:type="dcterms:W3CDTF">2014-06-13T20:10:38Z</dcterms:created>
  <dcterms:modified xsi:type="dcterms:W3CDTF">2014-07-11T23:48:26Z</dcterms:modified>
</cp:coreProperties>
</file>