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rels" ContentType="application/vnd.openxmlformats-package.relationships+xml"/>
  <Default Extension="xlsx" ContentType="application/vnd.openxmlformats-officedocument.spreadsheetml.sheet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1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2.xml" ContentType="application/vnd.openxmlformats-officedocument.presentationml.tags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3.xml" ContentType="application/vnd.openxmlformats-officedocument.presentationml.tags+xml"/>
  <Override PartName="/ppt/notesSlides/notesSlide13.xml" ContentType="application/vnd.openxmlformats-officedocument.presentationml.notesSlide+xml"/>
  <Override PartName="/ppt/tags/tag4.xml" ContentType="application/vnd.openxmlformats-officedocument.presentationml.tags+xml"/>
  <Override PartName="/ppt/notesSlides/notesSlide14.xml" ContentType="application/vnd.openxmlformats-officedocument.presentationml.notesSlide+xml"/>
  <Override PartName="/ppt/tags/tag5.xml" ContentType="application/vnd.openxmlformats-officedocument.presentationml.tags+xml"/>
  <Override PartName="/ppt/notesSlides/notesSlide15.xml" ContentType="application/vnd.openxmlformats-officedocument.presentationml.notesSlide+xml"/>
  <Override PartName="/ppt/tags/tag6.xml" ContentType="application/vnd.openxmlformats-officedocument.presentationml.tags+xml"/>
  <Override PartName="/ppt/notesSlides/notesSlide16.xml" ContentType="application/vnd.openxmlformats-officedocument.presentationml.notesSlide+xml"/>
  <Override PartName="/ppt/tags/tag7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1"/>
  </p:notesMasterIdLst>
  <p:sldIdLst>
    <p:sldId id="256" r:id="rId2"/>
    <p:sldId id="276" r:id="rId3"/>
    <p:sldId id="279" r:id="rId4"/>
    <p:sldId id="280" r:id="rId5"/>
    <p:sldId id="259" r:id="rId6"/>
    <p:sldId id="260" r:id="rId7"/>
    <p:sldId id="263" r:id="rId8"/>
    <p:sldId id="264" r:id="rId9"/>
    <p:sldId id="265" r:id="rId10"/>
    <p:sldId id="258" r:id="rId11"/>
    <p:sldId id="268" r:id="rId12"/>
    <p:sldId id="266" r:id="rId13"/>
    <p:sldId id="278" r:id="rId14"/>
    <p:sldId id="269" r:id="rId15"/>
    <p:sldId id="270" r:id="rId16"/>
    <p:sldId id="271" r:id="rId17"/>
    <p:sldId id="272" r:id="rId18"/>
    <p:sldId id="267" r:id="rId19"/>
    <p:sldId id="275" r:id="rId20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notes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7095" autoAdjust="0"/>
  </p:normalViewPr>
  <p:slideViewPr>
    <p:cSldViewPr snapToGrid="0" snapToObjects="1">
      <p:cViewPr>
        <p:scale>
          <a:sx n="100" d="100"/>
          <a:sy n="100" d="100"/>
        </p:scale>
        <p:origin x="-1264" y="-17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notesMaster" Target="notesMasters/notesMaster1.xml"/><Relationship Id="rId22" Type="http://schemas.openxmlformats.org/officeDocument/2006/relationships/printerSettings" Target="printerSettings/printerSettings1.bin"/><Relationship Id="rId23" Type="http://schemas.openxmlformats.org/officeDocument/2006/relationships/presProps" Target="presProps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2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view3D>
      <c:rotX val="10"/>
      <c:rotY val="5"/>
      <c:rAngAx val="0"/>
      <c:perspective val="1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Milliennials</c:v>
                </c:pt>
              </c:strCache>
            </c:strRef>
          </c:tx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2015.0</c:v>
                </c:pt>
                <c:pt idx="1">
                  <c:v>2020.0</c:v>
                </c:pt>
                <c:pt idx="2">
                  <c:v>2025.0</c:v>
                </c:pt>
              </c:numCache>
            </c:numRef>
          </c:cat>
          <c:val>
            <c:numRef>
              <c:f>Sheet1!$B$2:$B$4</c:f>
              <c:numCache>
                <c:formatCode>0%</c:formatCode>
                <c:ptCount val="3"/>
                <c:pt idx="0">
                  <c:v>0.36</c:v>
                </c:pt>
                <c:pt idx="1">
                  <c:v>0.5</c:v>
                </c:pt>
                <c:pt idx="2">
                  <c:v>0.75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Other Generations</c:v>
                </c:pt>
              </c:strCache>
            </c:strRef>
          </c:tx>
          <c:invertIfNegative val="0"/>
          <c:dLbls>
            <c:delete val="1"/>
          </c:dLbls>
          <c:cat>
            <c:numRef>
              <c:f>Sheet1!$A$2:$A$4</c:f>
              <c:numCache>
                <c:formatCode>General</c:formatCode>
                <c:ptCount val="3"/>
                <c:pt idx="0">
                  <c:v>2015.0</c:v>
                </c:pt>
                <c:pt idx="1">
                  <c:v>2020.0</c:v>
                </c:pt>
                <c:pt idx="2">
                  <c:v>2025.0</c:v>
                </c:pt>
              </c:numCache>
            </c:numRef>
          </c:cat>
          <c:val>
            <c:numRef>
              <c:f>Sheet1!$C$2:$C$4</c:f>
              <c:numCache>
                <c:formatCode>0%</c:formatCode>
                <c:ptCount val="3"/>
                <c:pt idx="0">
                  <c:v>0.64</c:v>
                </c:pt>
                <c:pt idx="1">
                  <c:v>0.5</c:v>
                </c:pt>
                <c:pt idx="2">
                  <c:v>0.25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-2076210072"/>
        <c:axId val="-2076987368"/>
        <c:axId val="0"/>
      </c:bar3DChart>
      <c:catAx>
        <c:axId val="-20762100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-2076987368"/>
        <c:crosses val="autoZero"/>
        <c:auto val="1"/>
        <c:lblAlgn val="ctr"/>
        <c:lblOffset val="100"/>
        <c:noMultiLvlLbl val="0"/>
      </c:catAx>
      <c:valAx>
        <c:axId val="-2076987368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-2076210072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sz="1200"/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 sz="1800">
          <a:latin typeface="Helvetica Neue Light"/>
        </a:defRPr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B4D17B-4F40-E04F-B774-B37D7CD935E4}" type="datetimeFigureOut">
              <a:rPr lang="en-US" smtClean="0"/>
              <a:t>1/16/15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28E909-E4F8-444A-A55D-1EC3AFA483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98960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8E909-E4F8-444A-A55D-1EC3AFA483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26750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Millenials</a:t>
            </a:r>
            <a:r>
              <a:rPr lang="en-US" dirty="0" smtClean="0"/>
              <a:t> – 1981 – 2006</a:t>
            </a:r>
          </a:p>
          <a:p>
            <a:r>
              <a:rPr lang="en-US" dirty="0" smtClean="0"/>
              <a:t>Newest</a:t>
            </a:r>
            <a:r>
              <a:rPr lang="en-US" baseline="0" dirty="0" smtClean="0"/>
              <a:t> generation to join workforce</a:t>
            </a:r>
          </a:p>
          <a:p>
            <a:endParaRPr lang="en-US" baseline="0" dirty="0" smtClean="0"/>
          </a:p>
          <a:p>
            <a:r>
              <a:rPr lang="en-US" baseline="0" dirty="0" smtClean="0"/>
              <a:t>Lot of generalizations…</a:t>
            </a:r>
          </a:p>
          <a:p>
            <a:r>
              <a:rPr lang="en-US" baseline="0" dirty="0" smtClean="0"/>
              <a:t>“The new guys…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8E909-E4F8-444A-A55D-1EC3AFA4837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39472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Don’t work – Lazy</a:t>
            </a:r>
          </a:p>
          <a:p>
            <a:r>
              <a:rPr lang="en-US" dirty="0" smtClean="0"/>
              <a:t>No clue…</a:t>
            </a:r>
          </a:p>
          <a:p>
            <a:r>
              <a:rPr lang="en-US" dirty="0" smtClean="0"/>
              <a:t>Sagging pants..</a:t>
            </a:r>
          </a:p>
          <a:p>
            <a:r>
              <a:rPr lang="en-US" dirty="0" smtClean="0"/>
              <a:t>If</a:t>
            </a:r>
            <a:r>
              <a:rPr lang="en-US" baseline="0" dirty="0" smtClean="0"/>
              <a:t> it’s not on their phone…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View new employees coming in…like</a:t>
            </a:r>
            <a:r>
              <a:rPr lang="en-US" baseline="0" dirty="0" smtClean="0"/>
              <a:t> this.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8E909-E4F8-444A-A55D-1EC3AFA4837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39472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This is something our</a:t>
            </a:r>
            <a:r>
              <a:rPr lang="en-US" baseline="0" dirty="0" smtClean="0"/>
              <a:t> company has struggled with.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8E909-E4F8-444A-A55D-1EC3AFA4837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39472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 smtClean="0"/>
              <a:t>4 Generations – seen a lot.</a:t>
            </a:r>
          </a:p>
          <a:p>
            <a:endParaRPr lang="en-US" baseline="0" dirty="0" smtClean="0"/>
          </a:p>
          <a:p>
            <a:r>
              <a:rPr lang="en-US" baseline="0" dirty="0" smtClean="0"/>
              <a:t>Constantly dealing with changing of the guard.</a:t>
            </a:r>
          </a:p>
          <a:p>
            <a:r>
              <a:rPr lang="en-US" baseline="0" dirty="0" smtClean="0"/>
              <a:t>Newest – lot of passion &amp; energy…</a:t>
            </a:r>
          </a:p>
          <a:p>
            <a:endParaRPr lang="en-US" baseline="0" dirty="0" smtClean="0"/>
          </a:p>
          <a:p>
            <a:r>
              <a:rPr lang="en-US" baseline="0" dirty="0" smtClean="0"/>
              <a:t>Some differences but really it’s a management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8E909-E4F8-444A-A55D-1EC3AFA4837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40992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Traditionalists</a:t>
            </a:r>
          </a:p>
          <a:p>
            <a:endParaRPr lang="en-US" baseline="0" dirty="0" smtClean="0"/>
          </a:p>
          <a:p>
            <a:r>
              <a:rPr lang="en-US" baseline="0" dirty="0" smtClean="0"/>
              <a:t>Separate Professional Life from Personal life.</a:t>
            </a:r>
          </a:p>
          <a:p>
            <a:r>
              <a:rPr lang="en-US" baseline="0" dirty="0" smtClean="0"/>
              <a:t>Formal – dress, communication, in corporate outlook</a:t>
            </a:r>
          </a:p>
          <a:p>
            <a:r>
              <a:rPr lang="en-US" baseline="0" dirty="0" smtClean="0"/>
              <a:t>	Like org charts</a:t>
            </a:r>
          </a:p>
          <a:p>
            <a:endParaRPr lang="en-US" baseline="0" dirty="0" smtClean="0"/>
          </a:p>
          <a:p>
            <a:r>
              <a:rPr lang="en-US" baseline="0" dirty="0" smtClean="0"/>
              <a:t>“Waste Not, Want Not”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8E909-E4F8-444A-A55D-1EC3AFA4837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4846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Boomers</a:t>
            </a:r>
          </a:p>
          <a:p>
            <a:r>
              <a:rPr lang="en-US" dirty="0" smtClean="0"/>
              <a:t>Goal – Solid,</a:t>
            </a:r>
            <a:r>
              <a:rPr lang="en-US" baseline="0" dirty="0" smtClean="0"/>
              <a:t> stable career</a:t>
            </a:r>
          </a:p>
          <a:p>
            <a:r>
              <a:rPr lang="en-US" baseline="0" dirty="0" smtClean="0"/>
              <a:t>	Lifers – change jobs infrequently</a:t>
            </a:r>
          </a:p>
          <a:p>
            <a:r>
              <a:rPr lang="en-US" baseline="0" dirty="0" smtClean="0"/>
              <a:t>	“See changing as a setback”</a:t>
            </a:r>
          </a:p>
          <a:p>
            <a:r>
              <a:rPr lang="en-US" baseline="0" dirty="0" smtClean="0"/>
              <a:t>Motivated – Salary, Titles, &amp; Recognition</a:t>
            </a:r>
          </a:p>
          <a:p>
            <a:r>
              <a:rPr lang="en-US" baseline="0" dirty="0" smtClean="0"/>
              <a:t>Balance is still separate.  As “Co-workers”</a:t>
            </a:r>
          </a:p>
          <a:p>
            <a:endParaRPr lang="en-US" baseline="0" dirty="0" smtClean="0"/>
          </a:p>
          <a:p>
            <a:r>
              <a:rPr lang="en-US" baseline="0" dirty="0" smtClean="0"/>
              <a:t>Attitude is still on the formal spectrum.</a:t>
            </a:r>
          </a:p>
          <a:p>
            <a:endParaRPr lang="en-US" baseline="0" dirty="0" smtClean="0"/>
          </a:p>
          <a:p>
            <a:r>
              <a:rPr lang="en-US" baseline="0" dirty="0" smtClean="0"/>
              <a:t>Motto – “Live to Work”</a:t>
            </a:r>
          </a:p>
          <a:p>
            <a:r>
              <a:rPr lang="en-US" baseline="0" dirty="0" smtClean="0"/>
              <a:t>“Go to work to provide for family” – JOB</a:t>
            </a:r>
          </a:p>
          <a:p>
            <a:r>
              <a:rPr lang="en-US" baseline="0" dirty="0" smtClean="0"/>
              <a:t>Traditionalist parents.</a:t>
            </a:r>
          </a:p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8E909-E4F8-444A-A55D-1EC3AFA4837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4846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Gen X</a:t>
            </a:r>
          </a:p>
          <a:p>
            <a:r>
              <a:rPr lang="en-US" dirty="0" smtClean="0"/>
              <a:t>“Portable” career – take it</a:t>
            </a:r>
            <a:r>
              <a:rPr lang="en-US" baseline="0" dirty="0" smtClean="0"/>
              <a:t> with them.</a:t>
            </a:r>
          </a:p>
          <a:p>
            <a:r>
              <a:rPr lang="en-US" baseline="0" dirty="0" smtClean="0"/>
              <a:t>	Expect to change 4-5 times during career.</a:t>
            </a:r>
          </a:p>
          <a:p>
            <a:endParaRPr lang="en-US" baseline="0" dirty="0" smtClean="0"/>
          </a:p>
          <a:p>
            <a:r>
              <a:rPr lang="en-US" baseline="0" dirty="0" smtClean="0"/>
              <a:t>Grew up in a period of change – Internet, Social Media</a:t>
            </a:r>
          </a:p>
          <a:p>
            <a:r>
              <a:rPr lang="en-US" baseline="0" dirty="0" smtClean="0"/>
              <a:t>Kids at home in the afternoons – parents worked.</a:t>
            </a:r>
          </a:p>
          <a:p>
            <a:r>
              <a:rPr lang="en-US" baseline="0" dirty="0" smtClean="0"/>
              <a:t>	Independence</a:t>
            </a:r>
          </a:p>
          <a:p>
            <a:endParaRPr lang="en-US" baseline="0" dirty="0" smtClean="0"/>
          </a:p>
          <a:p>
            <a:r>
              <a:rPr lang="en-US" baseline="0" dirty="0" smtClean="0"/>
              <a:t>Motto – “Work to Live”</a:t>
            </a:r>
          </a:p>
          <a:p>
            <a:r>
              <a:rPr lang="en-US" baseline="0" dirty="0" smtClean="0"/>
              <a:t>	Saw effect of parents spending less time.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8E909-E4F8-444A-A55D-1EC3AFA4837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4846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Millennials</a:t>
            </a:r>
            <a:r>
              <a:rPr lang="en-US" baseline="0" dirty="0" smtClean="0"/>
              <a:t> - </a:t>
            </a:r>
            <a:r>
              <a:rPr lang="en-US" dirty="0" smtClean="0"/>
              <a:t>Gen </a:t>
            </a:r>
            <a:r>
              <a:rPr lang="en-US" baseline="0" dirty="0" smtClean="0"/>
              <a:t>Y – Immediate Generation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Want to do more than 1</a:t>
            </a:r>
            <a:r>
              <a:rPr lang="en-US" baseline="0" dirty="0" smtClean="0"/>
              <a:t> thing.</a:t>
            </a:r>
          </a:p>
          <a:p>
            <a:endParaRPr lang="en-US" baseline="0" dirty="0" smtClean="0"/>
          </a:p>
          <a:p>
            <a:r>
              <a:rPr lang="en-US" baseline="0" dirty="0" smtClean="0"/>
              <a:t>Casual attitude – dress &amp; outlook</a:t>
            </a:r>
            <a:endParaRPr lang="en-US" dirty="0" smtClean="0"/>
          </a:p>
          <a:p>
            <a:endParaRPr lang="en-US" dirty="0" smtClean="0"/>
          </a:p>
          <a:p>
            <a:r>
              <a:rPr lang="en-US" baseline="0" dirty="0" smtClean="0"/>
              <a:t>See “co-workers as friends”</a:t>
            </a:r>
          </a:p>
          <a:p>
            <a:endParaRPr lang="en-US" dirty="0" smtClean="0"/>
          </a:p>
          <a:p>
            <a:r>
              <a:rPr lang="en-US" dirty="0" smtClean="0"/>
              <a:t>More about WHY – than anything else.</a:t>
            </a:r>
          </a:p>
          <a:p>
            <a:endParaRPr lang="en-US" dirty="0" smtClean="0"/>
          </a:p>
          <a:p>
            <a:r>
              <a:rPr lang="en-US" dirty="0" smtClean="0"/>
              <a:t>WHY</a:t>
            </a:r>
            <a:r>
              <a:rPr lang="en-US" baseline="0" dirty="0" smtClean="0"/>
              <a:t> IS THIS IMPORTANT?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8E909-E4F8-444A-A55D-1EC3AFA4837C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4846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M – fasting growing segment</a:t>
            </a:r>
            <a:r>
              <a:rPr lang="en-US" baseline="0" dirty="0" smtClean="0"/>
              <a:t> of workers today.</a:t>
            </a:r>
          </a:p>
          <a:p>
            <a:endParaRPr lang="en-US" baseline="0" dirty="0" smtClean="0"/>
          </a:p>
          <a:p>
            <a:r>
              <a:rPr lang="en-US" baseline="0" dirty="0" smtClean="0"/>
              <a:t>Managers…understand younger generations </a:t>
            </a:r>
          </a:p>
          <a:p>
            <a:r>
              <a:rPr lang="en-US" baseline="0" dirty="0" smtClean="0"/>
              <a:t>remember management lessons we’ve learned.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8E909-E4F8-444A-A55D-1EC3AFA4837C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4123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 smtClean="0"/>
              <a:t>“Younger people”…change more frequently.</a:t>
            </a:r>
          </a:p>
          <a:p>
            <a:r>
              <a:rPr lang="en-US" baseline="0" dirty="0" smtClean="0"/>
              <a:t>	Older – we don’t want to.</a:t>
            </a:r>
          </a:p>
          <a:p>
            <a:endParaRPr lang="en-US" baseline="0" dirty="0" smtClean="0"/>
          </a:p>
          <a:p>
            <a:r>
              <a:rPr lang="en-US" baseline="0" dirty="0" smtClean="0"/>
              <a:t>We need to hang on to young people…</a:t>
            </a:r>
          </a:p>
          <a:p>
            <a:r>
              <a:rPr lang="en-US" baseline="0" dirty="0" smtClean="0"/>
              <a:t>Experienced 2 – 4 times more.</a:t>
            </a:r>
          </a:p>
          <a:p>
            <a:endParaRPr lang="en-US" baseline="0" dirty="0" smtClean="0"/>
          </a:p>
          <a:p>
            <a:endParaRPr lang="en-US" baseline="0" dirty="0" smtClean="0"/>
          </a:p>
          <a:p>
            <a:endParaRPr lang="en-US" baseline="0" dirty="0" smtClean="0"/>
          </a:p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8E909-E4F8-444A-A55D-1EC3AFA4837C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97785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 smtClean="0"/>
              <a:t>How can we motivate young people?</a:t>
            </a:r>
          </a:p>
          <a:p>
            <a:endParaRPr lang="en-US" baseline="0" dirty="0" smtClean="0"/>
          </a:p>
          <a:p>
            <a:r>
              <a:rPr lang="en-US" baseline="0" dirty="0" smtClean="0"/>
              <a:t>Management principles we all know.</a:t>
            </a:r>
          </a:p>
          <a:p>
            <a:r>
              <a:rPr lang="en-US" baseline="0" dirty="0" smtClean="0"/>
              <a:t>	Just have to remind ourselves.</a:t>
            </a:r>
          </a:p>
          <a:p>
            <a:endParaRPr lang="en-US" baseline="0" dirty="0" smtClean="0"/>
          </a:p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8E909-E4F8-444A-A55D-1EC3AFA4837C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05189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Provide Autonomy</a:t>
            </a:r>
            <a:r>
              <a:rPr lang="en-US" baseline="0" dirty="0" smtClean="0"/>
              <a:t> – Independence</a:t>
            </a:r>
          </a:p>
          <a:p>
            <a:endParaRPr lang="en-US" baseline="0" dirty="0" smtClean="0"/>
          </a:p>
          <a:p>
            <a:r>
              <a:rPr lang="en-US" baseline="0" dirty="0" smtClean="0"/>
              <a:t>Tell them where the </a:t>
            </a:r>
            <a:r>
              <a:rPr lang="en-US" baseline="0" dirty="0" err="1" smtClean="0"/>
              <a:t>Endzone</a:t>
            </a:r>
            <a:r>
              <a:rPr lang="en-US" baseline="0" dirty="0" smtClean="0"/>
              <a:t> is…let them call the plays.</a:t>
            </a:r>
          </a:p>
          <a:p>
            <a:r>
              <a:rPr lang="en-US" baseline="0" dirty="0" smtClean="0"/>
              <a:t>	Share the vision or what the outcome looks like…get out of their way.</a:t>
            </a:r>
          </a:p>
          <a:p>
            <a:endParaRPr lang="en-US" baseline="0" dirty="0" smtClean="0"/>
          </a:p>
          <a:p>
            <a:r>
              <a:rPr lang="en-US" baseline="0" dirty="0" smtClean="0"/>
              <a:t>Set Goals.  Follow up.</a:t>
            </a:r>
          </a:p>
          <a:p>
            <a:r>
              <a:rPr lang="en-US" baseline="0" dirty="0" smtClean="0"/>
              <a:t>	Games</a:t>
            </a:r>
          </a:p>
          <a:p>
            <a:r>
              <a:rPr lang="en-US" baseline="0" dirty="0" smtClean="0"/>
              <a:t>	</a:t>
            </a:r>
          </a:p>
          <a:p>
            <a:r>
              <a:rPr lang="en-US" baseline="0" dirty="0" smtClean="0"/>
              <a:t>Set Expectations – tend to be casual</a:t>
            </a:r>
          </a:p>
          <a:p>
            <a:r>
              <a:rPr lang="en-US" baseline="0" dirty="0" smtClean="0"/>
              <a:t>	Promotions - </a:t>
            </a:r>
          </a:p>
          <a:p>
            <a:r>
              <a:rPr lang="en-US" baseline="0" dirty="0" smtClean="0"/>
              <a:t>We forgot…</a:t>
            </a:r>
          </a:p>
          <a:p>
            <a:r>
              <a:rPr lang="en-US" baseline="0" dirty="0" smtClean="0"/>
              <a:t>Provide constant feedback.</a:t>
            </a:r>
          </a:p>
          <a:p>
            <a:r>
              <a:rPr lang="en-US" baseline="0" dirty="0" smtClean="0"/>
              <a:t>	Veteran employees – don’t want reviews.</a:t>
            </a:r>
          </a:p>
          <a:p>
            <a:endParaRPr lang="en-US" baseline="0" dirty="0" smtClean="0"/>
          </a:p>
          <a:p>
            <a:r>
              <a:rPr lang="en-US" baseline="0" dirty="0" smtClean="0"/>
              <a:t>Don’t want to wait…want feedback constantly.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8E909-E4F8-444A-A55D-1EC3AFA4837C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97785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 smtClean="0"/>
              <a:t>Mentorship</a:t>
            </a:r>
          </a:p>
          <a:p>
            <a:endParaRPr lang="en-US" baseline="0" dirty="0" smtClean="0"/>
          </a:p>
          <a:p>
            <a:r>
              <a:rPr lang="en-US" baseline="0" dirty="0" smtClean="0"/>
              <a:t>Hardest parts for other generations – source of tension.</a:t>
            </a:r>
          </a:p>
          <a:p>
            <a:r>
              <a:rPr lang="en-US" baseline="0" dirty="0" smtClean="0"/>
              <a:t>	Boomers – </a:t>
            </a:r>
            <a:r>
              <a:rPr lang="en-US" baseline="0" dirty="0" err="1" smtClean="0"/>
              <a:t>X’ers</a:t>
            </a:r>
            <a:r>
              <a:rPr lang="en-US" baseline="0" dirty="0" smtClean="0"/>
              <a:t> – forget younger people NEED affirmation</a:t>
            </a:r>
          </a:p>
          <a:p>
            <a:r>
              <a:rPr lang="en-US" baseline="0" dirty="0" smtClean="0"/>
              <a:t>	Young people don’t have access to things we do.</a:t>
            </a:r>
          </a:p>
          <a:p>
            <a:r>
              <a:rPr lang="en-US" baseline="0" dirty="0" smtClean="0"/>
              <a:t>Young workers have had parents – now they are on their own.</a:t>
            </a:r>
          </a:p>
          <a:p>
            <a:endParaRPr lang="en-US" baseline="0" dirty="0" smtClean="0"/>
          </a:p>
          <a:p>
            <a:r>
              <a:rPr lang="en-US" baseline="0" dirty="0" smtClean="0"/>
              <a:t>Set aside time each day or week to listen &amp; offer guidance.</a:t>
            </a:r>
          </a:p>
          <a:p>
            <a:r>
              <a:rPr lang="en-US" baseline="0" dirty="0" smtClean="0"/>
              <a:t>	Ask about projects…”How are you doing with this?”</a:t>
            </a:r>
          </a:p>
          <a:p>
            <a:r>
              <a:rPr lang="en-US" baseline="0" dirty="0" smtClean="0"/>
              <a:t>	</a:t>
            </a:r>
          </a:p>
          <a:p>
            <a:r>
              <a:rPr lang="en-US" baseline="0" dirty="0" smtClean="0"/>
              <a:t>Setup a formal mentorship program with other generations</a:t>
            </a:r>
          </a:p>
          <a:p>
            <a:r>
              <a:rPr lang="en-US" baseline="0" dirty="0" smtClean="0"/>
              <a:t>Even if they just go to lunch once a month – pick up the bill</a:t>
            </a:r>
          </a:p>
          <a:p>
            <a:r>
              <a:rPr lang="en-US" baseline="0" dirty="0" smtClean="0"/>
              <a:t>Two things –</a:t>
            </a:r>
          </a:p>
          <a:p>
            <a:r>
              <a:rPr lang="en-US" baseline="0" dirty="0" smtClean="0"/>
              <a:t>	Get to know each other on a personal level – easier to identify with</a:t>
            </a:r>
          </a:p>
          <a:p>
            <a:r>
              <a:rPr lang="en-US" baseline="0" dirty="0" smtClean="0"/>
              <a:t>	Cross generational training – tech vs. on-the-job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smtClean="0"/>
              <a:t>Get them INVOLVED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8E909-E4F8-444A-A55D-1EC3AFA4837C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97785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 smtClean="0"/>
              <a:t>Social</a:t>
            </a:r>
          </a:p>
          <a:p>
            <a:endParaRPr lang="en-US" baseline="0" dirty="0" smtClean="0"/>
          </a:p>
          <a:p>
            <a:r>
              <a:rPr lang="en-US" baseline="0" dirty="0" smtClean="0"/>
              <a:t>Millennials blur the lines between work &amp; personal.</a:t>
            </a:r>
          </a:p>
          <a:p>
            <a:r>
              <a:rPr lang="en-US" baseline="0" dirty="0" smtClean="0"/>
              <a:t>	Social media</a:t>
            </a:r>
          </a:p>
          <a:p>
            <a:r>
              <a:rPr lang="en-US" baseline="0" dirty="0" smtClean="0"/>
              <a:t>	See Co-workers as friends…not JUST co-workers.</a:t>
            </a:r>
          </a:p>
          <a:p>
            <a:r>
              <a:rPr lang="en-US" baseline="0" dirty="0" smtClean="0"/>
              <a:t>	Helps create bonds.</a:t>
            </a:r>
          </a:p>
          <a:p>
            <a:r>
              <a:rPr lang="en-US" baseline="0" dirty="0" smtClean="0"/>
              <a:t>	Don’t force them to separate the two…don’t have to encourage them.</a:t>
            </a:r>
          </a:p>
          <a:p>
            <a:endParaRPr lang="en-US" baseline="0" dirty="0" smtClean="0"/>
          </a:p>
          <a:p>
            <a:r>
              <a:rPr lang="en-US" baseline="0" dirty="0" smtClean="0"/>
              <a:t>Collaborative relationships.</a:t>
            </a:r>
          </a:p>
          <a:p>
            <a:r>
              <a:rPr lang="en-US" baseline="0" dirty="0" smtClean="0"/>
              <a:t>	Like working in groups.</a:t>
            </a:r>
          </a:p>
          <a:p>
            <a:endParaRPr lang="en-US" baseline="0" dirty="0" smtClean="0"/>
          </a:p>
          <a:p>
            <a:r>
              <a:rPr lang="en-US" baseline="0" dirty="0" smtClean="0"/>
              <a:t>Host social events –</a:t>
            </a:r>
          </a:p>
          <a:p>
            <a:r>
              <a:rPr lang="en-US" baseline="0" dirty="0" smtClean="0"/>
              <a:t>	Monthly Birthday Lunch to celebrate birthdays – cater in food, cake, encourage everyone to eat together.</a:t>
            </a:r>
          </a:p>
          <a:p>
            <a:endParaRPr lang="en-US" baseline="0" dirty="0" smtClean="0"/>
          </a:p>
          <a:p>
            <a:r>
              <a:rPr lang="en-US" baseline="0" dirty="0" smtClean="0"/>
              <a:t>Include spouses or family – use family as support</a:t>
            </a:r>
          </a:p>
          <a:p>
            <a:r>
              <a:rPr lang="en-US" baseline="0" dirty="0" smtClean="0"/>
              <a:t>	Praise them in front of family – win family over.</a:t>
            </a:r>
          </a:p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8E909-E4F8-444A-A55D-1EC3AFA4837C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97785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 smtClean="0"/>
              <a:t>Millennials want to be apart of a movement…a cause.</a:t>
            </a:r>
          </a:p>
          <a:p>
            <a:r>
              <a:rPr lang="en-US" baseline="0" dirty="0" smtClean="0"/>
              <a:t>	Know that what they do makes a difference.</a:t>
            </a:r>
          </a:p>
          <a:p>
            <a:endParaRPr lang="en-US" baseline="0" dirty="0" smtClean="0"/>
          </a:p>
          <a:p>
            <a:r>
              <a:rPr lang="en-US" baseline="0" dirty="0" smtClean="0"/>
              <a:t>Rally around a common goal or vision that coincides with their own.</a:t>
            </a:r>
          </a:p>
          <a:p>
            <a:endParaRPr lang="en-US" baseline="0" dirty="0" smtClean="0"/>
          </a:p>
          <a:p>
            <a:r>
              <a:rPr lang="en-US" baseline="0" dirty="0" smtClean="0"/>
              <a:t>See the impact that their work has on the company’s goal.</a:t>
            </a:r>
          </a:p>
          <a:p>
            <a:r>
              <a:rPr lang="en-US" baseline="0" dirty="0" smtClean="0"/>
              <a:t>	Making a profit is NOT enough</a:t>
            </a:r>
          </a:p>
          <a:p>
            <a:r>
              <a:rPr lang="en-US" baseline="0" dirty="0" smtClean="0"/>
              <a:t>	Have a bad taste from Financial Meltdown</a:t>
            </a:r>
          </a:p>
          <a:p>
            <a:endParaRPr lang="en-US" baseline="0" dirty="0" smtClean="0"/>
          </a:p>
          <a:p>
            <a:r>
              <a:rPr lang="en-US" baseline="0" dirty="0" smtClean="0"/>
              <a:t>	92% companies should be measured by more than profit.</a:t>
            </a:r>
          </a:p>
          <a:p>
            <a:r>
              <a:rPr lang="en-US" baseline="0" dirty="0" smtClean="0"/>
              <a:t>	</a:t>
            </a:r>
          </a:p>
          <a:p>
            <a:r>
              <a:rPr lang="en-US" baseline="0" dirty="0" smtClean="0"/>
              <a:t>Transparency is HUGE.</a:t>
            </a:r>
          </a:p>
          <a:p>
            <a:r>
              <a:rPr lang="en-US" baseline="0" dirty="0" smtClean="0"/>
              <a:t>	Honest &amp; open cultures</a:t>
            </a:r>
          </a:p>
          <a:p>
            <a:r>
              <a:rPr lang="en-US" baseline="0" dirty="0" smtClean="0"/>
              <a:t>	Not interested in office politics &amp; hierarchies.</a:t>
            </a:r>
          </a:p>
          <a:p>
            <a:r>
              <a:rPr lang="en-US" baseline="0" dirty="0" smtClean="0"/>
              <a:t>Think that everyone should have the same level of information.</a:t>
            </a:r>
          </a:p>
          <a:p>
            <a:r>
              <a:rPr lang="en-US" baseline="0" dirty="0" smtClean="0"/>
              <a:t>	Can be another source of frustration – employees are going OVER heads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8E909-E4F8-444A-A55D-1EC3AFA4837C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977856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 smtClean="0"/>
              <a:t>Don’t be shy about mission &amp; vision.</a:t>
            </a:r>
          </a:p>
          <a:p>
            <a:r>
              <a:rPr lang="en-US" baseline="0" dirty="0" smtClean="0"/>
              <a:t>If you don</a:t>
            </a:r>
            <a:r>
              <a:rPr lang="fr-FR" baseline="0" dirty="0" smtClean="0"/>
              <a:t>’</a:t>
            </a:r>
            <a:r>
              <a:rPr lang="en-US" baseline="0" dirty="0" smtClean="0"/>
              <a:t>t’ have one….MAKE one.</a:t>
            </a:r>
          </a:p>
          <a:p>
            <a:r>
              <a:rPr lang="en-US" baseline="0" dirty="0" smtClean="0"/>
              <a:t>	Discuss it during interviews &amp; bring it up every change you can.</a:t>
            </a:r>
          </a:p>
          <a:p>
            <a:endParaRPr lang="en-US" baseline="0" dirty="0" smtClean="0"/>
          </a:p>
          <a:p>
            <a:r>
              <a:rPr lang="en-US" baseline="0" dirty="0" smtClean="0"/>
              <a:t>Net Impact study – 58% would take a 15% pay cut if it meant working for a company with “shared values.”</a:t>
            </a:r>
          </a:p>
          <a:p>
            <a:endParaRPr lang="en-US" baseline="0" dirty="0" smtClean="0"/>
          </a:p>
          <a:p>
            <a:r>
              <a:rPr lang="en-US" baseline="0" dirty="0" smtClean="0"/>
              <a:t>Don’t just give a task – talk about the big picture &amp; the impact</a:t>
            </a:r>
          </a:p>
          <a:p>
            <a:r>
              <a:rPr lang="en-US" baseline="0" dirty="0" smtClean="0"/>
              <a:t>	No one wants to do mundane busy work.</a:t>
            </a:r>
          </a:p>
          <a:p>
            <a:endParaRPr lang="en-US" baseline="0" dirty="0" smtClean="0"/>
          </a:p>
          <a:p>
            <a:r>
              <a:rPr lang="en-US" baseline="0" dirty="0" smtClean="0"/>
              <a:t>Encourage &amp; seek input on major decisions.</a:t>
            </a:r>
          </a:p>
          <a:p>
            <a:r>
              <a:rPr lang="en-US" baseline="0" dirty="0" smtClean="0"/>
              <a:t>	Doesn’t mean you have to take it….but what they say matters.</a:t>
            </a:r>
          </a:p>
          <a:p>
            <a:endParaRPr lang="en-US" baseline="0" dirty="0" smtClean="0"/>
          </a:p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8E909-E4F8-444A-A55D-1EC3AFA4837C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97785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 have to create a</a:t>
            </a:r>
            <a:r>
              <a:rPr lang="en-US" baseline="0" dirty="0" smtClean="0"/>
              <a:t> corporate environment/culture where people WANT to work…</a:t>
            </a:r>
          </a:p>
          <a:p>
            <a:r>
              <a:rPr lang="en-US" baseline="0" dirty="0" smtClean="0"/>
              <a:t>	Vs. where people NEED to work.</a:t>
            </a:r>
          </a:p>
          <a:p>
            <a:endParaRPr lang="en-US" baseline="0" dirty="0" smtClean="0"/>
          </a:p>
          <a:p>
            <a:r>
              <a:rPr lang="en-US" baseline="0" dirty="0" smtClean="0"/>
              <a:t>Don’t need pool tables &amp; foosball tables…</a:t>
            </a:r>
          </a:p>
          <a:p>
            <a:r>
              <a:rPr lang="en-US" baseline="0" dirty="0" smtClean="0"/>
              <a:t>Little things – “Tacky Sweater Day” “Team Colors Day”</a:t>
            </a:r>
          </a:p>
          <a:p>
            <a:endParaRPr lang="en-US" baseline="0" dirty="0" smtClean="0"/>
          </a:p>
          <a:p>
            <a:r>
              <a:rPr lang="en-US" baseline="0" dirty="0" smtClean="0"/>
              <a:t>Recognizing what drives people – accepting differences.</a:t>
            </a:r>
          </a:p>
          <a:p>
            <a:endParaRPr lang="en-US" baseline="0" dirty="0" smtClean="0"/>
          </a:p>
          <a:p>
            <a:r>
              <a:rPr lang="en-US" baseline="0" dirty="0" smtClean="0"/>
              <a:t>Remember…this is no different than before….</a:t>
            </a:r>
          </a:p>
          <a:p>
            <a:r>
              <a:rPr lang="en-US" baseline="0" dirty="0" smtClean="0"/>
              <a:t>	We just have </a:t>
            </a:r>
            <a:r>
              <a:rPr lang="en-US" baseline="0" smtClean="0"/>
              <a:t>to brush up.</a:t>
            </a: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8E909-E4F8-444A-A55D-1EC3AFA4837C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966401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8E909-E4F8-444A-A55D-1EC3AFA4837C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39472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6E88F-3DAF-B949-9980-F0CBD7E41EC9}" type="datetimeFigureOut">
              <a:rPr lang="en-US" smtClean="0"/>
              <a:pPr/>
              <a:t>1/16/15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CDD27-D245-054C-BE5F-CC77FACBCEA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6E88F-3DAF-B949-9980-F0CBD7E41EC9}" type="datetimeFigureOut">
              <a:rPr lang="en-US" smtClean="0"/>
              <a:pPr/>
              <a:t>1/16/15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CDD27-D245-054C-BE5F-CC77FACBCEA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6E88F-3DAF-B949-9980-F0CBD7E41EC9}" type="datetimeFigureOut">
              <a:rPr lang="en-US" smtClean="0"/>
              <a:pPr/>
              <a:t>1/16/15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CDD27-D245-054C-BE5F-CC77FACBCEA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6E88F-3DAF-B949-9980-F0CBD7E41EC9}" type="datetimeFigureOut">
              <a:rPr lang="en-US" smtClean="0"/>
              <a:pPr/>
              <a:t>1/16/15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CDD27-D245-054C-BE5F-CC77FACBCEA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6E88F-3DAF-B949-9980-F0CBD7E41EC9}" type="datetimeFigureOut">
              <a:rPr lang="en-US" smtClean="0"/>
              <a:pPr/>
              <a:t>1/16/15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CDD27-D245-054C-BE5F-CC77FACBCEA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6E88F-3DAF-B949-9980-F0CBD7E41EC9}" type="datetimeFigureOut">
              <a:rPr lang="en-US" smtClean="0"/>
              <a:pPr/>
              <a:t>1/16/15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CDD27-D245-054C-BE5F-CC77FACBCEA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6E88F-3DAF-B949-9980-F0CBD7E41EC9}" type="datetimeFigureOut">
              <a:rPr lang="en-US" smtClean="0"/>
              <a:pPr/>
              <a:t>1/16/15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CDD27-D245-054C-BE5F-CC77FACBCEA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6E88F-3DAF-B949-9980-F0CBD7E41EC9}" type="datetimeFigureOut">
              <a:rPr lang="en-US" smtClean="0"/>
              <a:pPr/>
              <a:t>1/16/15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CDD27-D245-054C-BE5F-CC77FACBCEA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6E88F-3DAF-B949-9980-F0CBD7E41EC9}" type="datetimeFigureOut">
              <a:rPr lang="en-US" smtClean="0"/>
              <a:pPr/>
              <a:t>1/16/15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CDD27-D245-054C-BE5F-CC77FACBCEA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6E88F-3DAF-B949-9980-F0CBD7E41EC9}" type="datetimeFigureOut">
              <a:rPr lang="en-US" smtClean="0"/>
              <a:pPr/>
              <a:t>1/16/15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CDD27-D245-054C-BE5F-CC77FACBCEA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6E88F-3DAF-B949-9980-F0CBD7E41EC9}" type="datetimeFigureOut">
              <a:rPr lang="en-US" smtClean="0"/>
              <a:pPr/>
              <a:t>1/16/15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CDD27-D245-054C-BE5F-CC77FACBCEA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D6E88F-3DAF-B949-9980-F0CBD7E41EC9}" type="datetimeFigureOut">
              <a:rPr lang="en-US" smtClean="0"/>
              <a:pPr/>
              <a:t>1/16/15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1CDD27-D245-054C-BE5F-CC77FACBCEA5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NS13_NAMMU_PP_TitleBar.jpg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50865" cy="84798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b="0" i="0" kern="1200">
          <a:solidFill>
            <a:schemeClr val="tx1"/>
          </a:solidFill>
          <a:latin typeface="Helvetica Neue Light"/>
          <a:ea typeface="+mn-ea"/>
          <a:cs typeface="Helvetica Neue Light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b="0" i="0" kern="1200">
          <a:solidFill>
            <a:schemeClr val="tx1"/>
          </a:solidFill>
          <a:latin typeface="Helvetica Neue Light"/>
          <a:ea typeface="+mn-ea"/>
          <a:cs typeface="Helvetica Neue Light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b="0" i="0" kern="1200">
          <a:solidFill>
            <a:schemeClr val="tx1"/>
          </a:solidFill>
          <a:latin typeface="Helvetica Neue Light"/>
          <a:ea typeface="+mn-ea"/>
          <a:cs typeface="Helvetica Neue Light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b="0" i="0" kern="1200">
          <a:solidFill>
            <a:schemeClr val="tx1"/>
          </a:solidFill>
          <a:latin typeface="Helvetica Neue Light"/>
          <a:ea typeface="+mn-ea"/>
          <a:cs typeface="Helvetica Neue Light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b="0" i="0" kern="1200">
          <a:solidFill>
            <a:schemeClr val="tx1"/>
          </a:solidFill>
          <a:latin typeface="Helvetica Neue Light"/>
          <a:ea typeface="+mn-ea"/>
          <a:cs typeface="Helvetica Neue Light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4" Type="http://schemas.openxmlformats.org/officeDocument/2006/relationships/image" Target="../media/image5.jpeg"/><Relationship Id="rId5" Type="http://schemas.openxmlformats.org/officeDocument/2006/relationships/image" Target="../media/image6.jpg"/><Relationship Id="rId1" Type="http://schemas.openxmlformats.org/officeDocument/2006/relationships/tags" Target="../tags/tag1.xml"/><Relationship Id="rId2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4" Type="http://schemas.openxmlformats.org/officeDocument/2006/relationships/chart" Target="../charts/chart1.xml"/><Relationship Id="rId1" Type="http://schemas.openxmlformats.org/officeDocument/2006/relationships/tags" Target="../tags/tag2.xml"/><Relationship Id="rId2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hyperlink" Target="http://futureworkplace.com/speaking/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tags" Target="../tags/tag3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tags" Target="../tags/tag4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tags" Target="../tags/tag5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tags" Target="../tags/tag6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tags" Target="../tags/tag7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NS13_NAMMU_PP16x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4324" y="-21075"/>
            <a:ext cx="9192257" cy="517830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57"/>
    </mc:Choice>
    <mc:Fallback xmlns="">
      <p:transition xmlns:p14="http://schemas.microsoft.com/office/powerpoint/2010/main" spd="slow" advTm="1957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4915" y="930052"/>
            <a:ext cx="79563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Helvetica Neue Light"/>
                <a:cs typeface="Helvetica Neue Light"/>
              </a:rPr>
              <a:t>How to Relate to and Motivate the</a:t>
            </a:r>
          </a:p>
          <a:p>
            <a:r>
              <a:rPr lang="en-US" sz="2400" dirty="0" smtClean="0">
                <a:latin typeface="Helvetica Neue Light"/>
                <a:cs typeface="Helvetica Neue Light"/>
              </a:rPr>
              <a:t>Next Generation of Employees</a:t>
            </a:r>
            <a:endParaRPr lang="en-US" sz="2400" dirty="0">
              <a:latin typeface="Helvetica Neue Light"/>
              <a:cs typeface="Helvetica Neue Light"/>
            </a:endParaRPr>
          </a:p>
        </p:txBody>
      </p:sp>
    </p:spTree>
    <p:extLst>
      <p:ext uri="{BB962C8B-B14F-4D97-AF65-F5344CB8AC3E}">
        <p14:creationId xmlns:p14="http://schemas.microsoft.com/office/powerpoint/2010/main" val="2125576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866"/>
    </mc:Choice>
    <mc:Fallback xmlns="">
      <p:transition xmlns:p14="http://schemas.microsoft.com/office/powerpoint/2010/main" spd="slow" advTm="49866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millennials-cartoon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9400" y="914292"/>
            <a:ext cx="5727700" cy="4140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61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521"/>
    </mc:Choice>
    <mc:Fallback xmlns="">
      <p:transition xmlns:p14="http://schemas.microsoft.com/office/powerpoint/2010/main" spd="slow" advTm="45521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usvsthem.pn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9300" y="901700"/>
            <a:ext cx="7715250" cy="429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985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112"/>
    </mc:Choice>
    <mc:Fallback xmlns="">
      <p:transition xmlns:p14="http://schemas.microsoft.com/office/powerpoint/2010/main" spd="slow" advTm="30112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 descr="Mil Bob Chip CJ.jpg"/>
          <p:cNvPicPr>
            <a:picLocks noGrp="1" noChangeAspect="1"/>
          </p:cNvPicPr>
          <p:nvPr>
            <p:ph type="pic"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4160" y="1098379"/>
            <a:ext cx="4502075" cy="37001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 descr="Averwater-group-no-jacket-Kessell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0408" y="940483"/>
            <a:ext cx="4707646" cy="33361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36373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380"/>
    </mc:Choice>
    <mc:Fallback xmlns="">
      <p:transition xmlns:p14="http://schemas.microsoft.com/office/powerpoint/2010/main" spd="slow" advTm="45380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0748928"/>
              </p:ext>
            </p:extLst>
          </p:nvPr>
        </p:nvGraphicFramePr>
        <p:xfrm>
          <a:off x="164756" y="984714"/>
          <a:ext cx="8835080" cy="40063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67016"/>
                <a:gridCol w="1767016"/>
                <a:gridCol w="1767016"/>
                <a:gridCol w="1767016"/>
                <a:gridCol w="1767016"/>
              </a:tblGrid>
              <a:tr h="546002">
                <a:tc>
                  <a:txBody>
                    <a:bodyPr/>
                    <a:lstStyle/>
                    <a:p>
                      <a:pPr algn="ctr"/>
                      <a:endParaRPr lang="en-US" sz="16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i="0" dirty="0" smtClean="0">
                          <a:latin typeface="Helvetica Neue Light"/>
                          <a:cs typeface="Helvetica Neue Light"/>
                        </a:rPr>
                        <a:t>Traditionalists</a:t>
                      </a:r>
                      <a:endParaRPr lang="en-US" sz="16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i="0" dirty="0" smtClean="0">
                          <a:latin typeface="Helvetica Neue Light"/>
                          <a:cs typeface="Helvetica Neue Light"/>
                        </a:rPr>
                        <a:t>Baby</a:t>
                      </a:r>
                      <a:r>
                        <a:rPr lang="en-US" sz="1600" b="0" i="0" baseline="0" dirty="0" smtClean="0">
                          <a:latin typeface="Helvetica Neue Light"/>
                          <a:cs typeface="Helvetica Neue Light"/>
                        </a:rPr>
                        <a:t> Boomers</a:t>
                      </a:r>
                      <a:endParaRPr lang="en-US" sz="16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i="0" dirty="0" smtClean="0">
                          <a:latin typeface="Helvetica Neue Light"/>
                          <a:cs typeface="Helvetica Neue Light"/>
                        </a:rPr>
                        <a:t>Generation</a:t>
                      </a:r>
                      <a:r>
                        <a:rPr lang="en-US" sz="1600" b="0" i="0" baseline="0" dirty="0" smtClean="0">
                          <a:latin typeface="Helvetica Neue Light"/>
                          <a:cs typeface="Helvetica Neue Light"/>
                        </a:rPr>
                        <a:t> X</a:t>
                      </a:r>
                      <a:endParaRPr lang="en-US" sz="16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i="0" dirty="0" smtClean="0">
                          <a:latin typeface="Helvetica Neue Light"/>
                          <a:cs typeface="Helvetica Neue Light"/>
                        </a:rPr>
                        <a:t>Millennials</a:t>
                      </a:r>
                      <a:endParaRPr lang="en-US" sz="16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</a:tr>
              <a:tr h="576717">
                <a:tc>
                  <a:txBody>
                    <a:bodyPr/>
                    <a:lstStyle/>
                    <a:p>
                      <a:pPr algn="ctr"/>
                      <a:r>
                        <a:rPr lang="en-US" sz="1400" b="1" i="0" dirty="0" smtClean="0">
                          <a:latin typeface="Helvetica Neue Light"/>
                          <a:cs typeface="Helvetica Neue Light"/>
                        </a:rPr>
                        <a:t>Born</a:t>
                      </a:r>
                      <a:endParaRPr lang="en-US" sz="1400" b="1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1925</a:t>
                      </a:r>
                      <a:r>
                        <a:rPr lang="en-US" sz="1400" b="0" i="0" baseline="0" dirty="0" smtClean="0">
                          <a:latin typeface="Helvetica Neue Light"/>
                          <a:cs typeface="Helvetica Neue Light"/>
                        </a:rPr>
                        <a:t> – 1945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anchor="ctr"/>
                </a:tc>
              </a:tr>
              <a:tr h="576717">
                <a:tc>
                  <a:txBody>
                    <a:bodyPr/>
                    <a:lstStyle/>
                    <a:p>
                      <a:pPr algn="ctr"/>
                      <a:r>
                        <a:rPr lang="en-US" sz="1400" b="1" i="0" dirty="0" smtClean="0">
                          <a:latin typeface="Helvetica Neue Light"/>
                          <a:cs typeface="Helvetica Neue Light"/>
                        </a:rPr>
                        <a:t>Career Goal</a:t>
                      </a:r>
                      <a:endParaRPr lang="en-US" sz="1400" b="1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Legacy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anchor="ctr"/>
                </a:tc>
              </a:tr>
              <a:tr h="576717">
                <a:tc>
                  <a:txBody>
                    <a:bodyPr/>
                    <a:lstStyle/>
                    <a:p>
                      <a:pPr algn="ctr"/>
                      <a:r>
                        <a:rPr lang="en-US" sz="1400" b="1" i="0" dirty="0" smtClean="0">
                          <a:latin typeface="Helvetica Neue Light"/>
                          <a:cs typeface="Helvetica Neue Light"/>
                        </a:rPr>
                        <a:t>Motivators</a:t>
                      </a:r>
                      <a:endParaRPr lang="en-US" sz="1400" b="1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Self-worth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anchor="ctr"/>
                </a:tc>
              </a:tr>
              <a:tr h="576717">
                <a:tc>
                  <a:txBody>
                    <a:bodyPr/>
                    <a:lstStyle/>
                    <a:p>
                      <a:pPr algn="ctr"/>
                      <a:r>
                        <a:rPr lang="en-US" sz="1400" b="1" i="0" dirty="0" smtClean="0">
                          <a:latin typeface="Helvetica Neue Light"/>
                          <a:cs typeface="Helvetica Neue Light"/>
                        </a:rPr>
                        <a:t>Work-Personal</a:t>
                      </a:r>
                      <a:endParaRPr lang="en-US" sz="1400" b="1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Separate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anchor="ctr"/>
                </a:tc>
              </a:tr>
              <a:tr h="576717">
                <a:tc>
                  <a:txBody>
                    <a:bodyPr/>
                    <a:lstStyle/>
                    <a:p>
                      <a:pPr algn="ctr"/>
                      <a:r>
                        <a:rPr lang="en-US" sz="1400" b="1" i="0" dirty="0" smtClean="0">
                          <a:latin typeface="Helvetica Neue Light"/>
                          <a:cs typeface="Helvetica Neue Light"/>
                        </a:rPr>
                        <a:t>Attitude</a:t>
                      </a:r>
                      <a:endParaRPr lang="en-US" sz="1400" b="1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Formal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anchor="ctr"/>
                </a:tc>
              </a:tr>
              <a:tr h="576717">
                <a:tc>
                  <a:txBody>
                    <a:bodyPr/>
                    <a:lstStyle/>
                    <a:p>
                      <a:pPr algn="ctr"/>
                      <a:endParaRPr lang="en-US" sz="1400" b="1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“Waste Not, </a:t>
                      </a:r>
                      <a:b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</a:br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Want Not”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7796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464"/>
    </mc:Choice>
    <mc:Fallback xmlns="">
      <p:transition xmlns:p14="http://schemas.microsoft.com/office/powerpoint/2010/main" spd="slow" advTm="40464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0660109"/>
              </p:ext>
            </p:extLst>
          </p:nvPr>
        </p:nvGraphicFramePr>
        <p:xfrm>
          <a:off x="164756" y="984714"/>
          <a:ext cx="8835080" cy="40063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67016"/>
                <a:gridCol w="1767016"/>
                <a:gridCol w="1767016"/>
                <a:gridCol w="1767016"/>
                <a:gridCol w="1767016"/>
              </a:tblGrid>
              <a:tr h="546002">
                <a:tc>
                  <a:txBody>
                    <a:bodyPr/>
                    <a:lstStyle/>
                    <a:p>
                      <a:pPr algn="ctr"/>
                      <a:endParaRPr lang="en-US" sz="16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i="0" dirty="0" smtClean="0">
                          <a:latin typeface="Helvetica Neue Light"/>
                          <a:cs typeface="Helvetica Neue Light"/>
                        </a:rPr>
                        <a:t>Traditionalists</a:t>
                      </a:r>
                      <a:endParaRPr lang="en-US" sz="16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i="0" dirty="0" smtClean="0">
                          <a:latin typeface="Helvetica Neue Light"/>
                          <a:cs typeface="Helvetica Neue Light"/>
                        </a:rPr>
                        <a:t>Baby</a:t>
                      </a:r>
                      <a:r>
                        <a:rPr lang="en-US" sz="1600" b="0" i="0" baseline="0" dirty="0" smtClean="0">
                          <a:latin typeface="Helvetica Neue Light"/>
                          <a:cs typeface="Helvetica Neue Light"/>
                        </a:rPr>
                        <a:t> Boomers</a:t>
                      </a:r>
                      <a:endParaRPr lang="en-US" sz="16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i="0" dirty="0" smtClean="0">
                          <a:latin typeface="Helvetica Neue Light"/>
                          <a:cs typeface="Helvetica Neue Light"/>
                        </a:rPr>
                        <a:t>Generation</a:t>
                      </a:r>
                      <a:r>
                        <a:rPr lang="en-US" sz="1600" b="0" i="0" baseline="0" dirty="0" smtClean="0">
                          <a:latin typeface="Helvetica Neue Light"/>
                          <a:cs typeface="Helvetica Neue Light"/>
                        </a:rPr>
                        <a:t> X</a:t>
                      </a:r>
                      <a:endParaRPr lang="en-US" sz="16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i="0" dirty="0" smtClean="0">
                          <a:latin typeface="Helvetica Neue Light"/>
                          <a:cs typeface="Helvetica Neue Light"/>
                        </a:rPr>
                        <a:t>Millennials</a:t>
                      </a:r>
                      <a:endParaRPr lang="en-US" sz="16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</a:tr>
              <a:tr h="576717">
                <a:tc>
                  <a:txBody>
                    <a:bodyPr/>
                    <a:lstStyle/>
                    <a:p>
                      <a:pPr algn="ctr"/>
                      <a:r>
                        <a:rPr lang="en-US" sz="1400" b="1" i="0" dirty="0" smtClean="0">
                          <a:latin typeface="Helvetica Neue Light"/>
                          <a:cs typeface="Helvetica Neue Light"/>
                        </a:rPr>
                        <a:t>Born</a:t>
                      </a:r>
                      <a:endParaRPr lang="en-US" sz="1400" b="1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1925</a:t>
                      </a:r>
                      <a:r>
                        <a:rPr lang="en-US" sz="1400" b="0" i="0" baseline="0" dirty="0" smtClean="0">
                          <a:latin typeface="Helvetica Neue Light"/>
                          <a:cs typeface="Helvetica Neue Light"/>
                        </a:rPr>
                        <a:t> – 1945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1946 – 1964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anchor="ctr"/>
                </a:tc>
              </a:tr>
              <a:tr h="576717">
                <a:tc>
                  <a:txBody>
                    <a:bodyPr/>
                    <a:lstStyle/>
                    <a:p>
                      <a:pPr algn="ctr"/>
                      <a:r>
                        <a:rPr lang="en-US" sz="1400" b="1" i="0" dirty="0" smtClean="0">
                          <a:latin typeface="Helvetica Neue Light"/>
                          <a:cs typeface="Helvetica Neue Light"/>
                        </a:rPr>
                        <a:t>Career Goal</a:t>
                      </a:r>
                      <a:endParaRPr lang="en-US" sz="1400" b="1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Legacy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Career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anchor="ctr"/>
                </a:tc>
              </a:tr>
              <a:tr h="576717">
                <a:tc>
                  <a:txBody>
                    <a:bodyPr/>
                    <a:lstStyle/>
                    <a:p>
                      <a:pPr algn="ctr"/>
                      <a:r>
                        <a:rPr lang="en-US" sz="1400" b="1" i="0" dirty="0" smtClean="0">
                          <a:latin typeface="Helvetica Neue Light"/>
                          <a:cs typeface="Helvetica Neue Light"/>
                        </a:rPr>
                        <a:t>Motivators</a:t>
                      </a:r>
                      <a:endParaRPr lang="en-US" sz="1400" b="1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Self-worth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Salary – Titles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anchor="ctr"/>
                </a:tc>
              </a:tr>
              <a:tr h="576717">
                <a:tc>
                  <a:txBody>
                    <a:bodyPr/>
                    <a:lstStyle/>
                    <a:p>
                      <a:pPr algn="ctr"/>
                      <a:r>
                        <a:rPr lang="en-US" sz="1400" b="1" i="0" dirty="0" smtClean="0">
                          <a:latin typeface="Helvetica Neue Light"/>
                          <a:cs typeface="Helvetica Neue Light"/>
                        </a:rPr>
                        <a:t>Work-Personal</a:t>
                      </a:r>
                      <a:endParaRPr lang="en-US" sz="1400" b="1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Separate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Less Separate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anchor="ctr"/>
                </a:tc>
              </a:tr>
              <a:tr h="576717">
                <a:tc>
                  <a:txBody>
                    <a:bodyPr/>
                    <a:lstStyle/>
                    <a:p>
                      <a:pPr algn="ctr"/>
                      <a:r>
                        <a:rPr lang="en-US" sz="1400" b="1" i="0" dirty="0" smtClean="0">
                          <a:latin typeface="Helvetica Neue Light"/>
                          <a:cs typeface="Helvetica Neue Light"/>
                        </a:rPr>
                        <a:t>Attitude</a:t>
                      </a:r>
                      <a:endParaRPr lang="en-US" sz="1400" b="1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Formal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Business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anchor="ctr"/>
                </a:tc>
              </a:tr>
              <a:tr h="576717">
                <a:tc>
                  <a:txBody>
                    <a:bodyPr/>
                    <a:lstStyle/>
                    <a:p>
                      <a:pPr algn="ctr"/>
                      <a:endParaRPr lang="en-US" sz="1400" b="1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“Waste Not, </a:t>
                      </a:r>
                      <a:b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</a:br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Want Not”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“Live</a:t>
                      </a:r>
                      <a:r>
                        <a:rPr lang="en-US" sz="1400" b="0" i="0" baseline="0" dirty="0" smtClean="0">
                          <a:latin typeface="Helvetica Neue Light"/>
                          <a:cs typeface="Helvetica Neue Light"/>
                        </a:rPr>
                        <a:t> to Work”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51731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990"/>
    </mc:Choice>
    <mc:Fallback xmlns="">
      <p:transition xmlns:p14="http://schemas.microsoft.com/office/powerpoint/2010/main" spd="slow" advTm="70990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3177097"/>
              </p:ext>
            </p:extLst>
          </p:nvPr>
        </p:nvGraphicFramePr>
        <p:xfrm>
          <a:off x="164756" y="984714"/>
          <a:ext cx="8835080" cy="40063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67016"/>
                <a:gridCol w="1767016"/>
                <a:gridCol w="1767016"/>
                <a:gridCol w="1767016"/>
                <a:gridCol w="1767016"/>
              </a:tblGrid>
              <a:tr h="546002">
                <a:tc>
                  <a:txBody>
                    <a:bodyPr/>
                    <a:lstStyle/>
                    <a:p>
                      <a:pPr algn="ctr"/>
                      <a:endParaRPr lang="en-US" sz="16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i="0" dirty="0" smtClean="0">
                          <a:latin typeface="Helvetica Neue Light"/>
                          <a:cs typeface="Helvetica Neue Light"/>
                        </a:rPr>
                        <a:t>Traditionalists</a:t>
                      </a:r>
                      <a:endParaRPr lang="en-US" sz="16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i="0" dirty="0" smtClean="0">
                          <a:latin typeface="Helvetica Neue Light"/>
                          <a:cs typeface="Helvetica Neue Light"/>
                        </a:rPr>
                        <a:t>Baby</a:t>
                      </a:r>
                      <a:r>
                        <a:rPr lang="en-US" sz="1600" b="0" i="0" baseline="0" dirty="0" smtClean="0">
                          <a:latin typeface="Helvetica Neue Light"/>
                          <a:cs typeface="Helvetica Neue Light"/>
                        </a:rPr>
                        <a:t> Boomers</a:t>
                      </a:r>
                      <a:endParaRPr lang="en-US" sz="16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i="0" dirty="0" smtClean="0">
                          <a:latin typeface="Helvetica Neue Light"/>
                          <a:cs typeface="Helvetica Neue Light"/>
                        </a:rPr>
                        <a:t>Generation</a:t>
                      </a:r>
                      <a:r>
                        <a:rPr lang="en-US" sz="1600" b="0" i="0" baseline="0" dirty="0" smtClean="0">
                          <a:latin typeface="Helvetica Neue Light"/>
                          <a:cs typeface="Helvetica Neue Light"/>
                        </a:rPr>
                        <a:t> X</a:t>
                      </a:r>
                      <a:endParaRPr lang="en-US" sz="16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i="0" dirty="0" smtClean="0">
                          <a:latin typeface="Helvetica Neue Light"/>
                          <a:cs typeface="Helvetica Neue Light"/>
                        </a:rPr>
                        <a:t>Millennials</a:t>
                      </a:r>
                      <a:endParaRPr lang="en-US" sz="16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</a:tr>
              <a:tr h="576717">
                <a:tc>
                  <a:txBody>
                    <a:bodyPr/>
                    <a:lstStyle/>
                    <a:p>
                      <a:pPr algn="ctr"/>
                      <a:r>
                        <a:rPr lang="en-US" sz="1400" b="1" i="0" dirty="0" smtClean="0">
                          <a:latin typeface="Helvetica Neue Light"/>
                          <a:cs typeface="Helvetica Neue Light"/>
                        </a:rPr>
                        <a:t>Born</a:t>
                      </a:r>
                      <a:endParaRPr lang="en-US" sz="1400" b="1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1925</a:t>
                      </a:r>
                      <a:r>
                        <a:rPr lang="en-US" sz="1400" b="0" i="0" baseline="0" dirty="0" smtClean="0">
                          <a:latin typeface="Helvetica Neue Light"/>
                          <a:cs typeface="Helvetica Neue Light"/>
                        </a:rPr>
                        <a:t> – 1945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1946 – 1964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1965 – 1980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anchor="ctr"/>
                </a:tc>
              </a:tr>
              <a:tr h="576717">
                <a:tc>
                  <a:txBody>
                    <a:bodyPr/>
                    <a:lstStyle/>
                    <a:p>
                      <a:pPr algn="ctr"/>
                      <a:r>
                        <a:rPr lang="en-US" sz="1400" b="1" i="0" dirty="0" smtClean="0">
                          <a:latin typeface="Helvetica Neue Light"/>
                          <a:cs typeface="Helvetica Neue Light"/>
                        </a:rPr>
                        <a:t>Career Goal</a:t>
                      </a:r>
                      <a:endParaRPr lang="en-US" sz="1400" b="1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Legacy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Career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“Portable” Career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anchor="ctr"/>
                </a:tc>
              </a:tr>
              <a:tr h="576717">
                <a:tc>
                  <a:txBody>
                    <a:bodyPr/>
                    <a:lstStyle/>
                    <a:p>
                      <a:pPr algn="ctr"/>
                      <a:r>
                        <a:rPr lang="en-US" sz="1400" b="1" i="0" dirty="0" smtClean="0">
                          <a:latin typeface="Helvetica Neue Light"/>
                          <a:cs typeface="Helvetica Neue Light"/>
                        </a:rPr>
                        <a:t>Motivators</a:t>
                      </a:r>
                      <a:endParaRPr lang="en-US" sz="1400" b="1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Self-worth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Salary – Titles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Security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anchor="ctr"/>
                </a:tc>
              </a:tr>
              <a:tr h="576717">
                <a:tc>
                  <a:txBody>
                    <a:bodyPr/>
                    <a:lstStyle/>
                    <a:p>
                      <a:pPr algn="ctr"/>
                      <a:r>
                        <a:rPr lang="en-US" sz="1400" b="1" i="0" dirty="0" smtClean="0">
                          <a:latin typeface="Helvetica Neue Light"/>
                          <a:cs typeface="Helvetica Neue Light"/>
                        </a:rPr>
                        <a:t>Work-Personal</a:t>
                      </a:r>
                      <a:endParaRPr lang="en-US" sz="1400" b="1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Separate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Less Separate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More Open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anchor="ctr"/>
                </a:tc>
              </a:tr>
              <a:tr h="576717">
                <a:tc>
                  <a:txBody>
                    <a:bodyPr/>
                    <a:lstStyle/>
                    <a:p>
                      <a:pPr algn="ctr"/>
                      <a:r>
                        <a:rPr lang="en-US" sz="1400" b="1" i="0" dirty="0" smtClean="0">
                          <a:latin typeface="Helvetica Neue Light"/>
                          <a:cs typeface="Helvetica Neue Light"/>
                        </a:rPr>
                        <a:t>Attitude</a:t>
                      </a:r>
                      <a:endParaRPr lang="en-US" sz="1400" b="1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Formal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Business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baseline="0" dirty="0" smtClean="0">
                          <a:latin typeface="Helvetica Neue Light"/>
                          <a:cs typeface="Helvetica Neue Light"/>
                        </a:rPr>
                        <a:t>Casual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anchor="ctr"/>
                </a:tc>
              </a:tr>
              <a:tr h="576717">
                <a:tc>
                  <a:txBody>
                    <a:bodyPr/>
                    <a:lstStyle/>
                    <a:p>
                      <a:pPr algn="ctr"/>
                      <a:endParaRPr lang="en-US" sz="1400" b="1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“Waste Not, </a:t>
                      </a:r>
                      <a:b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</a:br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Want Not”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“Live</a:t>
                      </a:r>
                      <a:r>
                        <a:rPr lang="en-US" sz="1400" b="0" i="0" baseline="0" dirty="0" smtClean="0">
                          <a:latin typeface="Helvetica Neue Light"/>
                          <a:cs typeface="Helvetica Neue Light"/>
                        </a:rPr>
                        <a:t> to Work”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“Work to Live”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51731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720"/>
    </mc:Choice>
    <mc:Fallback xmlns="">
      <p:transition xmlns:p14="http://schemas.microsoft.com/office/powerpoint/2010/main" spd="slow" advTm="95720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4989448"/>
              </p:ext>
            </p:extLst>
          </p:nvPr>
        </p:nvGraphicFramePr>
        <p:xfrm>
          <a:off x="164756" y="984714"/>
          <a:ext cx="8835080" cy="40063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67016"/>
                <a:gridCol w="1767016"/>
                <a:gridCol w="1767016"/>
                <a:gridCol w="1767016"/>
                <a:gridCol w="1767016"/>
              </a:tblGrid>
              <a:tr h="546002">
                <a:tc>
                  <a:txBody>
                    <a:bodyPr/>
                    <a:lstStyle/>
                    <a:p>
                      <a:pPr algn="ctr"/>
                      <a:endParaRPr lang="en-US" sz="16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i="0" dirty="0" smtClean="0">
                          <a:latin typeface="Helvetica Neue Light"/>
                          <a:cs typeface="Helvetica Neue Light"/>
                        </a:rPr>
                        <a:t>Traditionalists</a:t>
                      </a:r>
                      <a:endParaRPr lang="en-US" sz="16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i="0" dirty="0" smtClean="0">
                          <a:latin typeface="Helvetica Neue Light"/>
                          <a:cs typeface="Helvetica Neue Light"/>
                        </a:rPr>
                        <a:t>Baby</a:t>
                      </a:r>
                      <a:r>
                        <a:rPr lang="en-US" sz="1600" b="0" i="0" baseline="0" dirty="0" smtClean="0">
                          <a:latin typeface="Helvetica Neue Light"/>
                          <a:cs typeface="Helvetica Neue Light"/>
                        </a:rPr>
                        <a:t> Boomers</a:t>
                      </a:r>
                      <a:endParaRPr lang="en-US" sz="16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i="0" dirty="0" smtClean="0">
                          <a:latin typeface="Helvetica Neue Light"/>
                          <a:cs typeface="Helvetica Neue Light"/>
                        </a:rPr>
                        <a:t>Generation</a:t>
                      </a:r>
                      <a:r>
                        <a:rPr lang="en-US" sz="1600" b="0" i="0" baseline="0" dirty="0" smtClean="0">
                          <a:latin typeface="Helvetica Neue Light"/>
                          <a:cs typeface="Helvetica Neue Light"/>
                        </a:rPr>
                        <a:t> X</a:t>
                      </a:r>
                      <a:endParaRPr lang="en-US" sz="16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i="0" dirty="0" smtClean="0">
                          <a:latin typeface="Helvetica Neue Light"/>
                          <a:cs typeface="Helvetica Neue Light"/>
                        </a:rPr>
                        <a:t>Millennials</a:t>
                      </a:r>
                      <a:endParaRPr lang="en-US" sz="16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</a:tr>
              <a:tr h="576717">
                <a:tc>
                  <a:txBody>
                    <a:bodyPr/>
                    <a:lstStyle/>
                    <a:p>
                      <a:pPr algn="ctr"/>
                      <a:r>
                        <a:rPr lang="en-US" sz="1400" b="1" i="0" dirty="0" smtClean="0">
                          <a:latin typeface="Helvetica Neue Light"/>
                          <a:cs typeface="Helvetica Neue Light"/>
                        </a:rPr>
                        <a:t>Born</a:t>
                      </a:r>
                      <a:endParaRPr lang="en-US" sz="1400" b="1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1925</a:t>
                      </a:r>
                      <a:r>
                        <a:rPr lang="en-US" sz="1400" b="0" i="0" baseline="0" dirty="0" smtClean="0">
                          <a:latin typeface="Helvetica Neue Light"/>
                          <a:cs typeface="Helvetica Neue Light"/>
                        </a:rPr>
                        <a:t> – 1945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1946 – 1964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1965 – 1980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1981</a:t>
                      </a:r>
                      <a:r>
                        <a:rPr lang="en-US" sz="1400" b="0" i="0" baseline="0" dirty="0" smtClean="0">
                          <a:latin typeface="Helvetica Neue Light"/>
                          <a:cs typeface="Helvetica Neue Light"/>
                        </a:rPr>
                        <a:t> - 2006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</a:tr>
              <a:tr h="576717">
                <a:tc>
                  <a:txBody>
                    <a:bodyPr/>
                    <a:lstStyle/>
                    <a:p>
                      <a:pPr algn="ctr"/>
                      <a:r>
                        <a:rPr lang="en-US" sz="1400" b="1" i="0" dirty="0" smtClean="0">
                          <a:latin typeface="Helvetica Neue Light"/>
                          <a:cs typeface="Helvetica Neue Light"/>
                        </a:rPr>
                        <a:t>Career Goal</a:t>
                      </a:r>
                      <a:endParaRPr lang="en-US" sz="1400" b="1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Legacy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Career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“Portable” Career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“Parallel” Careers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</a:tr>
              <a:tr h="576717">
                <a:tc>
                  <a:txBody>
                    <a:bodyPr/>
                    <a:lstStyle/>
                    <a:p>
                      <a:pPr algn="ctr"/>
                      <a:r>
                        <a:rPr lang="en-US" sz="1400" b="1" i="0" dirty="0" smtClean="0">
                          <a:latin typeface="Helvetica Neue Light"/>
                          <a:cs typeface="Helvetica Neue Light"/>
                        </a:rPr>
                        <a:t>Motivators</a:t>
                      </a:r>
                      <a:endParaRPr lang="en-US" sz="1400" b="1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Self-worth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Salary – Titles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Security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Personal Life – Balance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</a:tr>
              <a:tr h="576717">
                <a:tc>
                  <a:txBody>
                    <a:bodyPr/>
                    <a:lstStyle/>
                    <a:p>
                      <a:pPr algn="ctr"/>
                      <a:r>
                        <a:rPr lang="en-US" sz="1400" b="1" i="0" dirty="0" smtClean="0">
                          <a:latin typeface="Helvetica Neue Light"/>
                          <a:cs typeface="Helvetica Neue Light"/>
                        </a:rPr>
                        <a:t>Work-Personal</a:t>
                      </a:r>
                      <a:endParaRPr lang="en-US" sz="1400" b="1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Separate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Less Separate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More Open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Blended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</a:tr>
              <a:tr h="576717">
                <a:tc>
                  <a:txBody>
                    <a:bodyPr/>
                    <a:lstStyle/>
                    <a:p>
                      <a:pPr algn="ctr"/>
                      <a:r>
                        <a:rPr lang="en-US" sz="1400" b="1" i="0" dirty="0" smtClean="0">
                          <a:latin typeface="Helvetica Neue Light"/>
                          <a:cs typeface="Helvetica Neue Light"/>
                        </a:rPr>
                        <a:t>Attitude</a:t>
                      </a:r>
                      <a:endParaRPr lang="en-US" sz="1400" b="1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Formal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Business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baseline="0" dirty="0" smtClean="0">
                          <a:latin typeface="Helvetica Neue Light"/>
                          <a:cs typeface="Helvetica Neue Light"/>
                        </a:rPr>
                        <a:t>Casual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Very Casual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</a:tr>
              <a:tr h="576717">
                <a:tc>
                  <a:txBody>
                    <a:bodyPr/>
                    <a:lstStyle/>
                    <a:p>
                      <a:pPr algn="ctr"/>
                      <a:endParaRPr lang="en-US" sz="1400" b="1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“Waste Not, </a:t>
                      </a:r>
                      <a:b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</a:br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Want Not”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“Live</a:t>
                      </a:r>
                      <a:r>
                        <a:rPr lang="en-US" sz="1400" b="0" i="0" baseline="0" dirty="0" smtClean="0">
                          <a:latin typeface="Helvetica Neue Light"/>
                          <a:cs typeface="Helvetica Neue Light"/>
                        </a:rPr>
                        <a:t> to Work”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“Work to Live”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dirty="0" smtClean="0">
                          <a:latin typeface="Helvetica Neue Light"/>
                          <a:cs typeface="Helvetica Neue Light"/>
                        </a:rPr>
                        <a:t>“Generation Why”</a:t>
                      </a:r>
                      <a:endParaRPr lang="en-US" sz="1400" b="0" i="0" dirty="0">
                        <a:latin typeface="Helvetica Neue Light"/>
                        <a:cs typeface="Helvetica Neue Light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40409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9"/>
    </mc:Choice>
    <mc:Fallback xmlns="">
      <p:transition xmlns:p14="http://schemas.microsoft.com/office/powerpoint/2010/main" spd="slow" advTm="569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 title="Percentage of Generations in the Workplace"/>
          <p:cNvGraphicFramePr/>
          <p:nvPr>
            <p:extLst>
              <p:ext uri="{D42A27DB-BD31-4B8C-83A1-F6EECF244321}">
                <p14:modId xmlns:p14="http://schemas.microsoft.com/office/powerpoint/2010/main" val="1187012279"/>
              </p:ext>
            </p:extLst>
          </p:nvPr>
        </p:nvGraphicFramePr>
        <p:xfrm>
          <a:off x="1167027" y="1368513"/>
          <a:ext cx="7208107" cy="37207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906848"/>
            <a:ext cx="91439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latin typeface="Helvetica Neue Light"/>
                <a:cs typeface="Helvetica Neue Light"/>
              </a:rPr>
              <a:t>Percentage of Millennials in the Workforce</a:t>
            </a:r>
            <a:endParaRPr lang="en-US" sz="2400" dirty="0">
              <a:latin typeface="Helvetica Neue Light"/>
              <a:cs typeface="Helvetica Neue Ligh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76232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16"/>
    </mc:Choice>
    <mc:Fallback xmlns="">
      <p:transition xmlns:p14="http://schemas.microsoft.com/office/powerpoint/2010/main" spd="slow" advTm="3416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Chart bld="category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8595" y="1549812"/>
            <a:ext cx="795637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Helvetica Neue Light"/>
                <a:cs typeface="Helvetica Neue Light"/>
              </a:rPr>
              <a:t>91% of Millennials expect to </a:t>
            </a:r>
          </a:p>
          <a:p>
            <a:pPr algn="ctr"/>
            <a:r>
              <a:rPr lang="en-US" sz="3200" dirty="0" smtClean="0">
                <a:latin typeface="Helvetica Neue Light"/>
                <a:cs typeface="Helvetica Neue Light"/>
              </a:rPr>
              <a:t>change jobs every </a:t>
            </a:r>
            <a:r>
              <a:rPr lang="en-US" sz="3200" b="1" u="sng" dirty="0" smtClean="0">
                <a:latin typeface="Helvetica Neue Light"/>
                <a:cs typeface="Helvetica Neue Light"/>
              </a:rPr>
              <a:t>1-3 years</a:t>
            </a:r>
            <a:r>
              <a:rPr lang="en-US" sz="3200" dirty="0" smtClean="0">
                <a:latin typeface="Helvetica Neue Light"/>
                <a:cs typeface="Helvetica Neue Light"/>
              </a:rPr>
              <a:t>.</a:t>
            </a:r>
            <a:endParaRPr lang="en-US" sz="3200" dirty="0">
              <a:latin typeface="Helvetica Neue Light"/>
              <a:cs typeface="Helvetica Neue Ligh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160" y="4714240"/>
            <a:ext cx="9144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latin typeface="Helvetica Neue"/>
                <a:cs typeface="Helvetica Neue"/>
              </a:rPr>
              <a:t>Source: Future </a:t>
            </a:r>
            <a:r>
              <a:rPr lang="en-US" sz="1000" dirty="0">
                <a:latin typeface="Helvetica Neue"/>
                <a:cs typeface="Helvetica Neue"/>
              </a:rPr>
              <a:t>Workplace </a:t>
            </a:r>
            <a:r>
              <a:rPr lang="en-US" sz="1000" b="1" dirty="0">
                <a:latin typeface="Helvetica Neue"/>
                <a:cs typeface="Helvetica Neue"/>
              </a:rPr>
              <a:t>“</a:t>
            </a:r>
            <a:r>
              <a:rPr lang="en-US" sz="1000" dirty="0">
                <a:latin typeface="Helvetica Neue"/>
                <a:cs typeface="Helvetica Neue"/>
                <a:hlinkClick r:id="rId3"/>
              </a:rPr>
              <a:t>Multiple Generations @ Work</a:t>
            </a:r>
            <a:r>
              <a:rPr lang="en-US" sz="1000" u="sng" dirty="0" smtClean="0">
                <a:latin typeface="Helvetica Neue"/>
                <a:cs typeface="Helvetica Neue"/>
                <a:hlinkClick r:id="rId3"/>
              </a:rPr>
              <a:t>”</a:t>
            </a:r>
            <a:r>
              <a:rPr lang="en-US" sz="1000" u="sng" dirty="0" smtClean="0">
                <a:latin typeface="Helvetica Neue"/>
                <a:cs typeface="Helvetica Neue"/>
              </a:rPr>
              <a:t> Survey</a:t>
            </a:r>
            <a:endParaRPr lang="en-US" sz="1000" dirty="0">
              <a:latin typeface="Helvetica Neue"/>
              <a:cs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3317212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050"/>
    </mc:Choice>
    <mc:Fallback xmlns="">
      <p:transition xmlns:p14="http://schemas.microsoft.com/office/powerpoint/2010/main" spd="slow" advTm="51050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8595" y="1377994"/>
            <a:ext cx="79563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Helvetica Neue Light"/>
                <a:cs typeface="Helvetica Neue Light"/>
              </a:rPr>
              <a:t>What can we do to motivate and work together?</a:t>
            </a:r>
            <a:endParaRPr lang="en-US" sz="2400" dirty="0">
              <a:latin typeface="Helvetica Neue Light"/>
              <a:cs typeface="Helvetica Neue Light"/>
            </a:endParaRPr>
          </a:p>
        </p:txBody>
      </p:sp>
    </p:spTree>
    <p:extLst>
      <p:ext uri="{BB962C8B-B14F-4D97-AF65-F5344CB8AC3E}">
        <p14:creationId xmlns:p14="http://schemas.microsoft.com/office/powerpoint/2010/main" val="3472038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748"/>
    </mc:Choice>
    <mc:Fallback xmlns="">
      <p:transition xmlns:p14="http://schemas.microsoft.com/office/powerpoint/2010/main" spd="slow" advTm="56748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8595" y="1173892"/>
            <a:ext cx="79563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Helvetica Neue Light"/>
                <a:cs typeface="Helvetica Neue Light"/>
              </a:rPr>
              <a:t>Provide Independence</a:t>
            </a:r>
            <a:endParaRPr lang="en-US" sz="2400" dirty="0">
              <a:latin typeface="Helvetica Neue Light"/>
              <a:cs typeface="Helvetica Neue Ligh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42324" y="1839784"/>
            <a:ext cx="7956379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1400" dirty="0" smtClean="0">
                <a:latin typeface="Helvetica Neue Light"/>
                <a:cs typeface="Helvetica Neue Light"/>
              </a:rPr>
              <a:t>Share the goal line, but let them call the </a:t>
            </a:r>
            <a:r>
              <a:rPr lang="en-US" sz="1400" dirty="0" smtClean="0">
                <a:latin typeface="Helvetica Neue Light"/>
                <a:cs typeface="Helvetica Neue Light"/>
              </a:rPr>
              <a:t>plays.</a:t>
            </a:r>
            <a:endParaRPr lang="en-US" sz="1400" dirty="0">
              <a:latin typeface="Helvetica Neue Light"/>
              <a:cs typeface="Helvetica Neue Light"/>
            </a:endParaRPr>
          </a:p>
          <a:p>
            <a:endParaRPr lang="en-US" sz="1400" dirty="0" smtClean="0">
              <a:latin typeface="Helvetica Neue Light"/>
              <a:cs typeface="Helvetica Neue Light"/>
            </a:endParaRPr>
          </a:p>
          <a:p>
            <a:pPr marL="285750" indent="-285750">
              <a:buFont typeface="Arial"/>
              <a:buChar char="•"/>
            </a:pPr>
            <a:r>
              <a:rPr lang="en-US" sz="1400" dirty="0" smtClean="0">
                <a:latin typeface="Helvetica Neue Light"/>
                <a:cs typeface="Helvetica Neue Light"/>
              </a:rPr>
              <a:t>Set clear goals.</a:t>
            </a:r>
            <a:endParaRPr lang="en-US" sz="1400" dirty="0">
              <a:latin typeface="Helvetica Neue Light"/>
              <a:cs typeface="Helvetica Neue Light"/>
            </a:endParaRPr>
          </a:p>
          <a:p>
            <a:pPr marL="285750" indent="-285750">
              <a:buFont typeface="Arial"/>
              <a:buChar char="•"/>
            </a:pPr>
            <a:endParaRPr lang="en-US" sz="1400" dirty="0">
              <a:latin typeface="Helvetica Neue Light"/>
              <a:cs typeface="Helvetica Neue Light"/>
            </a:endParaRPr>
          </a:p>
          <a:p>
            <a:pPr marL="285750" indent="-285750">
              <a:buFont typeface="Arial"/>
              <a:buChar char="•"/>
            </a:pPr>
            <a:r>
              <a:rPr lang="en-US" sz="1400" dirty="0" smtClean="0">
                <a:latin typeface="Helvetica Neue Light"/>
                <a:cs typeface="Helvetica Neue Light"/>
              </a:rPr>
              <a:t>Set expectations upfront.</a:t>
            </a:r>
          </a:p>
          <a:p>
            <a:pPr marL="285750" indent="-285750">
              <a:buFont typeface="Arial"/>
              <a:buChar char="•"/>
            </a:pPr>
            <a:endParaRPr lang="en-US" sz="1400" dirty="0">
              <a:latin typeface="Helvetica Neue Light"/>
              <a:cs typeface="Helvetica Neue Light"/>
            </a:endParaRPr>
          </a:p>
          <a:p>
            <a:pPr marL="285750" indent="-285750">
              <a:buFont typeface="Arial"/>
              <a:buChar char="•"/>
            </a:pPr>
            <a:r>
              <a:rPr lang="en-US" sz="1400" dirty="0">
                <a:latin typeface="Helvetica Neue Light"/>
                <a:cs typeface="Helvetica Neue Light"/>
              </a:rPr>
              <a:t>Provide constant </a:t>
            </a:r>
            <a:r>
              <a:rPr lang="en-US" sz="1400" dirty="0">
                <a:latin typeface="Helvetica Neue Light"/>
                <a:cs typeface="Helvetica Neue Light"/>
              </a:rPr>
              <a:t>f</a:t>
            </a:r>
            <a:r>
              <a:rPr lang="en-US" sz="1400" dirty="0" smtClean="0">
                <a:latin typeface="Helvetica Neue Light"/>
                <a:cs typeface="Helvetica Neue Light"/>
              </a:rPr>
              <a:t>eedback</a:t>
            </a:r>
            <a:r>
              <a:rPr lang="en-US" sz="1400" dirty="0" smtClean="0">
                <a:latin typeface="Helvetica Neue Light"/>
                <a:cs typeface="Helvetica Neue Light"/>
              </a:rPr>
              <a:t>.</a:t>
            </a:r>
            <a:endParaRPr lang="en-US" sz="1400" dirty="0">
              <a:latin typeface="Helvetica Neue Light"/>
              <a:cs typeface="Helvetica Neue Ligh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43658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6241"/>
    </mc:Choice>
    <mc:Fallback xmlns="">
      <p:transition xmlns:p14="http://schemas.microsoft.com/office/powerpoint/2010/main" spd="slow" advTm="196241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8595" y="1173892"/>
            <a:ext cx="79563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Helvetica Neue Light"/>
                <a:cs typeface="Helvetica Neue Light"/>
              </a:rPr>
              <a:t>Mentorship</a:t>
            </a:r>
            <a:endParaRPr lang="en-US" sz="2400" dirty="0">
              <a:latin typeface="Helvetica Neue Light"/>
              <a:cs typeface="Helvetica Neue Ligh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42324" y="1839784"/>
            <a:ext cx="7956379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1400" dirty="0" smtClean="0">
                <a:latin typeface="Helvetica Neue Light"/>
                <a:cs typeface="Helvetica Neue Light"/>
              </a:rPr>
              <a:t>View education as OUR job, not </a:t>
            </a:r>
            <a:r>
              <a:rPr lang="en-US" sz="1400" dirty="0" smtClean="0">
                <a:latin typeface="Helvetica Neue Light"/>
                <a:cs typeface="Helvetica Neue Light"/>
              </a:rPr>
              <a:t>theirs.</a:t>
            </a:r>
            <a:endParaRPr lang="en-US" sz="1400" dirty="0" smtClean="0">
              <a:latin typeface="Helvetica Neue Light"/>
              <a:cs typeface="Helvetica Neue Light"/>
            </a:endParaRPr>
          </a:p>
          <a:p>
            <a:pPr marL="285750" indent="-285750">
              <a:buFont typeface="Arial"/>
              <a:buChar char="•"/>
            </a:pPr>
            <a:endParaRPr lang="en-US" sz="1400" dirty="0">
              <a:latin typeface="Helvetica Neue Light"/>
              <a:cs typeface="Helvetica Neue Light"/>
            </a:endParaRPr>
          </a:p>
          <a:p>
            <a:pPr marL="285750" indent="-285750">
              <a:buFont typeface="Arial"/>
              <a:buChar char="•"/>
            </a:pPr>
            <a:r>
              <a:rPr lang="en-US" sz="1400" dirty="0" smtClean="0">
                <a:latin typeface="Helvetica Neue Light"/>
                <a:cs typeface="Helvetica Neue Light"/>
              </a:rPr>
              <a:t>Want </a:t>
            </a:r>
            <a:r>
              <a:rPr lang="en-US" sz="1400" dirty="0" smtClean="0">
                <a:latin typeface="Helvetica Neue Light"/>
                <a:cs typeface="Helvetica Neue Light"/>
              </a:rPr>
              <a:t>face time</a:t>
            </a:r>
            <a:r>
              <a:rPr lang="en-US" sz="1400" dirty="0" smtClean="0">
                <a:latin typeface="Helvetica Neue Light"/>
                <a:cs typeface="Helvetica Neue Light"/>
              </a:rPr>
              <a:t>.</a:t>
            </a:r>
          </a:p>
          <a:p>
            <a:pPr marL="285750" indent="-285750">
              <a:buFont typeface="Arial"/>
              <a:buChar char="•"/>
            </a:pPr>
            <a:endParaRPr lang="en-US" sz="1400" dirty="0">
              <a:latin typeface="Helvetica Neue Light"/>
              <a:cs typeface="Helvetica Neue Light"/>
            </a:endParaRPr>
          </a:p>
          <a:p>
            <a:pPr marL="285750" indent="-285750">
              <a:buFont typeface="Arial"/>
              <a:buChar char="•"/>
            </a:pPr>
            <a:r>
              <a:rPr lang="en-US" sz="1400" dirty="0" smtClean="0">
                <a:latin typeface="Helvetica Neue Light"/>
                <a:cs typeface="Helvetica Neue Light"/>
              </a:rPr>
              <a:t>Set aside time each day or week to listen </a:t>
            </a:r>
            <a:r>
              <a:rPr lang="en-US" sz="1400" dirty="0" smtClean="0">
                <a:latin typeface="Helvetica Neue Light"/>
                <a:cs typeface="Helvetica Neue Light"/>
              </a:rPr>
              <a:t>and </a:t>
            </a:r>
            <a:r>
              <a:rPr lang="en-US" sz="1400" dirty="0" smtClean="0">
                <a:latin typeface="Helvetica Neue Light"/>
                <a:cs typeface="Helvetica Neue Light"/>
              </a:rPr>
              <a:t>offer guidance.</a:t>
            </a:r>
          </a:p>
          <a:p>
            <a:pPr marL="285750" indent="-285750">
              <a:buFont typeface="Arial"/>
              <a:buChar char="•"/>
            </a:pPr>
            <a:endParaRPr lang="en-US" sz="1400" dirty="0">
              <a:latin typeface="Helvetica Neue Light"/>
              <a:cs typeface="Helvetica Neue Light"/>
            </a:endParaRPr>
          </a:p>
          <a:p>
            <a:pPr marL="285750" indent="-285750">
              <a:buFont typeface="Arial"/>
              <a:buChar char="•"/>
            </a:pPr>
            <a:r>
              <a:rPr lang="en-US" sz="1400" dirty="0" smtClean="0">
                <a:latin typeface="Helvetica Neue Light"/>
                <a:cs typeface="Helvetica Neue Light"/>
              </a:rPr>
              <a:t>Set up </a:t>
            </a:r>
            <a:r>
              <a:rPr lang="en-US" sz="1400" dirty="0" smtClean="0">
                <a:latin typeface="Helvetica Neue Light"/>
                <a:cs typeface="Helvetica Neue Light"/>
              </a:rPr>
              <a:t>a mentorship program with other generations.</a:t>
            </a:r>
            <a:endParaRPr lang="en-US" sz="1400" dirty="0">
              <a:latin typeface="Helvetica Neue Light"/>
              <a:cs typeface="Helvetica Neue Ligh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40475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3232"/>
    </mc:Choice>
    <mc:Fallback xmlns="">
      <p:transition xmlns:p14="http://schemas.microsoft.com/office/powerpoint/2010/main" spd="slow" advTm="173232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8595" y="1173892"/>
            <a:ext cx="79563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Helvetica Neue Light"/>
                <a:cs typeface="Helvetica Neue Light"/>
              </a:rPr>
              <a:t>Social Interactions</a:t>
            </a:r>
            <a:endParaRPr lang="en-US" sz="2400" dirty="0">
              <a:latin typeface="Helvetica Neue Light"/>
              <a:cs typeface="Helvetica Neue Ligh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42324" y="1839784"/>
            <a:ext cx="795637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1400" dirty="0" smtClean="0">
                <a:latin typeface="Helvetica Neue Light"/>
                <a:cs typeface="Helvetica Neue Light"/>
              </a:rPr>
              <a:t>Don</a:t>
            </a:r>
            <a:r>
              <a:rPr lang="fr-FR" sz="1400" dirty="0" smtClean="0">
                <a:latin typeface="Helvetica Neue Light"/>
                <a:cs typeface="Helvetica Neue Light"/>
              </a:rPr>
              <a:t>’</a:t>
            </a:r>
            <a:r>
              <a:rPr lang="en-US" sz="1400" dirty="0" smtClean="0">
                <a:latin typeface="Helvetica Neue Light"/>
                <a:cs typeface="Helvetica Neue Light"/>
              </a:rPr>
              <a:t>t see a difference between friend </a:t>
            </a:r>
            <a:r>
              <a:rPr lang="en-US" sz="1400" dirty="0" smtClean="0">
                <a:latin typeface="Helvetica Neue Light"/>
                <a:cs typeface="Helvetica Neue Light"/>
              </a:rPr>
              <a:t>and </a:t>
            </a:r>
            <a:r>
              <a:rPr lang="en-US" sz="1400" dirty="0" smtClean="0">
                <a:latin typeface="Helvetica Neue Light"/>
                <a:cs typeface="Helvetica Neue Light"/>
              </a:rPr>
              <a:t>co-</a:t>
            </a:r>
            <a:r>
              <a:rPr lang="en-US" sz="1400" dirty="0" smtClean="0">
                <a:latin typeface="Helvetica Neue Light"/>
                <a:cs typeface="Helvetica Neue Light"/>
              </a:rPr>
              <a:t>worker.</a:t>
            </a:r>
            <a:endParaRPr lang="en-US" sz="1400" dirty="0" smtClean="0">
              <a:latin typeface="Helvetica Neue Light"/>
              <a:cs typeface="Helvetica Neue Light"/>
            </a:endParaRPr>
          </a:p>
          <a:p>
            <a:endParaRPr lang="en-US" sz="1400" dirty="0">
              <a:latin typeface="Helvetica Neue Light"/>
              <a:cs typeface="Helvetica Neue Light"/>
            </a:endParaRPr>
          </a:p>
          <a:p>
            <a:pPr marL="285750" indent="-285750">
              <a:buFont typeface="Arial"/>
              <a:buChar char="•"/>
            </a:pPr>
            <a:r>
              <a:rPr lang="en-US" sz="1400" dirty="0" smtClean="0">
                <a:latin typeface="Helvetica Neue Light"/>
                <a:cs typeface="Helvetica Neue Light"/>
              </a:rPr>
              <a:t>Encourage collaborative relationships- working in </a:t>
            </a:r>
            <a:r>
              <a:rPr lang="en-US" sz="1400" dirty="0" smtClean="0">
                <a:latin typeface="Helvetica Neue Light"/>
                <a:cs typeface="Helvetica Neue Light"/>
              </a:rPr>
              <a:t>groups.</a:t>
            </a:r>
            <a:endParaRPr lang="en-US" sz="1400" dirty="0" smtClean="0">
              <a:latin typeface="Helvetica Neue Light"/>
              <a:cs typeface="Helvetica Neue Light"/>
            </a:endParaRPr>
          </a:p>
          <a:p>
            <a:pPr marL="285750" indent="-285750">
              <a:buFont typeface="Arial"/>
              <a:buChar char="•"/>
            </a:pPr>
            <a:endParaRPr lang="en-US" sz="1400" dirty="0">
              <a:latin typeface="Helvetica Neue Light"/>
              <a:cs typeface="Helvetica Neue Light"/>
            </a:endParaRPr>
          </a:p>
          <a:p>
            <a:pPr marL="285750" indent="-285750">
              <a:buFont typeface="Arial"/>
              <a:buChar char="•"/>
            </a:pPr>
            <a:r>
              <a:rPr lang="en-US" sz="1400" dirty="0" smtClean="0">
                <a:latin typeface="Helvetica Neue Light"/>
                <a:cs typeface="Helvetica Neue Light"/>
              </a:rPr>
              <a:t>Host social events – celebrations, off-site events, monthly </a:t>
            </a:r>
            <a:r>
              <a:rPr lang="en-US" sz="1400" dirty="0" smtClean="0">
                <a:latin typeface="Helvetica Neue Light"/>
                <a:cs typeface="Helvetica Neue Light"/>
              </a:rPr>
              <a:t>lunches.</a:t>
            </a:r>
            <a:endParaRPr lang="en-US" sz="1400" dirty="0" smtClean="0">
              <a:latin typeface="Helvetica Neue Light"/>
              <a:cs typeface="Helvetica Neue Light"/>
            </a:endParaRPr>
          </a:p>
          <a:p>
            <a:pPr marL="285750" indent="-285750">
              <a:buFont typeface="Arial"/>
              <a:buChar char="•"/>
            </a:pPr>
            <a:endParaRPr lang="en-US" sz="1400" dirty="0">
              <a:latin typeface="Helvetica Neue Light"/>
              <a:cs typeface="Helvetica Neue Light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1400" dirty="0" smtClean="0">
                <a:latin typeface="Helvetica Neue Light"/>
                <a:cs typeface="Helvetica Neue Light"/>
              </a:rPr>
              <a:t>Include a guest(s) – spouse or </a:t>
            </a:r>
            <a:r>
              <a:rPr lang="en-US" sz="1400" dirty="0" smtClean="0">
                <a:latin typeface="Helvetica Neue Light"/>
                <a:cs typeface="Helvetica Neue Light"/>
              </a:rPr>
              <a:t>family.</a:t>
            </a:r>
            <a:endParaRPr lang="en-US" sz="1400" dirty="0" smtClean="0">
              <a:latin typeface="Helvetica Neue Light"/>
              <a:cs typeface="Helvetica Neue Light"/>
            </a:endParaRPr>
          </a:p>
          <a:p>
            <a:pPr marL="742950" lvl="1" indent="-285750">
              <a:buFont typeface="Arial"/>
              <a:buChar char="•"/>
            </a:pPr>
            <a:endParaRPr lang="en-US" sz="1400" dirty="0">
              <a:latin typeface="Helvetica Neue Light"/>
              <a:cs typeface="Helvetica Neue Light"/>
            </a:endParaRPr>
          </a:p>
          <a:p>
            <a:endParaRPr lang="en-US" sz="1400" dirty="0" smtClean="0">
              <a:latin typeface="Helvetica Neue Light"/>
              <a:cs typeface="Helvetica Neue Ligh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94046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35"/>
    </mc:Choice>
    <mc:Fallback xmlns="">
      <p:transition xmlns:p14="http://schemas.microsoft.com/office/powerpoint/2010/main" spd="slow" advTm="2235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8595" y="1173892"/>
            <a:ext cx="79563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Helvetica Neue Light"/>
                <a:cs typeface="Helvetica Neue Light"/>
              </a:rPr>
              <a:t>It’s about the WHY…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2324" y="1839784"/>
            <a:ext cx="795637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1400" dirty="0" smtClean="0">
                <a:latin typeface="Helvetica Neue Light"/>
                <a:cs typeface="Helvetica Neue Light"/>
              </a:rPr>
              <a:t>Young people want to be a INVOLVED.</a:t>
            </a:r>
          </a:p>
          <a:p>
            <a:pPr marL="285750" indent="-285750">
              <a:buFont typeface="Arial"/>
              <a:buChar char="•"/>
            </a:pPr>
            <a:endParaRPr lang="en-US" sz="1400" dirty="0">
              <a:latin typeface="Helvetica Neue Light"/>
              <a:cs typeface="Helvetica Neue Light"/>
            </a:endParaRPr>
          </a:p>
          <a:p>
            <a:pPr marL="285750" indent="-285750">
              <a:buFont typeface="Arial"/>
              <a:buChar char="•"/>
            </a:pPr>
            <a:r>
              <a:rPr lang="en-US" sz="1400" dirty="0" smtClean="0">
                <a:latin typeface="Helvetica Neue Light"/>
                <a:cs typeface="Helvetica Neue Light"/>
              </a:rPr>
              <a:t>Core values and mission statements are important.</a:t>
            </a:r>
          </a:p>
          <a:p>
            <a:pPr lvl="1"/>
            <a:endParaRPr lang="en-US" sz="1400" dirty="0">
              <a:latin typeface="Helvetica Neue Light"/>
              <a:cs typeface="Helvetica Neue Light"/>
            </a:endParaRPr>
          </a:p>
          <a:p>
            <a:pPr marL="285750" indent="-285750">
              <a:buFont typeface="Arial"/>
              <a:buChar char="•"/>
            </a:pPr>
            <a:r>
              <a:rPr lang="en-US" sz="1400" dirty="0" smtClean="0">
                <a:latin typeface="Helvetica Neue Light"/>
                <a:cs typeface="Helvetica Neue Light"/>
              </a:rPr>
              <a:t>See that their job relates to the company goals.</a:t>
            </a:r>
          </a:p>
          <a:p>
            <a:pPr marL="285750" indent="-285750">
              <a:buFont typeface="Arial"/>
              <a:buChar char="•"/>
            </a:pPr>
            <a:endParaRPr lang="en-US" sz="1400" dirty="0">
              <a:latin typeface="Helvetica Neue Light"/>
              <a:cs typeface="Helvetica Neue Light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1400" dirty="0" smtClean="0">
                <a:latin typeface="Helvetica Neue Light"/>
                <a:cs typeface="Helvetica Neue Light"/>
              </a:rPr>
              <a:t>Making a profit is not enough.</a:t>
            </a:r>
          </a:p>
          <a:p>
            <a:pPr marL="742950" lvl="1" indent="-285750">
              <a:buFont typeface="Arial"/>
              <a:buChar char="•"/>
            </a:pPr>
            <a:endParaRPr lang="en-US" sz="1400" dirty="0">
              <a:latin typeface="Helvetica Neue Light"/>
              <a:cs typeface="Helvetica Neue Light"/>
            </a:endParaRPr>
          </a:p>
          <a:p>
            <a:pPr marL="285750" indent="-285750">
              <a:buFont typeface="Arial"/>
              <a:buChar char="•"/>
            </a:pPr>
            <a:r>
              <a:rPr lang="en-US" sz="1400" dirty="0" smtClean="0">
                <a:latin typeface="Helvetica Neue Light"/>
                <a:cs typeface="Helvetica Neue Light"/>
              </a:rPr>
              <a:t>See organization as flat – not interested in hierarchy.</a:t>
            </a:r>
          </a:p>
          <a:p>
            <a:pPr marL="742950" lvl="1" indent="-285750">
              <a:buFont typeface="Arial"/>
              <a:buChar char="•"/>
            </a:pPr>
            <a:endParaRPr lang="en-US" sz="1400" dirty="0">
              <a:latin typeface="Helvetica Neue Light"/>
              <a:cs typeface="Helvetica Neue Ligh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68887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491"/>
    </mc:Choice>
    <mc:Fallback xmlns="">
      <p:transition xmlns:p14="http://schemas.microsoft.com/office/powerpoint/2010/main" spd="slow" advTm="19491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8595" y="1173892"/>
            <a:ext cx="79563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Helvetica Neue Light"/>
                <a:cs typeface="Helvetica Neue Light"/>
              </a:rPr>
              <a:t>Share YOUR Why…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2324" y="1839784"/>
            <a:ext cx="795637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1400" dirty="0" smtClean="0">
                <a:latin typeface="Helvetica Neue Light"/>
                <a:cs typeface="Helvetica Neue Light"/>
              </a:rPr>
              <a:t>Put your mission </a:t>
            </a:r>
            <a:r>
              <a:rPr lang="en-US" sz="1400" dirty="0" smtClean="0">
                <a:latin typeface="Helvetica Neue Light"/>
                <a:cs typeface="Helvetica Neue Light"/>
              </a:rPr>
              <a:t>and </a:t>
            </a:r>
            <a:r>
              <a:rPr lang="en-US" sz="1400" dirty="0" smtClean="0">
                <a:latin typeface="Helvetica Neue Light"/>
                <a:cs typeface="Helvetica Neue Light"/>
              </a:rPr>
              <a:t>vision upfront and on the wall.</a:t>
            </a:r>
          </a:p>
          <a:p>
            <a:pPr marL="285750" indent="-285750">
              <a:buFont typeface="Arial"/>
              <a:buChar char="•"/>
            </a:pPr>
            <a:endParaRPr lang="en-US" sz="1400" dirty="0">
              <a:latin typeface="Helvetica Neue Light"/>
              <a:cs typeface="Helvetica Neue Light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1400" dirty="0">
                <a:latin typeface="Helvetica Neue Light"/>
                <a:cs typeface="Helvetica Neue Light"/>
              </a:rPr>
              <a:t>Discuss vision and motivation during hiring process</a:t>
            </a:r>
            <a:r>
              <a:rPr lang="en-US" sz="1400" dirty="0" smtClean="0">
                <a:latin typeface="Helvetica Neue Light"/>
                <a:cs typeface="Helvetica Neue Light"/>
              </a:rPr>
              <a:t>.</a:t>
            </a:r>
          </a:p>
          <a:p>
            <a:pPr marL="285750" indent="-285750">
              <a:buFont typeface="Arial"/>
              <a:buChar char="•"/>
            </a:pPr>
            <a:endParaRPr lang="en-US" sz="1400" dirty="0">
              <a:latin typeface="Helvetica Neue Light"/>
              <a:cs typeface="Helvetica Neue Light"/>
            </a:endParaRPr>
          </a:p>
          <a:p>
            <a:pPr marL="285750" indent="-285750">
              <a:buFont typeface="Arial"/>
              <a:buChar char="•"/>
            </a:pPr>
            <a:r>
              <a:rPr lang="en-US" sz="1400" dirty="0" smtClean="0">
                <a:latin typeface="Helvetica Neue Light"/>
                <a:cs typeface="Helvetica Neue Light"/>
              </a:rPr>
              <a:t>Explain how each project or task impacts the company goals.</a:t>
            </a:r>
            <a:endParaRPr lang="en-US" sz="1400" dirty="0">
              <a:latin typeface="Helvetica Neue Light"/>
              <a:cs typeface="Helvetica Neue Light"/>
            </a:endParaRPr>
          </a:p>
          <a:p>
            <a:endParaRPr lang="en-US" sz="1400" dirty="0" smtClean="0">
              <a:latin typeface="Helvetica Neue Light"/>
              <a:cs typeface="Helvetica Neue Light"/>
            </a:endParaRPr>
          </a:p>
          <a:p>
            <a:pPr marL="285750" indent="-285750">
              <a:buFont typeface="Arial"/>
              <a:buChar char="•"/>
            </a:pPr>
            <a:r>
              <a:rPr lang="en-US" sz="1400" dirty="0">
                <a:latin typeface="Helvetica Neue Light"/>
                <a:cs typeface="Helvetica Neue Light"/>
              </a:rPr>
              <a:t>Encourage </a:t>
            </a:r>
            <a:r>
              <a:rPr lang="en-US" sz="1400">
                <a:latin typeface="Helvetica Neue Light"/>
                <a:cs typeface="Helvetica Neue Light"/>
              </a:rPr>
              <a:t>discussion </a:t>
            </a:r>
            <a:r>
              <a:rPr lang="en-US" sz="1400" smtClean="0">
                <a:latin typeface="Helvetica Neue Light"/>
                <a:cs typeface="Helvetica Neue Light"/>
              </a:rPr>
              <a:t>and </a:t>
            </a:r>
            <a:r>
              <a:rPr lang="en-US" sz="1400" dirty="0">
                <a:latin typeface="Helvetica Neue Light"/>
                <a:cs typeface="Helvetica Neue Light"/>
              </a:rPr>
              <a:t>seek </a:t>
            </a:r>
            <a:r>
              <a:rPr lang="en-US" sz="1400" dirty="0" smtClean="0">
                <a:latin typeface="Helvetica Neue Light"/>
                <a:cs typeface="Helvetica Neue Light"/>
              </a:rPr>
              <a:t>input.</a:t>
            </a:r>
          </a:p>
          <a:p>
            <a:endParaRPr lang="en-US" sz="1400" dirty="0">
              <a:latin typeface="Helvetica Neue Light"/>
              <a:cs typeface="Helvetica Neue Light"/>
            </a:endParaRPr>
          </a:p>
          <a:p>
            <a:pPr marL="285750" indent="-285750">
              <a:buFont typeface="Arial"/>
              <a:buChar char="•"/>
            </a:pPr>
            <a:r>
              <a:rPr lang="en-US" sz="1400" dirty="0" smtClean="0">
                <a:latin typeface="Helvetica Neue Light"/>
                <a:cs typeface="Helvetica Neue Light"/>
              </a:rPr>
              <a:t>Be transparent.</a:t>
            </a:r>
            <a:endParaRPr lang="en-US" sz="1400" dirty="0">
              <a:latin typeface="Helvetica Neue Light"/>
              <a:cs typeface="Helvetica Neue Ligh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0122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189"/>
    </mc:Choice>
    <mc:Fallback xmlns="">
      <p:transition xmlns:p14="http://schemas.microsoft.com/office/powerpoint/2010/main" spd="slow" advTm="210189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8595" y="1446020"/>
            <a:ext cx="7956379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dirty="0">
              <a:latin typeface="Helvetica Neue Light"/>
              <a:cs typeface="Helvetica Neue Light"/>
            </a:endParaRPr>
          </a:p>
          <a:p>
            <a:r>
              <a:rPr lang="en-US" sz="2400" dirty="0" smtClean="0">
                <a:latin typeface="Helvetica Neue Light"/>
                <a:cs typeface="Helvetica Neue Light"/>
              </a:rPr>
              <a:t>Our goal is to create a business environment </a:t>
            </a:r>
          </a:p>
          <a:p>
            <a:r>
              <a:rPr lang="en-US" sz="2400" dirty="0" smtClean="0">
                <a:latin typeface="Helvetica Neue Light"/>
                <a:cs typeface="Helvetica Neue Light"/>
              </a:rPr>
              <a:t>where people WANT to work.</a:t>
            </a:r>
            <a:endParaRPr lang="en-US" sz="2400" dirty="0">
              <a:latin typeface="Helvetica Neue Light"/>
              <a:cs typeface="Helvetica Neue Light"/>
            </a:endParaRPr>
          </a:p>
        </p:txBody>
      </p:sp>
    </p:spTree>
    <p:extLst>
      <p:ext uri="{BB962C8B-B14F-4D97-AF65-F5344CB8AC3E}">
        <p14:creationId xmlns:p14="http://schemas.microsoft.com/office/powerpoint/2010/main" val="3317212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260"/>
    </mc:Choice>
    <mc:Fallback xmlns="">
      <p:transition xmlns:p14="http://schemas.microsoft.com/office/powerpoint/2010/main" spd="slow" advTm="127260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8595" y="1173892"/>
            <a:ext cx="4246605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Helvetica Neue Light"/>
                <a:cs typeface="Helvetica Neue Light"/>
              </a:rPr>
              <a:t>CJ Averwater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28595" y="2115404"/>
            <a:ext cx="424660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Helvetica Neue Light"/>
                <a:cs typeface="Helvetica Neue Light"/>
              </a:rPr>
              <a:t>Amro Music Stores, Inc.</a:t>
            </a:r>
          </a:p>
          <a:p>
            <a:endParaRPr lang="en-US" dirty="0">
              <a:latin typeface="Helvetica Neue Light"/>
              <a:cs typeface="Helvetica Neue Light"/>
            </a:endParaRPr>
          </a:p>
          <a:p>
            <a:r>
              <a:rPr lang="en-US" dirty="0" smtClean="0">
                <a:latin typeface="Helvetica Neue Light"/>
                <a:cs typeface="Helvetica Neue Light"/>
              </a:rPr>
              <a:t>Email: </a:t>
            </a:r>
            <a:r>
              <a:rPr lang="en-US" dirty="0" err="1" smtClean="0">
                <a:latin typeface="Helvetica Neue Light"/>
                <a:cs typeface="Helvetica Neue Light"/>
              </a:rPr>
              <a:t>cj@amromusic.com</a:t>
            </a:r>
            <a:endParaRPr lang="en-US" dirty="0">
              <a:latin typeface="Helvetica Neue Light"/>
              <a:cs typeface="Helvetica Neue Light"/>
            </a:endParaRPr>
          </a:p>
        </p:txBody>
      </p:sp>
      <p:pic>
        <p:nvPicPr>
          <p:cNvPr id="7" name="Picture 6" descr="6a00d8341c5cc553ef01156ff8e3db970c-320wi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5200" y="215900"/>
            <a:ext cx="4064000" cy="469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242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95"/>
    </mc:Choice>
    <mc:Fallback xmlns="">
      <p:transition xmlns:p14="http://schemas.microsoft.com/office/powerpoint/2010/main" spd="slow" advTm="13595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0.4|0.2|0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3|26|43.9|49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58.6|7.8|39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0.2|0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1|0.2|0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56|22.3|49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2496</TotalTime>
  <Words>789</Words>
  <Application>Microsoft Macintosh PowerPoint</Application>
  <PresentationFormat>On-screen Show (16:9)</PresentationFormat>
  <Paragraphs>330</Paragraphs>
  <Slides>19</Slides>
  <Notes>19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NAMM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Megan Nelson</dc:creator>
  <cp:lastModifiedBy>Zach Phillips</cp:lastModifiedBy>
  <cp:revision>88</cp:revision>
  <cp:lastPrinted>2015-01-14T19:48:06Z</cp:lastPrinted>
  <dcterms:created xsi:type="dcterms:W3CDTF">2011-12-21T23:54:18Z</dcterms:created>
  <dcterms:modified xsi:type="dcterms:W3CDTF">2015-01-16T22:58:52Z</dcterms:modified>
</cp:coreProperties>
</file>