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0" r:id="rId4"/>
    <p:sldId id="263" r:id="rId5"/>
    <p:sldId id="264" r:id="rId6"/>
    <p:sldId id="265" r:id="rId7"/>
    <p:sldId id="262" r:id="rId8"/>
    <p:sldId id="266" r:id="rId9"/>
    <p:sldId id="267" r:id="rId10"/>
    <p:sldId id="269" r:id="rId11"/>
    <p:sldId id="270" r:id="rId12"/>
    <p:sldId id="271" r:id="rId13"/>
    <p:sldId id="261" r:id="rId14"/>
    <p:sldId id="272" r:id="rId15"/>
    <p:sldId id="273" r:id="rId16"/>
    <p:sldId id="274" r:id="rId17"/>
    <p:sldId id="276" r:id="rId18"/>
    <p:sldId id="275" r:id="rId19"/>
    <p:sldId id="277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556" autoAdjust="0"/>
  </p:normalViewPr>
  <p:slideViewPr>
    <p:cSldViewPr snapToGrid="0" snapToObjects="1">
      <p:cViewPr varScale="1">
        <p:scale>
          <a:sx n="126" d="100"/>
          <a:sy n="126" d="100"/>
        </p:scale>
        <p:origin x="-784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5F1C01-07E2-4B70-B47A-C78F511516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DFA435-4A9D-4DC2-A967-C16231BBFF53}">
      <dgm:prSet phldrT="[Text]" custT="1"/>
      <dgm:spPr/>
      <dgm:t>
        <a:bodyPr/>
        <a:lstStyle/>
        <a:p>
          <a:pPr algn="ctr"/>
          <a:r>
            <a:rPr lang="en-US" sz="1600" dirty="0" smtClean="0">
              <a:latin typeface="Helvetica Neue Light"/>
            </a:rPr>
            <a:t>MARKETING</a:t>
          </a:r>
          <a:endParaRPr lang="en-US" sz="1600" dirty="0">
            <a:latin typeface="Helvetica Neue Light"/>
          </a:endParaRPr>
        </a:p>
      </dgm:t>
    </dgm:pt>
    <dgm:pt modelId="{6B043953-C666-481E-A3FD-1D1CDE31D998}" type="parTrans" cxnId="{95093556-0C5C-4D81-B99B-E9BEF98DE706}">
      <dgm:prSet/>
      <dgm:spPr/>
      <dgm:t>
        <a:bodyPr/>
        <a:lstStyle/>
        <a:p>
          <a:endParaRPr lang="en-US"/>
        </a:p>
      </dgm:t>
    </dgm:pt>
    <dgm:pt modelId="{11D33AAE-EB8C-4973-9327-0E06A729EAD8}" type="sibTrans" cxnId="{95093556-0C5C-4D81-B99B-E9BEF98DE706}">
      <dgm:prSet/>
      <dgm:spPr/>
      <dgm:t>
        <a:bodyPr/>
        <a:lstStyle/>
        <a:p>
          <a:endParaRPr lang="en-US"/>
        </a:p>
      </dgm:t>
    </dgm:pt>
    <dgm:pt modelId="{C81D64CD-7BF0-4D32-A524-66B50CC59B1D}">
      <dgm:prSet phldrT="[Text]" custT="1"/>
      <dgm:spPr/>
      <dgm:t>
        <a:bodyPr/>
        <a:lstStyle/>
        <a:p>
          <a:r>
            <a:rPr lang="en-US" sz="1200" dirty="0" smtClean="0">
              <a:latin typeface="Helvetica Neue Light"/>
            </a:rPr>
            <a:t>Direct Mail				</a:t>
          </a:r>
          <a:r>
            <a:rPr lang="en-US" sz="1200" dirty="0" smtClean="0">
              <a:latin typeface="Helvetica Neue Light"/>
              <a:cs typeface="Times New Roman"/>
            </a:rPr>
            <a:t> • Newspaper</a:t>
          </a:r>
          <a:endParaRPr lang="en-US" sz="1200" dirty="0">
            <a:latin typeface="Helvetica Neue Light"/>
          </a:endParaRPr>
        </a:p>
      </dgm:t>
    </dgm:pt>
    <dgm:pt modelId="{CB6D17F0-F01F-4515-832D-05B8155962E1}" type="parTrans" cxnId="{EA283046-F6DD-4F93-93AE-C046BCE7CB99}">
      <dgm:prSet/>
      <dgm:spPr/>
      <dgm:t>
        <a:bodyPr/>
        <a:lstStyle/>
        <a:p>
          <a:endParaRPr lang="en-US"/>
        </a:p>
      </dgm:t>
    </dgm:pt>
    <dgm:pt modelId="{13BC40EE-8DFF-4240-B859-A1D7976DAF77}" type="sibTrans" cxnId="{EA283046-F6DD-4F93-93AE-C046BCE7CB99}">
      <dgm:prSet/>
      <dgm:spPr/>
      <dgm:t>
        <a:bodyPr/>
        <a:lstStyle/>
        <a:p>
          <a:endParaRPr lang="en-US"/>
        </a:p>
      </dgm:t>
    </dgm:pt>
    <dgm:pt modelId="{4F98D505-CB3D-4DA2-8C1E-D239FF1117DE}">
      <dgm:prSet phldrT="[Text]" custT="1"/>
      <dgm:spPr/>
      <dgm:t>
        <a:bodyPr/>
        <a:lstStyle/>
        <a:p>
          <a:pPr algn="ctr"/>
          <a:r>
            <a:rPr lang="en-US" sz="1600" dirty="0" smtClean="0">
              <a:latin typeface="Helvetica Neue Light"/>
            </a:rPr>
            <a:t>RETENTION</a:t>
          </a:r>
          <a:endParaRPr lang="en-US" sz="1600" dirty="0">
            <a:latin typeface="Helvetica Neue Light"/>
          </a:endParaRPr>
        </a:p>
      </dgm:t>
    </dgm:pt>
    <dgm:pt modelId="{18EDC14B-1AC2-406C-BFF4-F24134E2C37F}" type="parTrans" cxnId="{C9F9DA14-A60E-4EC5-B857-09FD3C0628D8}">
      <dgm:prSet/>
      <dgm:spPr/>
      <dgm:t>
        <a:bodyPr/>
        <a:lstStyle/>
        <a:p>
          <a:endParaRPr lang="en-US"/>
        </a:p>
      </dgm:t>
    </dgm:pt>
    <dgm:pt modelId="{342B0DD4-2990-46F9-850E-006A2784D404}" type="sibTrans" cxnId="{C9F9DA14-A60E-4EC5-B857-09FD3C0628D8}">
      <dgm:prSet/>
      <dgm:spPr/>
      <dgm:t>
        <a:bodyPr/>
        <a:lstStyle/>
        <a:p>
          <a:endParaRPr lang="en-US"/>
        </a:p>
      </dgm:t>
    </dgm:pt>
    <dgm:pt modelId="{DD5AECFE-1812-4101-8832-4EA8C3BEE461}">
      <dgm:prSet phldrT="[Text]" custT="1"/>
      <dgm:spPr/>
      <dgm:t>
        <a:bodyPr/>
        <a:lstStyle/>
        <a:p>
          <a:r>
            <a:rPr lang="en-US" sz="1200" dirty="0" smtClean="0">
              <a:latin typeface="Helvetica Neue Light"/>
            </a:rPr>
            <a:t>Quality of Instructors</a:t>
          </a:r>
          <a:endParaRPr lang="en-US" sz="1200" dirty="0">
            <a:latin typeface="Helvetica Neue Light"/>
          </a:endParaRPr>
        </a:p>
      </dgm:t>
    </dgm:pt>
    <dgm:pt modelId="{D32BD64A-C795-4850-B4E6-FDA4C273EC0B}" type="parTrans" cxnId="{D8F613E5-37E3-4A48-AE60-F91D82ADB6EF}">
      <dgm:prSet/>
      <dgm:spPr/>
      <dgm:t>
        <a:bodyPr/>
        <a:lstStyle/>
        <a:p>
          <a:endParaRPr lang="en-US"/>
        </a:p>
      </dgm:t>
    </dgm:pt>
    <dgm:pt modelId="{C991AD10-C928-4422-9695-03715F172B11}" type="sibTrans" cxnId="{D8F613E5-37E3-4A48-AE60-F91D82ADB6EF}">
      <dgm:prSet/>
      <dgm:spPr/>
      <dgm:t>
        <a:bodyPr/>
        <a:lstStyle/>
        <a:p>
          <a:endParaRPr lang="en-US"/>
        </a:p>
      </dgm:t>
    </dgm:pt>
    <dgm:pt modelId="{71AC1031-02C4-46E2-BAD5-A77664A16D1A}">
      <dgm:prSet phldrT="[Text]" custT="1"/>
      <dgm:spPr/>
      <dgm:t>
        <a:bodyPr/>
        <a:lstStyle/>
        <a:p>
          <a:r>
            <a:rPr lang="en-US" sz="1200" dirty="0" smtClean="0">
              <a:latin typeface="Helvetica Neue Light"/>
            </a:rPr>
            <a:t>Online Advertising			 </a:t>
          </a:r>
          <a:r>
            <a:rPr lang="en-US" sz="1200" dirty="0" smtClean="0">
              <a:latin typeface="Helvetica Neue Light"/>
              <a:cs typeface="Times New Roman"/>
            </a:rPr>
            <a:t>• Website</a:t>
          </a:r>
          <a:endParaRPr lang="en-US" sz="1200" dirty="0">
            <a:latin typeface="Helvetica Neue Light"/>
          </a:endParaRPr>
        </a:p>
      </dgm:t>
    </dgm:pt>
    <dgm:pt modelId="{4CFC57B1-BB3C-4DCF-B39E-DE4A2A569D78}" type="parTrans" cxnId="{A083F06F-F92F-4E3C-9A8B-45074BEBF324}">
      <dgm:prSet/>
      <dgm:spPr/>
      <dgm:t>
        <a:bodyPr/>
        <a:lstStyle/>
        <a:p>
          <a:endParaRPr lang="en-US"/>
        </a:p>
      </dgm:t>
    </dgm:pt>
    <dgm:pt modelId="{EBD0EA55-A6CC-4DAA-86E1-9C2DC714C6B1}" type="sibTrans" cxnId="{A083F06F-F92F-4E3C-9A8B-45074BEBF324}">
      <dgm:prSet/>
      <dgm:spPr/>
      <dgm:t>
        <a:bodyPr/>
        <a:lstStyle/>
        <a:p>
          <a:endParaRPr lang="en-US"/>
        </a:p>
      </dgm:t>
    </dgm:pt>
    <dgm:pt modelId="{4E1D5523-1F01-4BF9-AABD-7C1F4E2FF819}">
      <dgm:prSet phldrT="[Text]" custT="1"/>
      <dgm:spPr/>
      <dgm:t>
        <a:bodyPr/>
        <a:lstStyle/>
        <a:p>
          <a:r>
            <a:rPr lang="en-US" sz="1200" dirty="0" smtClean="0">
              <a:latin typeface="Helvetica Neue Light"/>
            </a:rPr>
            <a:t>Community Events	 		 </a:t>
          </a:r>
          <a:endParaRPr lang="en-US" sz="1200" dirty="0">
            <a:latin typeface="Helvetica Neue Light"/>
          </a:endParaRPr>
        </a:p>
      </dgm:t>
    </dgm:pt>
    <dgm:pt modelId="{153C4679-3977-4EA6-BF7A-0E106A36B3FD}" type="parTrans" cxnId="{C02169B1-1A00-4B6E-8692-BEE147CA89A2}">
      <dgm:prSet/>
      <dgm:spPr/>
      <dgm:t>
        <a:bodyPr/>
        <a:lstStyle/>
        <a:p>
          <a:endParaRPr lang="en-US"/>
        </a:p>
      </dgm:t>
    </dgm:pt>
    <dgm:pt modelId="{E2B56E3A-83D9-40B3-B0E5-8BDFDF3FB7D6}" type="sibTrans" cxnId="{C02169B1-1A00-4B6E-8692-BEE147CA89A2}">
      <dgm:prSet/>
      <dgm:spPr/>
      <dgm:t>
        <a:bodyPr/>
        <a:lstStyle/>
        <a:p>
          <a:endParaRPr lang="en-US"/>
        </a:p>
      </dgm:t>
    </dgm:pt>
    <dgm:pt modelId="{8D32EB0A-9592-48A3-81D1-827E19BC4A87}">
      <dgm:prSet phldrT="[Text]" custT="1"/>
      <dgm:spPr/>
      <dgm:t>
        <a:bodyPr/>
        <a:lstStyle/>
        <a:p>
          <a:endParaRPr lang="en-US" sz="1200" dirty="0">
            <a:latin typeface="Helvetica Neue Light"/>
          </a:endParaRPr>
        </a:p>
      </dgm:t>
    </dgm:pt>
    <dgm:pt modelId="{9F7D9BB2-D266-4106-8C8C-EB22916500B0}" type="parTrans" cxnId="{2027B580-6D4C-4B19-9A0F-508BDDE78F65}">
      <dgm:prSet/>
      <dgm:spPr/>
      <dgm:t>
        <a:bodyPr/>
        <a:lstStyle/>
        <a:p>
          <a:endParaRPr lang="en-US"/>
        </a:p>
      </dgm:t>
    </dgm:pt>
    <dgm:pt modelId="{32AD82F1-2BDA-4A7D-8892-8F9C0CF2F759}" type="sibTrans" cxnId="{2027B580-6D4C-4B19-9A0F-508BDDE78F65}">
      <dgm:prSet/>
      <dgm:spPr/>
      <dgm:t>
        <a:bodyPr/>
        <a:lstStyle/>
        <a:p>
          <a:endParaRPr lang="en-US"/>
        </a:p>
      </dgm:t>
    </dgm:pt>
    <dgm:pt modelId="{3823D358-5D94-4ED1-ACC3-03C26319F349}">
      <dgm:prSet phldrT="[Text]" custT="1"/>
      <dgm:spPr/>
      <dgm:t>
        <a:bodyPr/>
        <a:lstStyle/>
        <a:p>
          <a:r>
            <a:rPr lang="en-US" sz="1200" dirty="0" smtClean="0">
              <a:latin typeface="Helvetica Neue Light"/>
            </a:rPr>
            <a:t>Unique and Interesting Classes</a:t>
          </a:r>
          <a:endParaRPr lang="en-US" sz="1200" dirty="0">
            <a:latin typeface="Helvetica Neue Light"/>
          </a:endParaRPr>
        </a:p>
      </dgm:t>
    </dgm:pt>
    <dgm:pt modelId="{D8A06E6F-2004-4C6E-B59B-5F1730B7F1C7}" type="parTrans" cxnId="{E441AC6F-E77F-446C-A9B6-23A1AC54273D}">
      <dgm:prSet/>
      <dgm:spPr/>
      <dgm:t>
        <a:bodyPr/>
        <a:lstStyle/>
        <a:p>
          <a:endParaRPr lang="en-US"/>
        </a:p>
      </dgm:t>
    </dgm:pt>
    <dgm:pt modelId="{D04795AA-AA00-4AE3-A8F1-D3E7A1DC7452}" type="sibTrans" cxnId="{E441AC6F-E77F-446C-A9B6-23A1AC54273D}">
      <dgm:prSet/>
      <dgm:spPr/>
      <dgm:t>
        <a:bodyPr/>
        <a:lstStyle/>
        <a:p>
          <a:endParaRPr lang="en-US"/>
        </a:p>
      </dgm:t>
    </dgm:pt>
    <dgm:pt modelId="{3D784458-5BE5-4478-AF80-45F9E4B13C96}">
      <dgm:prSet phldrT="[Text]" custT="1"/>
      <dgm:spPr/>
      <dgm:t>
        <a:bodyPr/>
        <a:lstStyle/>
        <a:p>
          <a:r>
            <a:rPr lang="en-US" sz="1200" dirty="0" smtClean="0">
              <a:latin typeface="Helvetica Neue Light"/>
            </a:rPr>
            <a:t>Performance Opportunities</a:t>
          </a:r>
          <a:endParaRPr lang="en-US" sz="1200" dirty="0">
            <a:latin typeface="Helvetica Neue Light"/>
          </a:endParaRPr>
        </a:p>
      </dgm:t>
    </dgm:pt>
    <dgm:pt modelId="{F29D23E8-9133-4714-8C72-8B615E44E072}" type="parTrans" cxnId="{DBB45360-CC43-4570-AB9B-6F9810C28268}">
      <dgm:prSet/>
      <dgm:spPr/>
      <dgm:t>
        <a:bodyPr/>
        <a:lstStyle/>
        <a:p>
          <a:endParaRPr lang="en-US"/>
        </a:p>
      </dgm:t>
    </dgm:pt>
    <dgm:pt modelId="{E36951F7-5852-4B7A-9ADF-D279608F8D63}" type="sibTrans" cxnId="{DBB45360-CC43-4570-AB9B-6F9810C28268}">
      <dgm:prSet/>
      <dgm:spPr/>
      <dgm:t>
        <a:bodyPr/>
        <a:lstStyle/>
        <a:p>
          <a:endParaRPr lang="en-US"/>
        </a:p>
      </dgm:t>
    </dgm:pt>
    <dgm:pt modelId="{4FFDC6ED-2137-41F7-939D-85FD5B7172AA}">
      <dgm:prSet phldrT="[Text]" custT="1"/>
      <dgm:spPr/>
      <dgm:t>
        <a:bodyPr/>
        <a:lstStyle/>
        <a:p>
          <a:endParaRPr lang="en-US" sz="1200" dirty="0">
            <a:latin typeface="Helvetica Neue Light"/>
          </a:endParaRPr>
        </a:p>
      </dgm:t>
    </dgm:pt>
    <dgm:pt modelId="{106E6F0D-C346-4A5B-A371-EF2C32F8C9C7}" type="parTrans" cxnId="{99ED8254-3AC8-449D-B373-700DD04A5EBD}">
      <dgm:prSet/>
      <dgm:spPr/>
      <dgm:t>
        <a:bodyPr/>
        <a:lstStyle/>
        <a:p>
          <a:endParaRPr lang="en-US"/>
        </a:p>
      </dgm:t>
    </dgm:pt>
    <dgm:pt modelId="{86A458CF-386C-42D7-AA85-E287B02A6C6B}" type="sibTrans" cxnId="{99ED8254-3AC8-449D-B373-700DD04A5EBD}">
      <dgm:prSet/>
      <dgm:spPr/>
      <dgm:t>
        <a:bodyPr/>
        <a:lstStyle/>
        <a:p>
          <a:endParaRPr lang="en-US"/>
        </a:p>
      </dgm:t>
    </dgm:pt>
    <dgm:pt modelId="{08DB164B-AD44-41F6-B427-25AAF0486A6F}">
      <dgm:prSet phldrT="[Text]" custT="1"/>
      <dgm:spPr/>
      <dgm:t>
        <a:bodyPr/>
        <a:lstStyle/>
        <a:p>
          <a:endParaRPr lang="en-US" sz="1200" dirty="0">
            <a:latin typeface="Helvetica Neue Light"/>
          </a:endParaRPr>
        </a:p>
      </dgm:t>
    </dgm:pt>
    <dgm:pt modelId="{2AF0ED18-046F-4188-A07E-5732FB4E8E86}" type="parTrans" cxnId="{B07EEAD5-3FEF-44BA-934B-7473EEBBC262}">
      <dgm:prSet/>
      <dgm:spPr/>
      <dgm:t>
        <a:bodyPr/>
        <a:lstStyle/>
        <a:p>
          <a:endParaRPr lang="en-US"/>
        </a:p>
      </dgm:t>
    </dgm:pt>
    <dgm:pt modelId="{EE08859D-36B8-47FF-832D-6BF5872D3086}" type="sibTrans" cxnId="{B07EEAD5-3FEF-44BA-934B-7473EEBBC262}">
      <dgm:prSet/>
      <dgm:spPr/>
      <dgm:t>
        <a:bodyPr/>
        <a:lstStyle/>
        <a:p>
          <a:endParaRPr lang="en-US"/>
        </a:p>
      </dgm:t>
    </dgm:pt>
    <dgm:pt modelId="{B86903CD-6801-452D-AE5F-A1F5F16DEAA9}" type="pres">
      <dgm:prSet presAssocID="{B65F1C01-07E2-4B70-B47A-C78F511516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37FB46-5C31-46C3-99EF-F932AB875698}" type="pres">
      <dgm:prSet presAssocID="{C4DFA435-4A9D-4DC2-A967-C16231BBFF53}" presName="parentText" presStyleLbl="node1" presStyleIdx="0" presStyleCnt="2" custAng="0" custLinFactNeighborY="-190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D02753-6DE8-44F8-81AA-CA2049997208}" type="pres">
      <dgm:prSet presAssocID="{C4DFA435-4A9D-4DC2-A967-C16231BBFF53}" presName="childText" presStyleLbl="revTx" presStyleIdx="0" presStyleCnt="2" custAng="0" custScaleY="896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21EC06-AAAA-40CD-A5C6-A0DB2B5E5BB6}" type="pres">
      <dgm:prSet presAssocID="{4F98D505-CB3D-4DA2-8C1E-D239FF1117DE}" presName="parentText" presStyleLbl="node1" presStyleIdx="1" presStyleCnt="2" custLinFactNeighborY="-242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CB756A-DDEE-476F-9C35-4C90EB2823CA}" type="pres">
      <dgm:prSet presAssocID="{4F98D505-CB3D-4DA2-8C1E-D239FF1117DE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D6CA3F-A50F-4F97-8B59-FB630C4302E5}" type="presOf" srcId="{08DB164B-AD44-41F6-B427-25AAF0486A6F}" destId="{20D02753-6DE8-44F8-81AA-CA2049997208}" srcOrd="0" destOrd="3" presId="urn:microsoft.com/office/officeart/2005/8/layout/vList2"/>
    <dgm:cxn modelId="{B07EEAD5-3FEF-44BA-934B-7473EEBBC262}" srcId="{C4DFA435-4A9D-4DC2-A967-C16231BBFF53}" destId="{08DB164B-AD44-41F6-B427-25AAF0486A6F}" srcOrd="3" destOrd="0" parTransId="{2AF0ED18-046F-4188-A07E-5732FB4E8E86}" sibTransId="{EE08859D-36B8-47FF-832D-6BF5872D3086}"/>
    <dgm:cxn modelId="{22483256-D19F-48D9-9CB7-E844E17E6332}" type="presOf" srcId="{DD5AECFE-1812-4101-8832-4EA8C3BEE461}" destId="{2BCB756A-DDEE-476F-9C35-4C90EB2823CA}" srcOrd="0" destOrd="0" presId="urn:microsoft.com/office/officeart/2005/8/layout/vList2"/>
    <dgm:cxn modelId="{338DB958-BE48-4BC9-8CFC-9B5660E2A680}" type="presOf" srcId="{C4DFA435-4A9D-4DC2-A967-C16231BBFF53}" destId="{8F37FB46-5C31-46C3-99EF-F932AB875698}" srcOrd="0" destOrd="0" presId="urn:microsoft.com/office/officeart/2005/8/layout/vList2"/>
    <dgm:cxn modelId="{F7202C30-BDC8-4870-9EA1-B35A322857AC}" type="presOf" srcId="{B65F1C01-07E2-4B70-B47A-C78F51151687}" destId="{B86903CD-6801-452D-AE5F-A1F5F16DEAA9}" srcOrd="0" destOrd="0" presId="urn:microsoft.com/office/officeart/2005/8/layout/vList2"/>
    <dgm:cxn modelId="{C9F9DA14-A60E-4EC5-B857-09FD3C0628D8}" srcId="{B65F1C01-07E2-4B70-B47A-C78F51151687}" destId="{4F98D505-CB3D-4DA2-8C1E-D239FF1117DE}" srcOrd="1" destOrd="0" parTransId="{18EDC14B-1AC2-406C-BFF4-F24134E2C37F}" sibTransId="{342B0DD4-2990-46F9-850E-006A2784D404}"/>
    <dgm:cxn modelId="{1A42CC0C-C934-4221-8B31-8844D56D78E4}" type="presOf" srcId="{C81D64CD-7BF0-4D32-A524-66B50CC59B1D}" destId="{20D02753-6DE8-44F8-81AA-CA2049997208}" srcOrd="0" destOrd="0" presId="urn:microsoft.com/office/officeart/2005/8/layout/vList2"/>
    <dgm:cxn modelId="{D8F613E5-37E3-4A48-AE60-F91D82ADB6EF}" srcId="{4F98D505-CB3D-4DA2-8C1E-D239FF1117DE}" destId="{DD5AECFE-1812-4101-8832-4EA8C3BEE461}" srcOrd="0" destOrd="0" parTransId="{D32BD64A-C795-4850-B4E6-FDA4C273EC0B}" sibTransId="{C991AD10-C928-4422-9695-03715F172B11}"/>
    <dgm:cxn modelId="{E441AC6F-E77F-446C-A9B6-23A1AC54273D}" srcId="{4F98D505-CB3D-4DA2-8C1E-D239FF1117DE}" destId="{3823D358-5D94-4ED1-ACC3-03C26319F349}" srcOrd="1" destOrd="0" parTransId="{D8A06E6F-2004-4C6E-B59B-5F1730B7F1C7}" sibTransId="{D04795AA-AA00-4AE3-A8F1-D3E7A1DC7452}"/>
    <dgm:cxn modelId="{2027B580-6D4C-4B19-9A0F-508BDDE78F65}" srcId="{C4DFA435-4A9D-4DC2-A967-C16231BBFF53}" destId="{8D32EB0A-9592-48A3-81D1-827E19BC4A87}" srcOrd="4" destOrd="0" parTransId="{9F7D9BB2-D266-4106-8C8C-EB22916500B0}" sibTransId="{32AD82F1-2BDA-4A7D-8892-8F9C0CF2F759}"/>
    <dgm:cxn modelId="{C706638F-21A9-4C11-B938-8C9B6B8F1F03}" type="presOf" srcId="{4FFDC6ED-2137-41F7-939D-85FD5B7172AA}" destId="{2BCB756A-DDEE-476F-9C35-4C90EB2823CA}" srcOrd="0" destOrd="3" presId="urn:microsoft.com/office/officeart/2005/8/layout/vList2"/>
    <dgm:cxn modelId="{D4B89E55-0316-42D5-812F-2B10E51780E5}" type="presOf" srcId="{3D784458-5BE5-4478-AF80-45F9E4B13C96}" destId="{2BCB756A-DDEE-476F-9C35-4C90EB2823CA}" srcOrd="0" destOrd="2" presId="urn:microsoft.com/office/officeart/2005/8/layout/vList2"/>
    <dgm:cxn modelId="{DBB45360-CC43-4570-AB9B-6F9810C28268}" srcId="{4F98D505-CB3D-4DA2-8C1E-D239FF1117DE}" destId="{3D784458-5BE5-4478-AF80-45F9E4B13C96}" srcOrd="2" destOrd="0" parTransId="{F29D23E8-9133-4714-8C72-8B615E44E072}" sibTransId="{E36951F7-5852-4B7A-9ADF-D279608F8D63}"/>
    <dgm:cxn modelId="{99ED8254-3AC8-449D-B373-700DD04A5EBD}" srcId="{4F98D505-CB3D-4DA2-8C1E-D239FF1117DE}" destId="{4FFDC6ED-2137-41F7-939D-85FD5B7172AA}" srcOrd="3" destOrd="0" parTransId="{106E6F0D-C346-4A5B-A371-EF2C32F8C9C7}" sibTransId="{86A458CF-386C-42D7-AA85-E287B02A6C6B}"/>
    <dgm:cxn modelId="{251C9095-0898-4088-A438-947C062CB121}" type="presOf" srcId="{8D32EB0A-9592-48A3-81D1-827E19BC4A87}" destId="{20D02753-6DE8-44F8-81AA-CA2049997208}" srcOrd="0" destOrd="4" presId="urn:microsoft.com/office/officeart/2005/8/layout/vList2"/>
    <dgm:cxn modelId="{EA283046-F6DD-4F93-93AE-C046BCE7CB99}" srcId="{C4DFA435-4A9D-4DC2-A967-C16231BBFF53}" destId="{C81D64CD-7BF0-4D32-A524-66B50CC59B1D}" srcOrd="0" destOrd="0" parTransId="{CB6D17F0-F01F-4515-832D-05B8155962E1}" sibTransId="{13BC40EE-8DFF-4240-B859-A1D7976DAF77}"/>
    <dgm:cxn modelId="{C02169B1-1A00-4B6E-8692-BEE147CA89A2}" srcId="{C4DFA435-4A9D-4DC2-A967-C16231BBFF53}" destId="{4E1D5523-1F01-4BF9-AABD-7C1F4E2FF819}" srcOrd="2" destOrd="0" parTransId="{153C4679-3977-4EA6-BF7A-0E106A36B3FD}" sibTransId="{E2B56E3A-83D9-40B3-B0E5-8BDFDF3FB7D6}"/>
    <dgm:cxn modelId="{EDA4461E-8095-4A27-A203-A53D13BAC058}" type="presOf" srcId="{3823D358-5D94-4ED1-ACC3-03C26319F349}" destId="{2BCB756A-DDEE-476F-9C35-4C90EB2823CA}" srcOrd="0" destOrd="1" presId="urn:microsoft.com/office/officeart/2005/8/layout/vList2"/>
    <dgm:cxn modelId="{95093556-0C5C-4D81-B99B-E9BEF98DE706}" srcId="{B65F1C01-07E2-4B70-B47A-C78F51151687}" destId="{C4DFA435-4A9D-4DC2-A967-C16231BBFF53}" srcOrd="0" destOrd="0" parTransId="{6B043953-C666-481E-A3FD-1D1CDE31D998}" sibTransId="{11D33AAE-EB8C-4973-9327-0E06A729EAD8}"/>
    <dgm:cxn modelId="{AC7C1963-FA6F-4832-B920-D5AF4E9C616B}" type="presOf" srcId="{4F98D505-CB3D-4DA2-8C1E-D239FF1117DE}" destId="{4421EC06-AAAA-40CD-A5C6-A0DB2B5E5BB6}" srcOrd="0" destOrd="0" presId="urn:microsoft.com/office/officeart/2005/8/layout/vList2"/>
    <dgm:cxn modelId="{25778E30-E4E2-4D05-BC3F-65A2703195BF}" type="presOf" srcId="{4E1D5523-1F01-4BF9-AABD-7C1F4E2FF819}" destId="{20D02753-6DE8-44F8-81AA-CA2049997208}" srcOrd="0" destOrd="2" presId="urn:microsoft.com/office/officeart/2005/8/layout/vList2"/>
    <dgm:cxn modelId="{DE855066-4144-48A9-81F5-34E4782648EE}" type="presOf" srcId="{71AC1031-02C4-46E2-BAD5-A77664A16D1A}" destId="{20D02753-6DE8-44F8-81AA-CA2049997208}" srcOrd="0" destOrd="1" presId="urn:microsoft.com/office/officeart/2005/8/layout/vList2"/>
    <dgm:cxn modelId="{A083F06F-F92F-4E3C-9A8B-45074BEBF324}" srcId="{C4DFA435-4A9D-4DC2-A967-C16231BBFF53}" destId="{71AC1031-02C4-46E2-BAD5-A77664A16D1A}" srcOrd="1" destOrd="0" parTransId="{4CFC57B1-BB3C-4DCF-B39E-DE4A2A569D78}" sibTransId="{EBD0EA55-A6CC-4DAA-86E1-9C2DC714C6B1}"/>
    <dgm:cxn modelId="{95F6D2DF-6129-489E-AA00-DBADE678FFAE}" type="presParOf" srcId="{B86903CD-6801-452D-AE5F-A1F5F16DEAA9}" destId="{8F37FB46-5C31-46C3-99EF-F932AB875698}" srcOrd="0" destOrd="0" presId="urn:microsoft.com/office/officeart/2005/8/layout/vList2"/>
    <dgm:cxn modelId="{D1514BC7-4FC7-4A2A-B4DD-3E83B00A42FC}" type="presParOf" srcId="{B86903CD-6801-452D-AE5F-A1F5F16DEAA9}" destId="{20D02753-6DE8-44F8-81AA-CA2049997208}" srcOrd="1" destOrd="0" presId="urn:microsoft.com/office/officeart/2005/8/layout/vList2"/>
    <dgm:cxn modelId="{B5BC3614-F2A5-439F-B8BC-C417D8AD8D89}" type="presParOf" srcId="{B86903CD-6801-452D-AE5F-A1F5F16DEAA9}" destId="{4421EC06-AAAA-40CD-A5C6-A0DB2B5E5BB6}" srcOrd="2" destOrd="0" presId="urn:microsoft.com/office/officeart/2005/8/layout/vList2"/>
    <dgm:cxn modelId="{CB27ADCA-B7B6-4299-B88A-B2C47DEF4DA3}" type="presParOf" srcId="{B86903CD-6801-452D-AE5F-A1F5F16DEAA9}" destId="{2BCB756A-DDEE-476F-9C35-4C90EB2823C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7FB46-5C31-46C3-99EF-F932AB875698}">
      <dsp:nvSpPr>
        <dsp:cNvPr id="0" name=""/>
        <dsp:cNvSpPr/>
      </dsp:nvSpPr>
      <dsp:spPr>
        <a:xfrm>
          <a:off x="0" y="0"/>
          <a:ext cx="5851609" cy="617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Helvetica Neue Light"/>
            </a:rPr>
            <a:t>MARKETING</a:t>
          </a:r>
          <a:endParaRPr lang="en-US" sz="1600" kern="1200" dirty="0">
            <a:latin typeface="Helvetica Neue Light"/>
          </a:endParaRPr>
        </a:p>
      </dsp:txBody>
      <dsp:txXfrm>
        <a:off x="30127" y="30127"/>
        <a:ext cx="5791355" cy="556902"/>
      </dsp:txXfrm>
    </dsp:sp>
    <dsp:sp modelId="{20D02753-6DE8-44F8-81AA-CA2049997208}">
      <dsp:nvSpPr>
        <dsp:cNvPr id="0" name=""/>
        <dsp:cNvSpPr/>
      </dsp:nvSpPr>
      <dsp:spPr>
        <a:xfrm>
          <a:off x="0" y="628579"/>
          <a:ext cx="5851609" cy="902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789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kern="1200" dirty="0" smtClean="0">
              <a:latin typeface="Helvetica Neue Light"/>
            </a:rPr>
            <a:t>Direct Mail				</a:t>
          </a:r>
          <a:r>
            <a:rPr lang="en-US" sz="1200" kern="1200" dirty="0" smtClean="0">
              <a:latin typeface="Helvetica Neue Light"/>
              <a:cs typeface="Times New Roman"/>
            </a:rPr>
            <a:t> • Newspaper</a:t>
          </a:r>
          <a:endParaRPr lang="en-US" sz="1200" kern="1200" dirty="0">
            <a:latin typeface="Helvetica Neue Ligh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kern="1200" dirty="0" smtClean="0">
              <a:latin typeface="Helvetica Neue Light"/>
            </a:rPr>
            <a:t>Online Advertising			 </a:t>
          </a:r>
          <a:r>
            <a:rPr lang="en-US" sz="1200" kern="1200" dirty="0" smtClean="0">
              <a:latin typeface="Helvetica Neue Light"/>
              <a:cs typeface="Times New Roman"/>
            </a:rPr>
            <a:t>• Website</a:t>
          </a:r>
          <a:endParaRPr lang="en-US" sz="1200" kern="1200" dirty="0">
            <a:latin typeface="Helvetica Neue Ligh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kern="1200" dirty="0" smtClean="0">
              <a:latin typeface="Helvetica Neue Light"/>
            </a:rPr>
            <a:t>Community Events	 		 </a:t>
          </a:r>
          <a:endParaRPr lang="en-US" sz="1200" kern="1200" dirty="0">
            <a:latin typeface="Helvetica Neue Ligh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200" kern="1200" dirty="0">
            <a:latin typeface="Helvetica Neue Ligh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200" kern="1200" dirty="0">
            <a:latin typeface="Helvetica Neue Light"/>
          </a:endParaRPr>
        </a:p>
      </dsp:txBody>
      <dsp:txXfrm>
        <a:off x="0" y="628579"/>
        <a:ext cx="5851609" cy="902487"/>
      </dsp:txXfrm>
    </dsp:sp>
    <dsp:sp modelId="{4421EC06-AAAA-40CD-A5C6-A0DB2B5E5BB6}">
      <dsp:nvSpPr>
        <dsp:cNvPr id="0" name=""/>
        <dsp:cNvSpPr/>
      </dsp:nvSpPr>
      <dsp:spPr>
        <a:xfrm>
          <a:off x="0" y="1511605"/>
          <a:ext cx="5851609" cy="617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Helvetica Neue Light"/>
            </a:rPr>
            <a:t>RETENTION</a:t>
          </a:r>
          <a:endParaRPr lang="en-US" sz="1600" kern="1200" dirty="0">
            <a:latin typeface="Helvetica Neue Light"/>
          </a:endParaRPr>
        </a:p>
      </dsp:txBody>
      <dsp:txXfrm>
        <a:off x="30127" y="1541732"/>
        <a:ext cx="5791355" cy="556902"/>
      </dsp:txXfrm>
    </dsp:sp>
    <dsp:sp modelId="{2BCB756A-DDEE-476F-9C35-4C90EB2823CA}">
      <dsp:nvSpPr>
        <dsp:cNvPr id="0" name=""/>
        <dsp:cNvSpPr/>
      </dsp:nvSpPr>
      <dsp:spPr>
        <a:xfrm>
          <a:off x="0" y="2148222"/>
          <a:ext cx="5851609" cy="801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789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kern="1200" dirty="0" smtClean="0">
              <a:latin typeface="Helvetica Neue Light"/>
            </a:rPr>
            <a:t>Quality of Instructors</a:t>
          </a:r>
          <a:endParaRPr lang="en-US" sz="1200" kern="1200" dirty="0">
            <a:latin typeface="Helvetica Neue Ligh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kern="1200" dirty="0" smtClean="0">
              <a:latin typeface="Helvetica Neue Light"/>
            </a:rPr>
            <a:t>Unique and Interesting Classes</a:t>
          </a:r>
          <a:endParaRPr lang="en-US" sz="1200" kern="1200" dirty="0">
            <a:latin typeface="Helvetica Neue Ligh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200" kern="1200" dirty="0" smtClean="0">
              <a:latin typeface="Helvetica Neue Light"/>
            </a:rPr>
            <a:t>Performance Opportunities</a:t>
          </a:r>
          <a:endParaRPr lang="en-US" sz="1200" kern="1200" dirty="0">
            <a:latin typeface="Helvetica Neue Ligh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200" kern="1200" dirty="0">
            <a:latin typeface="Helvetica Neue Light"/>
          </a:endParaRPr>
        </a:p>
      </dsp:txBody>
      <dsp:txXfrm>
        <a:off x="0" y="2148222"/>
        <a:ext cx="5851609" cy="8018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E5444-1610-47A6-8055-8D071F1A54EC}" type="datetimeFigureOut">
              <a:rPr lang="en-US" smtClean="0"/>
              <a:t>1/12/15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6BB80-5276-4634-AB8D-16CEC6D5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59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6BB80-5276-4634-AB8D-16CEC6D5A7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84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6E88F-3DAF-B949-9980-F0CBD7E41EC9}" type="datetimeFigureOut">
              <a:rPr lang="en-US" smtClean="0"/>
              <a:pPr/>
              <a:t>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S13_NAMMU_PP_TitleBa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ockleymusic.com/splashscreens/rockley-lessons.html" TargetMode="External"/><Relationship Id="rId3" Type="http://schemas.openxmlformats.org/officeDocument/2006/relationships/hyperlink" Target="https://www.yourshoppingnetwork.com/common/clinical/ssurvey.asp?storeid=49XQW0R1GJBM9NPVH36T2H39ANVP7008&amp;Func=trial_questionnaire&amp;TrialID=77&amp;TargetID=9111902534214AFE92D5E3BA14B784FB&amp;qType=1&amp;Br=5&amp;RedirShopperID=9111902534214AFE92D5E3BA14B784FB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LPROCKLEY@AO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acebook.com/rockleymusic" TargetMode="External"/><Relationship Id="rId3" Type="http://schemas.openxmlformats.org/officeDocument/2006/relationships/hyperlink" Target="http://www.yellowpages.com/lakewood-co/mip/rockley-music-center-1436109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13_NAMMU_PP16x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4" y="-21075"/>
            <a:ext cx="9192257" cy="5178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6032" y="3154407"/>
            <a:ext cx="297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Liane</a:t>
            </a:r>
            <a:r>
              <a:rPr lang="en-US" dirty="0" smtClean="0">
                <a:solidFill>
                  <a:schemeClr val="bg1"/>
                </a:solidFill>
              </a:rPr>
              <a:t> Rockley, Rockley Music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4204" y="2954643"/>
            <a:ext cx="3244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Boost Your Lesson </a:t>
            </a:r>
            <a:r>
              <a:rPr lang="en-US" dirty="0" smtClean="0">
                <a:solidFill>
                  <a:schemeClr val="bg1"/>
                </a:solidFill>
              </a:rPr>
              <a:t>Sign-</a:t>
            </a:r>
            <a:r>
              <a:rPr lang="en-US" dirty="0">
                <a:solidFill>
                  <a:schemeClr val="bg1"/>
                </a:solidFill>
              </a:rPr>
              <a:t>u</a:t>
            </a:r>
            <a:r>
              <a:rPr lang="en-US" dirty="0" smtClean="0">
                <a:solidFill>
                  <a:schemeClr val="bg1"/>
                </a:solidFill>
              </a:rPr>
              <a:t>ps —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And Keep the Students You Have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2238" y="21789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32238" y="1074698"/>
            <a:ext cx="5851609" cy="654560"/>
            <a:chOff x="0" y="0"/>
            <a:chExt cx="5851609" cy="654560"/>
          </a:xfrm>
        </p:grpSpPr>
        <p:sp>
          <p:nvSpPr>
            <p:cNvPr id="7" name="Rounded Rectangle 6"/>
            <p:cNvSpPr/>
            <p:nvPr/>
          </p:nvSpPr>
          <p:spPr>
            <a:xfrm>
              <a:off x="0" y="0"/>
              <a:ext cx="5851609" cy="6545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1953" y="31953"/>
              <a:ext cx="5787703" cy="590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latin typeface="Helvetica Neue Light"/>
                </a:rPr>
                <a:t>MARKETING:  COMMUNITY EVENTS</a:t>
              </a:r>
              <a:endParaRPr lang="en-US" sz="1600" kern="1200" dirty="0">
                <a:latin typeface="Helvetica Neue Ligh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68411" y="1782121"/>
            <a:ext cx="754997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Neue Light"/>
              </a:rPr>
              <a:t>Home </a:t>
            </a:r>
            <a:r>
              <a:rPr lang="en-US" dirty="0" smtClean="0">
                <a:latin typeface="Helvetica Neue Light"/>
              </a:rPr>
              <a:t>Shows: </a:t>
            </a:r>
            <a:r>
              <a:rPr lang="en-US" dirty="0" smtClean="0">
                <a:latin typeface="Helvetica Neue Light"/>
              </a:rPr>
              <a:t>Hand out free registration coupons and sign up materials; teachers demonstrate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Neue Light"/>
              </a:rPr>
              <a:t>School Band/Orchestra Rental </a:t>
            </a:r>
            <a:r>
              <a:rPr lang="en-US" dirty="0" smtClean="0">
                <a:latin typeface="Helvetica Neue Light"/>
              </a:rPr>
              <a:t>Night: </a:t>
            </a:r>
            <a:r>
              <a:rPr lang="en-US" dirty="0" smtClean="0">
                <a:latin typeface="Helvetica Neue Light"/>
              </a:rPr>
              <a:t>Hand out Lesson Advertising Packet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Neue Light"/>
              </a:rPr>
              <a:t>Music Educator Conventions or </a:t>
            </a:r>
            <a:r>
              <a:rPr lang="en-US" dirty="0" smtClean="0">
                <a:latin typeface="Helvetica Neue Light"/>
              </a:rPr>
              <a:t>Conferences: </a:t>
            </a:r>
            <a:r>
              <a:rPr lang="en-US" dirty="0" smtClean="0">
                <a:latin typeface="Helvetica Neue Light"/>
              </a:rPr>
              <a:t>Develop relationships with existing teachers for referrals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Neue Light"/>
              </a:rPr>
              <a:t>Silent Auctions for Local Schools/Community </a:t>
            </a:r>
            <a:r>
              <a:rPr lang="en-US" dirty="0" smtClean="0">
                <a:latin typeface="Helvetica Neue Light"/>
              </a:rPr>
              <a:t>Groups: </a:t>
            </a:r>
            <a:r>
              <a:rPr lang="en-US" dirty="0" smtClean="0">
                <a:latin typeface="Helvetica Neue Light"/>
              </a:rPr>
              <a:t>Donate Lesson Gift Certificates or free registration coupons to encourage </a:t>
            </a:r>
            <a:r>
              <a:rPr lang="en-US" dirty="0" smtClean="0">
                <a:latin typeface="Helvetica Neue Light"/>
              </a:rPr>
              <a:t>sign-ups</a:t>
            </a:r>
            <a:endParaRPr lang="en-US" dirty="0" smtClean="0">
              <a:latin typeface="Helvetica Neue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71985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2" y="1107929"/>
            <a:ext cx="1969049" cy="2625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15408" y="1210267"/>
            <a:ext cx="1704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Home and Garden Show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93" y="2141838"/>
            <a:ext cx="3430931" cy="2573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142015" y="2191091"/>
            <a:ext cx="1723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Instrument Rental Night</a:t>
            </a:r>
            <a:endParaRPr lang="en-US" sz="1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92" y="1151147"/>
            <a:ext cx="2942570" cy="2206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529107" y="1231209"/>
            <a:ext cx="1723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CSMTA State Conference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85474" y="1092136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</a:rPr>
              <a:t>Pictures from some Community</a:t>
            </a:r>
          </a:p>
          <a:p>
            <a:pPr algn="ctr"/>
            <a:r>
              <a:rPr lang="en-US" dirty="0" smtClean="0">
                <a:latin typeface="Helvetica Neue Light"/>
              </a:rPr>
              <a:t>Events we’ve attended</a:t>
            </a:r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2576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072">
            <a:off x="481912" y="1302343"/>
            <a:ext cx="3495660" cy="2097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51" y="1054955"/>
            <a:ext cx="2103048" cy="2725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34" y="1552832"/>
            <a:ext cx="2298085" cy="2972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68411" y="3929449"/>
            <a:ext cx="396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</a:rPr>
              <a:t>Here are some ideas that we created</a:t>
            </a:r>
          </a:p>
          <a:p>
            <a:pPr algn="ctr"/>
            <a:r>
              <a:rPr lang="en-US" dirty="0">
                <a:latin typeface="Helvetica Neue Light"/>
              </a:rPr>
              <a:t>f</a:t>
            </a:r>
            <a:r>
              <a:rPr lang="en-US" dirty="0" smtClean="0">
                <a:latin typeface="Helvetica Neue Light"/>
              </a:rPr>
              <a:t>or a local Silent Auction</a:t>
            </a:r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111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2238" y="21789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32238" y="1033509"/>
            <a:ext cx="5851609" cy="654560"/>
            <a:chOff x="0" y="0"/>
            <a:chExt cx="5851609" cy="654560"/>
          </a:xfrm>
        </p:grpSpPr>
        <p:sp>
          <p:nvSpPr>
            <p:cNvPr id="7" name="Rounded Rectangle 6"/>
            <p:cNvSpPr/>
            <p:nvPr/>
          </p:nvSpPr>
          <p:spPr>
            <a:xfrm>
              <a:off x="0" y="0"/>
              <a:ext cx="5851609" cy="6545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1953" y="31953"/>
              <a:ext cx="5787703" cy="590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latin typeface="Helvetica Neue Light"/>
                </a:rPr>
                <a:t>MARKETING:  NEWSPAPER</a:t>
              </a:r>
              <a:endParaRPr lang="en-US" sz="1600" kern="1200" dirty="0">
                <a:latin typeface="Helvetica Neue Ligh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3" y="1832918"/>
            <a:ext cx="2239149" cy="3084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47" y="1823309"/>
            <a:ext cx="2149914" cy="3110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500" y="1832918"/>
            <a:ext cx="2310469" cy="318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1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3740" y="1841156"/>
            <a:ext cx="8019535" cy="285643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Your website </a:t>
            </a:r>
            <a:r>
              <a:rPr lang="en-US" sz="1800" dirty="0" smtClean="0"/>
              <a:t>is one </a:t>
            </a:r>
            <a:r>
              <a:rPr lang="en-US" sz="1800" dirty="0" smtClean="0"/>
              <a:t>of the most </a:t>
            </a:r>
            <a:r>
              <a:rPr lang="en-US" sz="1800" dirty="0" smtClean="0"/>
              <a:t>important marketing </a:t>
            </a:r>
            <a:r>
              <a:rPr lang="en-US" sz="1800" dirty="0" smtClean="0"/>
              <a:t>tools you have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We list our teacher’s profile sheets (which are created by the teacher)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There is also a lesson survey that potential students can fill out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Students can request an appointment with a teacher that they like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hlinkClick r:id="rId2"/>
              </a:rPr>
              <a:t>RMEC Home Page</a:t>
            </a:r>
            <a:endParaRPr lang="en-US" sz="1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hlinkClick r:id="rId3"/>
              </a:rPr>
              <a:t>Rockley Music - Surveys</a:t>
            </a:r>
            <a:endParaRPr lang="en-US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532238" y="1033509"/>
            <a:ext cx="5851609" cy="654560"/>
            <a:chOff x="0" y="0"/>
            <a:chExt cx="5851609" cy="654560"/>
          </a:xfrm>
        </p:grpSpPr>
        <p:sp>
          <p:nvSpPr>
            <p:cNvPr id="5" name="Rounded Rectangle 4"/>
            <p:cNvSpPr/>
            <p:nvPr/>
          </p:nvSpPr>
          <p:spPr>
            <a:xfrm>
              <a:off x="0" y="0"/>
              <a:ext cx="5851609" cy="6545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1953" y="31953"/>
              <a:ext cx="5787703" cy="590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latin typeface="Helvetica Neue Light"/>
                </a:rPr>
                <a:t>MARKETING:  </a:t>
              </a:r>
              <a:r>
                <a:rPr lang="en-US" sz="1600" dirty="0" smtClean="0">
                  <a:latin typeface="Helvetica Neue Light"/>
                </a:rPr>
                <a:t>WEBSITE</a:t>
              </a:r>
              <a:endParaRPr lang="en-US" sz="1600" kern="1200" dirty="0">
                <a:latin typeface="Helvetica Neue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49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7264" y="2108887"/>
            <a:ext cx="8019535" cy="27452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i="1" dirty="0"/>
              <a:t>It is all about having the right </a:t>
            </a:r>
            <a:r>
              <a:rPr lang="en-US" sz="2400" b="1" i="1" dirty="0" smtClean="0"/>
              <a:t>teachers — </a:t>
            </a:r>
            <a:r>
              <a:rPr lang="en-US" sz="2400" b="1" i="1" dirty="0"/>
              <a:t>teachers with drive and vision who are invested in the idea of creating new students</a:t>
            </a:r>
            <a:r>
              <a:rPr lang="en-US" sz="2400" b="1" i="1" dirty="0" smtClean="0"/>
              <a:t>. </a:t>
            </a:r>
            <a:r>
              <a:rPr lang="en-US" sz="2400" b="1" i="1" dirty="0"/>
              <a:t>Identify who </a:t>
            </a:r>
            <a:r>
              <a:rPr lang="en-US" sz="2400" b="1" i="1" dirty="0" smtClean="0"/>
              <a:t>has </a:t>
            </a:r>
            <a:r>
              <a:rPr lang="en-US" sz="2400" b="1" i="1" dirty="0"/>
              <a:t>these </a:t>
            </a:r>
            <a:r>
              <a:rPr lang="en-US" sz="2400" b="1" i="1" dirty="0" smtClean="0"/>
              <a:t>qualities among your teachers, </a:t>
            </a:r>
            <a:r>
              <a:rPr lang="en-US" sz="2400" b="1" i="1" dirty="0"/>
              <a:t>or hire someone who does</a:t>
            </a:r>
            <a:r>
              <a:rPr lang="en-US" sz="2400" b="1" i="1" dirty="0" smtClean="0"/>
              <a:t>!</a:t>
            </a:r>
            <a:endParaRPr lang="en-US" sz="2400" b="1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532238" y="1033509"/>
            <a:ext cx="5851609" cy="654560"/>
            <a:chOff x="0" y="0"/>
            <a:chExt cx="5851609" cy="654560"/>
          </a:xfrm>
        </p:grpSpPr>
        <p:sp>
          <p:nvSpPr>
            <p:cNvPr id="5" name="Rounded Rectangle 4"/>
            <p:cNvSpPr/>
            <p:nvPr/>
          </p:nvSpPr>
          <p:spPr>
            <a:xfrm>
              <a:off x="0" y="0"/>
              <a:ext cx="5851609" cy="6545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1953" y="31953"/>
              <a:ext cx="5787703" cy="590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>
                  <a:latin typeface="Helvetica Neue Light"/>
                </a:rPr>
                <a:t>RETENTION:  QUALITY OF INSTRUCTORS</a:t>
              </a:r>
              <a:endParaRPr lang="en-US" sz="1600" kern="1200" dirty="0">
                <a:latin typeface="Helvetica Neue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28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7285" y="1907058"/>
            <a:ext cx="8019535" cy="285643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Some potential students are looking for more </a:t>
            </a:r>
            <a:r>
              <a:rPr lang="en-US" sz="1800" dirty="0" smtClean="0"/>
              <a:t>than just </a:t>
            </a:r>
            <a:r>
              <a:rPr lang="en-US" sz="1800" dirty="0" smtClean="0"/>
              <a:t>the </a:t>
            </a:r>
            <a:r>
              <a:rPr lang="en-US" sz="1800" dirty="0" smtClean="0"/>
              <a:t>30-minute </a:t>
            </a:r>
            <a:r>
              <a:rPr lang="en-US" sz="1800" dirty="0" smtClean="0"/>
              <a:t>private lesson once a week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Group classes (Group Piano, Guitar, Uke)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Ensemble Classes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Specialty Classes- (Recording Basics Class)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532238" y="1033509"/>
            <a:ext cx="5851609" cy="654560"/>
            <a:chOff x="0" y="0"/>
            <a:chExt cx="5851609" cy="654560"/>
          </a:xfrm>
        </p:grpSpPr>
        <p:sp>
          <p:nvSpPr>
            <p:cNvPr id="5" name="Rounded Rectangle 4"/>
            <p:cNvSpPr/>
            <p:nvPr/>
          </p:nvSpPr>
          <p:spPr>
            <a:xfrm>
              <a:off x="0" y="0"/>
              <a:ext cx="5851609" cy="6545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1953" y="31953"/>
              <a:ext cx="5787703" cy="590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>
                  <a:latin typeface="Helvetica Neue Light"/>
                </a:rPr>
                <a:t>RETENTION: UNIQUE/INTERESTING CLASSES </a:t>
              </a:r>
              <a:endParaRPr lang="en-US" sz="1600" kern="1200" dirty="0">
                <a:latin typeface="Helvetica Neue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73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5" y="1284544"/>
            <a:ext cx="2622353" cy="33940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22" y="1062682"/>
            <a:ext cx="2818818" cy="382956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08" y="1313935"/>
            <a:ext cx="2726513" cy="352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5591">
            <a:off x="285652" y="2135961"/>
            <a:ext cx="2751797" cy="2063847"/>
          </a:xfrm>
        </p:spPr>
      </p:pic>
      <p:grpSp>
        <p:nvGrpSpPr>
          <p:cNvPr id="4" name="Group 3"/>
          <p:cNvGrpSpPr/>
          <p:nvPr/>
        </p:nvGrpSpPr>
        <p:grpSpPr>
          <a:xfrm>
            <a:off x="1532238" y="1033509"/>
            <a:ext cx="5851609" cy="654560"/>
            <a:chOff x="0" y="0"/>
            <a:chExt cx="5851609" cy="654560"/>
          </a:xfrm>
        </p:grpSpPr>
        <p:sp>
          <p:nvSpPr>
            <p:cNvPr id="5" name="Rounded Rectangle 4"/>
            <p:cNvSpPr/>
            <p:nvPr/>
          </p:nvSpPr>
          <p:spPr>
            <a:xfrm>
              <a:off x="0" y="0"/>
              <a:ext cx="5851609" cy="6545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1953" y="31953"/>
              <a:ext cx="5787703" cy="590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>
                  <a:latin typeface="Helvetica Neue Light"/>
                </a:rPr>
                <a:t>RETENTION: PERFORMANCE OPPORTUNITIES </a:t>
              </a:r>
              <a:endParaRPr lang="en-US" sz="1600" kern="1200" dirty="0">
                <a:latin typeface="Helvetica Neue Light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248">
            <a:off x="5841302" y="2151056"/>
            <a:ext cx="2680444" cy="20103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40" y="2009970"/>
            <a:ext cx="1884195" cy="25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05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4800" dirty="0"/>
              <a:t>QUESTIONS?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dirty="0"/>
              <a:t>Email </a:t>
            </a:r>
            <a:r>
              <a:rPr lang="en-US" dirty="0" err="1"/>
              <a:t>Liane</a:t>
            </a:r>
            <a:r>
              <a:rPr lang="en-US" dirty="0"/>
              <a:t> at:</a:t>
            </a:r>
            <a:br>
              <a:rPr lang="en-US" dirty="0"/>
            </a:br>
            <a:r>
              <a:rPr lang="en-US" dirty="0">
                <a:hlinkClick r:id="rId2"/>
              </a:rPr>
              <a:t>LPROCKLEY@AOL.COM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(or see me afterwards)</a:t>
            </a:r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Thank you very much for coming!</a:t>
            </a:r>
          </a:p>
          <a:p>
            <a:pPr marL="0" indent="0" algn="ctr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dirty="0"/>
              <a:t>				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4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5" y="1173892"/>
            <a:ext cx="7956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Helvetica Neue Light"/>
                <a:cs typeface="Helvetica Neue Light"/>
              </a:rPr>
              <a:t>Boost </a:t>
            </a:r>
            <a:r>
              <a:rPr lang="en-US" sz="2000" u="sng" dirty="0">
                <a:latin typeface="Helvetica Neue Light"/>
                <a:cs typeface="Helvetica Neue Light"/>
              </a:rPr>
              <a:t>Your Lesson </a:t>
            </a:r>
            <a:r>
              <a:rPr lang="en-US" sz="2000" u="sng" dirty="0" smtClean="0">
                <a:latin typeface="Helvetica Neue Light"/>
                <a:cs typeface="Helvetica Neue Light"/>
              </a:rPr>
              <a:t>Sign-ups — </a:t>
            </a:r>
            <a:r>
              <a:rPr lang="en-US" sz="2000" u="sng" dirty="0">
                <a:latin typeface="Helvetica Neue Light"/>
                <a:cs typeface="Helvetica Neue Light"/>
              </a:rPr>
              <a:t>and Keep the Students You </a:t>
            </a:r>
            <a:r>
              <a:rPr lang="en-US" sz="2000" u="sng" dirty="0" smtClean="0">
                <a:latin typeface="Helvetica Neue Light"/>
                <a:cs typeface="Helvetica Neue Light"/>
              </a:rPr>
              <a:t>Have</a:t>
            </a:r>
            <a:endParaRPr lang="en-US" sz="2000" u="sng" dirty="0">
              <a:latin typeface="Helvetica Neue Light"/>
              <a:cs typeface="Helvetica Neue Ligh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38746206"/>
              </p:ext>
            </p:extLst>
          </p:nvPr>
        </p:nvGraphicFramePr>
        <p:xfrm>
          <a:off x="1661298" y="1824679"/>
          <a:ext cx="5851609" cy="296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05926" y="1065121"/>
            <a:ext cx="5851609" cy="654560"/>
            <a:chOff x="0" y="0"/>
            <a:chExt cx="5851609" cy="654560"/>
          </a:xfrm>
        </p:grpSpPr>
        <p:sp>
          <p:nvSpPr>
            <p:cNvPr id="4" name="Rounded Rectangle 3"/>
            <p:cNvSpPr/>
            <p:nvPr/>
          </p:nvSpPr>
          <p:spPr>
            <a:xfrm>
              <a:off x="0" y="0"/>
              <a:ext cx="5851609" cy="6545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31953" y="31953"/>
              <a:ext cx="5787703" cy="590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latin typeface="Helvetica Neue Light"/>
                </a:rPr>
                <a:t>MARKETING:  DIRECT MAIL</a:t>
              </a:r>
              <a:endParaRPr lang="en-US" sz="1600" kern="1200" dirty="0">
                <a:latin typeface="Helvetica Neue Ligh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37879" y="1907062"/>
            <a:ext cx="554406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Neue Light"/>
              </a:rPr>
              <a:t>You can reach the students you want based on demographics you pick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Neue Light"/>
              </a:rPr>
              <a:t>Income, zip code, families with children, age, education level are some of the common demographics to choose from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Neue Light"/>
              </a:rPr>
              <a:t>Tends to be more expensive than other types of advertising but traditionally yields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Neue Light"/>
              </a:rPr>
              <a:t>Many presentations to choose </a:t>
            </a:r>
            <a:r>
              <a:rPr lang="en-US" dirty="0" smtClean="0">
                <a:latin typeface="Helvetica Neue Light"/>
              </a:rPr>
              <a:t>from — </a:t>
            </a:r>
            <a:r>
              <a:rPr lang="en-US" dirty="0" smtClean="0">
                <a:latin typeface="Helvetica Neue Light"/>
              </a:rPr>
              <a:t>postcards, </a:t>
            </a:r>
            <a:r>
              <a:rPr lang="en-US" dirty="0" smtClean="0">
                <a:latin typeface="Helvetica Neue Light"/>
              </a:rPr>
              <a:t>fliers</a:t>
            </a:r>
            <a:r>
              <a:rPr lang="en-US" dirty="0" smtClean="0">
                <a:latin typeface="Helvetica Neue Light"/>
              </a:rPr>
              <a:t>, 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Helvetica Neue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Helvetica Neue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559267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44" y="1200150"/>
            <a:ext cx="5091112" cy="33940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8150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44" y="1200150"/>
            <a:ext cx="5091112" cy="33940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1588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44" y="1200150"/>
            <a:ext cx="5091112" cy="3394075"/>
          </a:xfrm>
        </p:spPr>
      </p:pic>
    </p:spTree>
    <p:extLst>
      <p:ext uri="{BB962C8B-B14F-4D97-AF65-F5344CB8AC3E}">
        <p14:creationId xmlns:p14="http://schemas.microsoft.com/office/powerpoint/2010/main" val="112831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7330" y="1926834"/>
            <a:ext cx="680033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Neue Light"/>
              </a:rPr>
              <a:t>Email </a:t>
            </a:r>
            <a:r>
              <a:rPr lang="en-US" dirty="0" smtClean="0">
                <a:latin typeface="Helvetica Neue Light"/>
              </a:rPr>
              <a:t>blasts </a:t>
            </a:r>
            <a:r>
              <a:rPr lang="en-US" dirty="0" smtClean="0">
                <a:latin typeface="Helvetica Neue Light"/>
              </a:rPr>
              <a:t>to customer </a:t>
            </a:r>
            <a:r>
              <a:rPr lang="en-US" dirty="0" smtClean="0">
                <a:latin typeface="Helvetica Neue Light"/>
              </a:rPr>
              <a:t>list: Send advertising fliers </a:t>
            </a:r>
            <a:r>
              <a:rPr lang="en-US" dirty="0" smtClean="0">
                <a:latin typeface="Helvetica Neue Light"/>
              </a:rPr>
              <a:t>without any </a:t>
            </a:r>
            <a:r>
              <a:rPr lang="en-US" dirty="0" smtClean="0">
                <a:latin typeface="Helvetica Neue Light"/>
              </a:rPr>
              <a:t>cost </a:t>
            </a:r>
            <a:r>
              <a:rPr lang="en-US" dirty="0" smtClean="0">
                <a:latin typeface="Helvetica Neue Light"/>
              </a:rPr>
              <a:t>to potential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Neue Light"/>
              </a:rPr>
              <a:t>Facebook</a:t>
            </a:r>
            <a:r>
              <a:rPr lang="en-US" dirty="0" smtClean="0">
                <a:latin typeface="Helvetica Neue Light"/>
              </a:rPr>
              <a:t>:</a:t>
            </a:r>
            <a:r>
              <a:rPr lang="en-US" dirty="0" smtClean="0">
                <a:latin typeface="Helvetica Neue Light"/>
              </a:rPr>
              <a:t> </a:t>
            </a:r>
            <a:r>
              <a:rPr lang="en-US" dirty="0">
                <a:latin typeface="Helvetica Neue Light"/>
              </a:rPr>
              <a:t>P</a:t>
            </a:r>
            <a:r>
              <a:rPr lang="en-US" dirty="0" smtClean="0">
                <a:latin typeface="Helvetica Neue Light"/>
              </a:rPr>
              <a:t>ost </a:t>
            </a:r>
            <a:r>
              <a:rPr lang="en-US" dirty="0" smtClean="0">
                <a:latin typeface="Helvetica Neue Light"/>
              </a:rPr>
              <a:t>pictures of recitals, events, introduce teachers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Helvetica Neue Light"/>
              </a:rPr>
              <a:t>YP.com</a:t>
            </a:r>
            <a:r>
              <a:rPr lang="en-US" dirty="0" smtClean="0">
                <a:latin typeface="Helvetica Neue Light"/>
              </a:rPr>
              <a:t>: P</a:t>
            </a:r>
            <a:r>
              <a:rPr lang="en-US" dirty="0" smtClean="0">
                <a:latin typeface="Helvetica Neue Light"/>
              </a:rPr>
              <a:t>ay </a:t>
            </a:r>
            <a:r>
              <a:rPr lang="en-US" dirty="0" smtClean="0">
                <a:latin typeface="Helvetica Neue Light"/>
              </a:rPr>
              <a:t>by call advertising on Google, MSN and Yahoo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Neue Light"/>
              </a:rPr>
              <a:t>As with all online advertising, the potential student needs to click/open your email/</a:t>
            </a:r>
            <a:r>
              <a:rPr lang="en-US" dirty="0" smtClean="0">
                <a:latin typeface="Helvetica Neue Light"/>
              </a:rPr>
              <a:t>link</a:t>
            </a:r>
            <a:r>
              <a:rPr lang="en-US" dirty="0">
                <a:latin typeface="Helvetica Neue Light"/>
              </a:rPr>
              <a:t>.</a:t>
            </a:r>
            <a:r>
              <a:rPr lang="en-US" dirty="0" smtClean="0">
                <a:latin typeface="Helvetica Neue Light"/>
              </a:rPr>
              <a:t> </a:t>
            </a:r>
            <a:r>
              <a:rPr lang="en-US" dirty="0" smtClean="0">
                <a:latin typeface="Helvetica Neue Light"/>
              </a:rPr>
              <a:t>The challenge is to create ads that potential students want to open and to have your advertising appear in a place where it is likely to be selected.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 Neue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33610" y="1170453"/>
            <a:ext cx="5851609" cy="654560"/>
            <a:chOff x="0" y="0"/>
            <a:chExt cx="5851609" cy="654560"/>
          </a:xfrm>
        </p:grpSpPr>
        <p:sp>
          <p:nvSpPr>
            <p:cNvPr id="8" name="Rounded Rectangle 7"/>
            <p:cNvSpPr/>
            <p:nvPr/>
          </p:nvSpPr>
          <p:spPr>
            <a:xfrm>
              <a:off x="0" y="0"/>
              <a:ext cx="5851609" cy="6545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31953" y="31953"/>
              <a:ext cx="5787703" cy="590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latin typeface="Helvetica Neue Light"/>
                </a:rPr>
                <a:t>MARKETING:  ONLINE ADVERTISING</a:t>
              </a:r>
              <a:endParaRPr lang="en-US" sz="1600" kern="1200" dirty="0">
                <a:latin typeface="Helvetica Neue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04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5" y="1284544"/>
            <a:ext cx="2622353" cy="33940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22" y="1062682"/>
            <a:ext cx="2818818" cy="382956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08" y="1313935"/>
            <a:ext cx="2726513" cy="352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2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https://www.facebook.com/rockleymusic</a:t>
            </a: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457200" y="1820958"/>
            <a:ext cx="5956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Helvetica Neue Light"/>
                <a:hlinkClick r:id="rId3"/>
              </a:rPr>
              <a:t>Rockley Music Yellow Pages </a:t>
            </a:r>
            <a:endParaRPr lang="en-US" sz="3200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21582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466</Words>
  <Application>Microsoft Macintosh PowerPoint</Application>
  <PresentationFormat>On-screen Show (16:9)</PresentationFormat>
  <Paragraphs>63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Megan Nelson</dc:creator>
  <cp:lastModifiedBy>Zach Phillips</cp:lastModifiedBy>
  <cp:revision>55</cp:revision>
  <dcterms:created xsi:type="dcterms:W3CDTF">2011-12-21T23:54:18Z</dcterms:created>
  <dcterms:modified xsi:type="dcterms:W3CDTF">2015-01-13T01:23:20Z</dcterms:modified>
</cp:coreProperties>
</file>