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88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4" r:id="rId25"/>
    <p:sldId id="285" r:id="rId26"/>
    <p:sldId id="286" r:id="rId27"/>
    <p:sldId id="287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08" y="-8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32F60-63A9-452A-9638-DBF2E4BB84A1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66C5-374A-4673-AAF9-FD8A8C36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8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66C5-374A-4673-AAF9-FD8A8C3685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2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F106D-07D4-4559-8EC7-D685C060F7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74D62B-A152-48B1-B0A6-8C40EB5F19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5F15F-109D-4356-9AFC-7E7A5B0F96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FFA0FC-2D09-4D57-8D09-D52EEC2502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53C36-4DB8-4BC0-98A9-D6771FBF17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BBB3B7-EA93-417D-A6A2-7A42827510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B0B507-F6C4-4A47-A96F-FCDB92C226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BF13F3-C1D8-4E3D-A6AC-E8301C1820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7FC8A-713C-4CD2-9E35-52E7F9FA4E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4E1D1-2BBA-4ABF-8D5C-1A990FECFF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719B15-FB35-4FA4-BA46-5FCE6F2585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E470B4-9F06-4BAF-8868-446A61CA8A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A6B086-0986-4B80-B13D-62BB8350FB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28957-2B3A-4982-9AB2-F4CAFA2B9C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386E61-37CC-4B4A-B193-8C9DA3F94F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79B0F-E6BA-4133-84C2-8907FE6CD1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0BF3A9-8B32-43A0-B18B-95713747F3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C278E-8B47-4758-8006-AACBCB572F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5C5250-B420-44F3-8938-EA194FE3C5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15594-9EE8-4266-8650-5F8F323CBC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17E74-0E5A-4EE3-BC5B-0C563C64C3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F2E47B-D918-4180-A997-0D03EFF597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E51EE-DF88-42B2-B3E8-4230BD9E96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5E00A-5B03-4491-9A68-78AC930BFB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5E00A-5B03-4491-9A68-78AC930BFB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D148BD-A429-4481-9EC7-30943A4CADF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8139C-BB09-4CE7-9F8F-2A7B2F5D6547}" type="datetimeFigureOut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DE8B3-78B6-485C-B9A2-A7920433B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1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S13_NAMMU_PP_TitleBa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65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S13_NAMMU_PP16x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4" y="-21075"/>
            <a:ext cx="9192257" cy="5178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337" y="3816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2337" y="3678349"/>
            <a:ext cx="4464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What Works For Me:</a:t>
            </a:r>
            <a:b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</a:b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Best Ideas From Master Retailers</a:t>
            </a:r>
            <a:endParaRPr lang="en-US" sz="2400" dirty="0">
              <a:latin typeface="Helvetica Neue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6890" y="4186181"/>
            <a:ext cx="1941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George Hines</a:t>
            </a:r>
            <a:b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</a:b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and AIMM Panel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82" y="2651196"/>
            <a:ext cx="478262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17124" y="1808719"/>
            <a:ext cx="8229600" cy="2686189"/>
          </a:xfrm>
        </p:spPr>
        <p:txBody>
          <a:bodyPr>
            <a:normAutofit/>
          </a:bodyPr>
          <a:lstStyle/>
          <a:p>
            <a:pPr indent="-3175">
              <a:buNone/>
            </a:pPr>
            <a:r>
              <a:rPr lang="en-US" altLang="en-US" sz="2800" dirty="0"/>
              <a:t>What is your best strategy to bring people in the door and increase your store traffic?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24" y="895350"/>
            <a:ext cx="62484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Challenge Question #1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3"/>
          <p:cNvSpPr>
            <a:spLocks noGrp="1"/>
          </p:cNvSpPr>
          <p:nvPr>
            <p:ph idx="1"/>
          </p:nvPr>
        </p:nvSpPr>
        <p:spPr>
          <a:xfrm>
            <a:off x="457200" y="1609190"/>
            <a:ext cx="8229600" cy="3394075"/>
          </a:xfrm>
        </p:spPr>
        <p:txBody>
          <a:bodyPr/>
          <a:lstStyle/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Create “Monthly Themed Sales”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Private Lessons, Events, Classes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Strong Social (local) media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Merchandising to create “WOW” factor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Outbound Sales Calls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616" y="887284"/>
            <a:ext cx="448681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Lessons Learned #1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3"/>
          <p:cNvSpPr>
            <a:spLocks noGrp="1"/>
          </p:cNvSpPr>
          <p:nvPr>
            <p:ph idx="1"/>
          </p:nvPr>
        </p:nvSpPr>
        <p:spPr>
          <a:xfrm>
            <a:off x="381000" y="1533525"/>
            <a:ext cx="8229600" cy="3394075"/>
          </a:xfrm>
        </p:spPr>
        <p:txBody>
          <a:bodyPr/>
          <a:lstStyle/>
          <a:p>
            <a:pPr indent="-3175" eaLnBrk="1" hangingPunct="1">
              <a:buFont typeface="Arial" pitchFamily="34" charset="0"/>
              <a:buNone/>
            </a:pPr>
            <a:r>
              <a:rPr lang="en-US" altLang="en-US" dirty="0" smtClean="0"/>
              <a:t>Your </a:t>
            </a:r>
            <a:r>
              <a:rPr lang="en-US" altLang="en-US" sz="4000" b="1" dirty="0" smtClean="0"/>
              <a:t>Company reputation </a:t>
            </a:r>
            <a:r>
              <a:rPr lang="en-US" altLang="en-US" dirty="0" smtClean="0"/>
              <a:t>is more than ever </a:t>
            </a:r>
            <a:r>
              <a:rPr lang="en-US" altLang="en-US" b="1" i="1" dirty="0" smtClean="0"/>
              <a:t>defined by customer reviews </a:t>
            </a:r>
            <a:r>
              <a:rPr lang="en-US" altLang="en-US" dirty="0" smtClean="0"/>
              <a:t>and </a:t>
            </a:r>
            <a:r>
              <a:rPr lang="en-US" altLang="en-US" b="1" i="1" dirty="0" smtClean="0"/>
              <a:t>online comments</a:t>
            </a:r>
            <a:r>
              <a:rPr lang="en-US" altLang="en-US" dirty="0" smtClean="0"/>
              <a:t>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" y="873264"/>
            <a:ext cx="452437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Challenge #2</a:t>
            </a:r>
            <a:endParaRPr lang="en-US" sz="4000" dirty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05150"/>
            <a:ext cx="46482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76200" y="1123950"/>
            <a:ext cx="8686800" cy="2514600"/>
          </a:xfrm>
        </p:spPr>
        <p:txBody>
          <a:bodyPr>
            <a:normAutofit/>
          </a:bodyPr>
          <a:lstStyle/>
          <a:p>
            <a:pPr indent="-3175" eaLnBrk="1" hangingPunct="1">
              <a:buFont typeface="Arial" pitchFamily="34" charset="0"/>
              <a:buNone/>
            </a:pPr>
            <a:r>
              <a:rPr lang="en-US" altLang="en-US" b="1" dirty="0" smtClean="0"/>
              <a:t>What methods does your company use to…</a:t>
            </a:r>
            <a:r>
              <a:rPr lang="en-US" altLang="en-US" dirty="0" smtClean="0"/>
              <a:t> </a:t>
            </a:r>
          </a:p>
          <a:p>
            <a:pPr indent="-3175" eaLnBrk="1" hangingPunct="1">
              <a:spcBef>
                <a:spcPts val="0"/>
              </a:spcBef>
              <a:buFontTx/>
              <a:buChar char="-"/>
            </a:pPr>
            <a:r>
              <a:rPr lang="en-US" altLang="en-US" sz="3000" dirty="0" smtClean="0"/>
              <a:t>Monitor its online reputation?</a:t>
            </a:r>
          </a:p>
          <a:p>
            <a:pPr indent="-3175" eaLnBrk="1" hangingPunct="1">
              <a:spcBef>
                <a:spcPts val="0"/>
              </a:spcBef>
              <a:buFontTx/>
              <a:buChar char="-"/>
            </a:pPr>
            <a:r>
              <a:rPr lang="en-US" altLang="en-US" sz="3000" dirty="0" smtClean="0"/>
              <a:t>Increase the quality of the customer reviews</a:t>
            </a:r>
            <a:r>
              <a:rPr lang="en-US" altLang="en-US" dirty="0" smtClean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775" y="3063875"/>
            <a:ext cx="8305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175">
              <a:buFont typeface="Arial" pitchFamily="34" charset="0"/>
              <a:buNone/>
              <a:defRPr/>
            </a:pPr>
            <a:r>
              <a:rPr lang="en-US" sz="3200" b="1" dirty="0">
                <a:latin typeface="+mj-lt"/>
              </a:rPr>
              <a:t>Does it utilize services like…</a:t>
            </a:r>
            <a:endParaRPr lang="en-US" sz="3200" dirty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43350"/>
            <a:ext cx="1600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43350"/>
            <a:ext cx="2638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4575"/>
            <a:ext cx="1295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/>
          <p:cNvSpPr>
            <a:spLocks noGrp="1"/>
          </p:cNvSpPr>
          <p:nvPr>
            <p:ph idx="1"/>
          </p:nvPr>
        </p:nvSpPr>
        <p:spPr>
          <a:xfrm>
            <a:off x="457200" y="1587500"/>
            <a:ext cx="8229600" cy="3394075"/>
          </a:xfrm>
        </p:spPr>
        <p:txBody>
          <a:bodyPr>
            <a:normAutofit fontScale="92500"/>
          </a:bodyPr>
          <a:lstStyle/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Spot check your online reputation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Monitor Yelp, Google and Yahoo reviews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Do “Exceptional” things and they will talk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Monitor Forums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Use a Customer Service Survey and Review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95249" y="873264"/>
            <a:ext cx="5219701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Lessons Learned #2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3"/>
          <p:cNvSpPr>
            <a:spLocks noGrp="1"/>
          </p:cNvSpPr>
          <p:nvPr>
            <p:ph idx="1"/>
          </p:nvPr>
        </p:nvSpPr>
        <p:spPr>
          <a:xfrm>
            <a:off x="0" y="1038225"/>
            <a:ext cx="8991600" cy="3394075"/>
          </a:xfrm>
        </p:spPr>
        <p:txBody>
          <a:bodyPr/>
          <a:lstStyle/>
          <a:p>
            <a:pPr indent="-3175" algn="ctr" eaLnBrk="1" hangingPunct="1">
              <a:buFont typeface="Arial" pitchFamily="34" charset="0"/>
              <a:buNone/>
            </a:pPr>
            <a:endParaRPr lang="en-US" altLang="en-US" dirty="0" smtClean="0"/>
          </a:p>
          <a:p>
            <a:pPr indent="-3175" eaLnBrk="1" hangingPunct="1">
              <a:buFont typeface="Arial" pitchFamily="34" charset="0"/>
              <a:buNone/>
            </a:pPr>
            <a:r>
              <a:rPr lang="en-US" altLang="en-US" dirty="0" smtClean="0"/>
              <a:t>    Online and Retail </a:t>
            </a:r>
            <a:r>
              <a:rPr lang="en-US" altLang="en-US" b="1" i="1" dirty="0" smtClean="0"/>
              <a:t>Competition </a:t>
            </a:r>
          </a:p>
          <a:p>
            <a:pPr indent="-3175" algn="ctr" eaLnBrk="1" hangingPunct="1">
              <a:buFont typeface="Arial" pitchFamily="34" charset="0"/>
              <a:buNone/>
            </a:pPr>
            <a:r>
              <a:rPr lang="en-US" altLang="en-US" b="1" i="1" dirty="0" smtClean="0"/>
              <a:t>                                   is greater than ever</a:t>
            </a:r>
            <a:r>
              <a:rPr lang="en-US" altLang="en-US" dirty="0" smtClean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" y="892314"/>
            <a:ext cx="442595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Challenge #3</a:t>
            </a:r>
            <a:endParaRPr lang="en-US" sz="4000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752725"/>
            <a:ext cx="3111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3"/>
          <p:cNvSpPr>
            <a:spLocks noGrp="1"/>
          </p:cNvSpPr>
          <p:nvPr>
            <p:ph idx="1"/>
          </p:nvPr>
        </p:nvSpPr>
        <p:spPr>
          <a:xfrm>
            <a:off x="95251" y="1628775"/>
            <a:ext cx="7867650" cy="3308350"/>
          </a:xfrm>
        </p:spPr>
        <p:txBody>
          <a:bodyPr/>
          <a:lstStyle/>
          <a:p>
            <a:pPr indent="-3175" eaLnBrk="1" hangingPunct="1">
              <a:buFont typeface="Arial" pitchFamily="34" charset="0"/>
              <a:buNone/>
            </a:pPr>
            <a:r>
              <a:rPr lang="en-US" altLang="en-US" dirty="0" smtClean="0"/>
              <a:t>What is the top method you use to     	  </a:t>
            </a:r>
            <a:r>
              <a:rPr lang="en-US" altLang="en-US" b="1" i="1" dirty="0" smtClean="0"/>
              <a:t>differentiate</a:t>
            </a:r>
            <a:r>
              <a:rPr lang="en-US" altLang="en-US" dirty="0" smtClean="0"/>
              <a:t> yourselves from your competition?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95250" y="882789"/>
            <a:ext cx="536257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Challenge Question #3</a:t>
            </a:r>
            <a:endParaRPr lang="en-US" sz="40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647949"/>
            <a:ext cx="30099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133350" y="1571625"/>
            <a:ext cx="8896350" cy="3394075"/>
          </a:xfrm>
        </p:spPr>
        <p:txBody>
          <a:bodyPr>
            <a:normAutofit fontScale="92500"/>
          </a:bodyPr>
          <a:lstStyle/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Exploit - Fear, Uncertainty and Doubt (FUD)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Skip’s Added Value Extras – “S.A.V.E.”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Specialize and be dedicated to online marketing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Combine Bricks ‘n Mortar with online 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Personalized “Thank You” cards for orders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7150" y="873264"/>
            <a:ext cx="62484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Lessons Learned #3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>
            <a:spLocks noGrp="1"/>
          </p:cNvSpPr>
          <p:nvPr>
            <p:ph idx="1"/>
          </p:nvPr>
        </p:nvSpPr>
        <p:spPr>
          <a:xfrm>
            <a:off x="152400" y="1895475"/>
            <a:ext cx="8229600" cy="2403475"/>
          </a:xfrm>
        </p:spPr>
        <p:txBody>
          <a:bodyPr/>
          <a:lstStyle/>
          <a:p>
            <a:pPr indent="-3175" eaLnBrk="1" hangingPunct="1">
              <a:buFont typeface="Arial" pitchFamily="34" charset="0"/>
              <a:buNone/>
            </a:pPr>
            <a:r>
              <a:rPr lang="en-US" altLang="en-US" sz="3600" b="1" dirty="0" smtClean="0"/>
              <a:t>Hiring Staff</a:t>
            </a:r>
            <a:r>
              <a:rPr lang="en-US" altLang="en-US" dirty="0" smtClean="0"/>
              <a:t> continues to be an important part in the battle to </a:t>
            </a:r>
            <a:r>
              <a:rPr lang="en-US" altLang="en-US" b="1" i="1" dirty="0" smtClean="0"/>
              <a:t>out-service the competition</a:t>
            </a:r>
            <a:r>
              <a:rPr lang="en-US" altLang="en-US" dirty="0" smtClean="0"/>
              <a:t> and </a:t>
            </a:r>
            <a:r>
              <a:rPr lang="en-US" altLang="en-US" b="1" i="1" dirty="0" smtClean="0"/>
              <a:t>strengthen the company position.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95250" y="930414"/>
            <a:ext cx="447675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Challenge #4</a:t>
            </a:r>
            <a:endParaRPr lang="en-US" sz="4000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58530">
            <a:off x="7165975" y="4027488"/>
            <a:ext cx="1622425" cy="784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911364"/>
            <a:ext cx="62484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Challenge Question #4</a:t>
            </a:r>
            <a:endParaRPr lang="en-US" sz="4000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9927"/>
            <a:ext cx="2533650" cy="337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ontent Placeholder 3"/>
          <p:cNvSpPr>
            <a:spLocks noGrp="1"/>
          </p:cNvSpPr>
          <p:nvPr>
            <p:ph idx="1"/>
          </p:nvPr>
        </p:nvSpPr>
        <p:spPr>
          <a:xfrm>
            <a:off x="2543175" y="1740566"/>
            <a:ext cx="6229350" cy="3183860"/>
          </a:xfrm>
        </p:spPr>
        <p:txBody>
          <a:bodyPr/>
          <a:lstStyle/>
          <a:p>
            <a:pPr indent="-3175" eaLnBrk="1" hangingPunct="1">
              <a:buFont typeface="Arial" pitchFamily="34" charset="0"/>
              <a:buNone/>
            </a:pPr>
            <a:endParaRPr lang="en-US" altLang="en-US" dirty="0" smtClean="0"/>
          </a:p>
          <a:p>
            <a:pPr indent="-3175" algn="r" eaLnBrk="1" hangingPunct="1">
              <a:buFont typeface="Arial" pitchFamily="34" charset="0"/>
              <a:buNone/>
            </a:pPr>
            <a:r>
              <a:rPr lang="en-US" altLang="en-US" dirty="0" smtClean="0"/>
              <a:t>What is your top strategy to </a:t>
            </a:r>
          </a:p>
          <a:p>
            <a:pPr indent="-3175" algn="r" eaLnBrk="1" hangingPunct="1">
              <a:buFont typeface="Arial" pitchFamily="34" charset="0"/>
              <a:buNone/>
            </a:pPr>
            <a:r>
              <a:rPr lang="en-US" altLang="en-US" b="1" dirty="0" smtClean="0"/>
              <a:t>find great employees</a:t>
            </a:r>
            <a:r>
              <a:rPr lang="en-US" altLang="en-US" dirty="0" smtClean="0"/>
              <a:t> and </a:t>
            </a:r>
          </a:p>
          <a:p>
            <a:pPr indent="-3175" algn="r" eaLnBrk="1" hangingPunct="1">
              <a:buFont typeface="Arial" pitchFamily="34" charset="0"/>
              <a:buNone/>
            </a:pPr>
            <a:r>
              <a:rPr lang="en-US" altLang="en-US" b="1" dirty="0" smtClean="0"/>
              <a:t>keep them growing</a:t>
            </a:r>
            <a:r>
              <a:rPr lang="en-US" alt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 Logo 2006 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411537"/>
            <a:ext cx="2057400" cy="1731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655924" y="1047750"/>
            <a:ext cx="3488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George Hines</a:t>
            </a:r>
            <a:endParaRPr lang="en-US" sz="4000" dirty="0">
              <a:latin typeface="Helvetica Neue Light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276350"/>
            <a:ext cx="4953000" cy="336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3"/>
          <p:cNvSpPr>
            <a:spLocks noGrp="1"/>
          </p:cNvSpPr>
          <p:nvPr>
            <p:ph idx="1"/>
          </p:nvPr>
        </p:nvSpPr>
        <p:spPr>
          <a:xfrm>
            <a:off x="228600" y="1673225"/>
            <a:ext cx="8382000" cy="3394075"/>
          </a:xfrm>
        </p:spPr>
        <p:txBody>
          <a:bodyPr>
            <a:normAutofit lnSpcReduction="10000"/>
          </a:bodyPr>
          <a:lstStyle/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Always be looking and set expectations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Recruit from your customer base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We run a lean tight team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Hire on personality and promote within</a:t>
            </a:r>
          </a:p>
          <a:p>
            <a:pPr marL="854075" indent="-514350" eaLnBrk="1" hangingPunct="1">
              <a:buFont typeface="Arial" pitchFamily="34" charset="0"/>
              <a:buAutoNum type="arabicPeriod"/>
            </a:pPr>
            <a:r>
              <a:rPr lang="en-US" altLang="en-US" dirty="0" smtClean="0"/>
              <a:t>Use Referral bonus and Predictive Index (PI)</a:t>
            </a:r>
          </a:p>
          <a:p>
            <a:pPr marL="854075" indent="-514350" eaLnBrk="1" hangingPunct="1">
              <a:buFont typeface="Arial" pitchFamily="34" charset="0"/>
              <a:buNone/>
            </a:pP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6200" y="873264"/>
            <a:ext cx="538162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Lessons Learned #4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"/>
          <p:cNvSpPr>
            <a:spLocks noGrp="1"/>
          </p:cNvSpPr>
          <p:nvPr>
            <p:ph idx="1"/>
          </p:nvPr>
        </p:nvSpPr>
        <p:spPr>
          <a:xfrm>
            <a:off x="381000" y="1724025"/>
            <a:ext cx="8229600" cy="3171825"/>
          </a:xfrm>
        </p:spPr>
        <p:txBody>
          <a:bodyPr/>
          <a:lstStyle/>
          <a:p>
            <a:pPr indent="-3175" eaLnBrk="1" hangingPunct="1">
              <a:buFont typeface="Arial" pitchFamily="34" charset="0"/>
              <a:buNone/>
            </a:pPr>
            <a:r>
              <a:rPr lang="en-US" altLang="en-US" dirty="0" smtClean="0"/>
              <a:t>How to </a:t>
            </a:r>
            <a:r>
              <a:rPr lang="en-US" altLang="en-US" b="1" dirty="0" smtClean="0"/>
              <a:t>effectively advertise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market</a:t>
            </a:r>
            <a:r>
              <a:rPr lang="en-US" altLang="en-US" dirty="0" smtClean="0"/>
              <a:t> your company has </a:t>
            </a:r>
            <a:r>
              <a:rPr lang="en-US" altLang="en-US" b="1" i="1" dirty="0" smtClean="0"/>
              <a:t>changed</a:t>
            </a:r>
            <a:r>
              <a:rPr lang="en-US" altLang="en-US" dirty="0" smtClean="0"/>
              <a:t> dramatically in the last few years.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882789"/>
            <a:ext cx="359092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Challenge #5</a:t>
            </a:r>
            <a:endParaRPr lang="en-US" sz="4000" dirty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425" y="2714625"/>
            <a:ext cx="2443163" cy="2233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"/>
          <p:cNvSpPr>
            <a:spLocks noGrp="1"/>
          </p:cNvSpPr>
          <p:nvPr>
            <p:ph idx="1"/>
          </p:nvPr>
        </p:nvSpPr>
        <p:spPr>
          <a:xfrm>
            <a:off x="304800" y="1311275"/>
            <a:ext cx="8229600" cy="3394075"/>
          </a:xfrm>
        </p:spPr>
        <p:txBody>
          <a:bodyPr/>
          <a:lstStyle/>
          <a:p>
            <a:pPr indent="-3175" eaLnBrk="1" hangingPunct="1">
              <a:buFont typeface="Arial" pitchFamily="34" charset="0"/>
              <a:buNone/>
            </a:pPr>
            <a:endParaRPr lang="en-US" altLang="en-US" dirty="0" smtClean="0"/>
          </a:p>
          <a:p>
            <a:pPr indent="-3175" eaLnBrk="1" hangingPunct="1">
              <a:buFont typeface="Arial" pitchFamily="34" charset="0"/>
              <a:buNone/>
            </a:pPr>
            <a:r>
              <a:rPr lang="en-US" altLang="en-US" dirty="0" smtClean="0"/>
              <a:t>What has been one of your most successful strategies to market and advertise your business to increase sales?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75" y="901839"/>
            <a:ext cx="536257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Challenge Question #5</a:t>
            </a:r>
            <a:endParaRPr lang="en-US" sz="4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09950"/>
            <a:ext cx="1609544" cy="1616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3"/>
          <p:cNvSpPr>
            <a:spLocks noGrp="1"/>
          </p:cNvSpPr>
          <p:nvPr>
            <p:ph idx="1"/>
          </p:nvPr>
        </p:nvSpPr>
        <p:spPr>
          <a:xfrm>
            <a:off x="457200" y="1673225"/>
            <a:ext cx="8229600" cy="3394075"/>
          </a:xfrm>
        </p:spPr>
        <p:txBody>
          <a:bodyPr/>
          <a:lstStyle/>
          <a:p>
            <a:pPr marL="854075" indent="-51435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altLang="en-US" dirty="0" smtClean="0"/>
              <a:t>Google AdWords, - “Festival of Books”</a:t>
            </a:r>
          </a:p>
          <a:p>
            <a:pPr marL="854075" indent="-51435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altLang="en-US" dirty="0" smtClean="0"/>
              <a:t>Skip’s Music and Sound Expo</a:t>
            </a:r>
          </a:p>
          <a:p>
            <a:pPr marL="854075" indent="-51435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altLang="en-US" dirty="0" smtClean="0"/>
              <a:t>Build a community of followers</a:t>
            </a:r>
          </a:p>
          <a:p>
            <a:pPr marL="854075" indent="-51435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altLang="en-US" dirty="0" smtClean="0"/>
              <a:t>Facebook and Google AdWords</a:t>
            </a:r>
          </a:p>
          <a:p>
            <a:pPr marL="854075" indent="-51435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altLang="en-US" dirty="0" smtClean="0"/>
              <a:t>Email is still most cost effective – keep an eye on your subject lines.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250" y="889139"/>
            <a:ext cx="62484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Lessons Learned #5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3"/>
          <p:cNvSpPr>
            <a:spLocks noGrp="1"/>
          </p:cNvSpPr>
          <p:nvPr>
            <p:ph idx="1"/>
          </p:nvPr>
        </p:nvSpPr>
        <p:spPr>
          <a:xfrm>
            <a:off x="123825" y="1749425"/>
            <a:ext cx="8839200" cy="3394075"/>
          </a:xfrm>
        </p:spPr>
        <p:txBody>
          <a:bodyPr>
            <a:normAutofit/>
          </a:bodyPr>
          <a:lstStyle/>
          <a:p>
            <a:pPr indent="-3175" eaLnBrk="1" hangingPunct="1">
              <a:buFont typeface="Arial" pitchFamily="34" charset="0"/>
              <a:buNone/>
            </a:pPr>
            <a:r>
              <a:rPr lang="en-US" altLang="en-US" sz="2800" dirty="0" smtClean="0"/>
              <a:t>Retailers </a:t>
            </a:r>
            <a:r>
              <a:rPr lang="en-US" altLang="en-US" sz="2800" b="1" i="1" dirty="0" smtClean="0"/>
              <a:t>need a stronger and more coordinated relationship with suppliers</a:t>
            </a:r>
            <a:r>
              <a:rPr lang="en-US" altLang="en-US" sz="2800" dirty="0" smtClean="0"/>
              <a:t> to meet the expectations of the consumer regarding… </a:t>
            </a:r>
          </a:p>
          <a:p>
            <a:pPr indent="-3175" eaLnBrk="1" hangingPunct="1">
              <a:buFontTx/>
              <a:buChar char="-"/>
            </a:pPr>
            <a:r>
              <a:rPr lang="en-US" altLang="en-US" sz="2000" dirty="0" smtClean="0"/>
              <a:t>New product introductions</a:t>
            </a:r>
          </a:p>
          <a:p>
            <a:pPr indent="-3175" eaLnBrk="1" hangingPunct="1">
              <a:buFontTx/>
              <a:buChar char="-"/>
            </a:pPr>
            <a:r>
              <a:rPr lang="en-US" altLang="en-US" sz="2000" dirty="0" smtClean="0"/>
              <a:t>Creating Consumer driven events and showcases of products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75" y="930414"/>
            <a:ext cx="447675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Challenge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#6</a:t>
            </a:r>
            <a:endParaRPr lang="en-US" sz="40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4138" y="3910771"/>
            <a:ext cx="1704637" cy="1147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3910771"/>
            <a:ext cx="1704637" cy="1147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538" y="3910771"/>
            <a:ext cx="1704637" cy="1147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3"/>
          <p:cNvSpPr>
            <a:spLocks noGrp="1"/>
          </p:cNvSpPr>
          <p:nvPr>
            <p:ph idx="1"/>
          </p:nvPr>
        </p:nvSpPr>
        <p:spPr>
          <a:xfrm>
            <a:off x="0" y="1689100"/>
            <a:ext cx="8839200" cy="3394075"/>
          </a:xfrm>
        </p:spPr>
        <p:txBody>
          <a:bodyPr/>
          <a:lstStyle/>
          <a:p>
            <a:pPr indent="-3175" eaLnBrk="1" hangingPunct="1">
              <a:buFont typeface="Arial" pitchFamily="34" charset="0"/>
              <a:buNone/>
            </a:pPr>
            <a:r>
              <a:rPr lang="en-US" altLang="en-US" dirty="0" smtClean="0"/>
              <a:t>What strategies have you taken to get closer with your suppliers to better serve the needs of your customers?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901839"/>
            <a:ext cx="62484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Challenge Question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#6</a:t>
            </a:r>
            <a:endParaRPr lang="en-US" sz="4000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0487" y="3714750"/>
            <a:ext cx="2010113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974" y="3714750"/>
            <a:ext cx="2010113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887" y="3714750"/>
            <a:ext cx="2010113" cy="135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3"/>
          <p:cNvSpPr>
            <a:spLocks noGrp="1"/>
          </p:cNvSpPr>
          <p:nvPr>
            <p:ph idx="1"/>
          </p:nvPr>
        </p:nvSpPr>
        <p:spPr>
          <a:xfrm>
            <a:off x="171450" y="1688961"/>
            <a:ext cx="8229600" cy="3394075"/>
          </a:xfrm>
        </p:spPr>
        <p:txBody>
          <a:bodyPr>
            <a:normAutofit fontScale="92500"/>
          </a:bodyPr>
          <a:lstStyle/>
          <a:p>
            <a:pPr marL="854075" indent="-51435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altLang="en-US" dirty="0" smtClean="0"/>
              <a:t>Targeted “Roadshow” events at store</a:t>
            </a:r>
          </a:p>
          <a:p>
            <a:pPr marL="854075" indent="-51435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altLang="en-US" dirty="0" smtClean="0"/>
              <a:t>Create a “Win </a:t>
            </a:r>
            <a:r>
              <a:rPr lang="en-US" altLang="en-US" dirty="0" err="1" smtClean="0"/>
              <a:t>Win</a:t>
            </a:r>
            <a:r>
              <a:rPr lang="en-US" altLang="en-US" dirty="0" smtClean="0"/>
              <a:t>” partnership</a:t>
            </a:r>
          </a:p>
          <a:p>
            <a:pPr marL="854075" indent="-51435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altLang="en-US" dirty="0" smtClean="0"/>
              <a:t>Give more support to suppliers with quality products and quality sales reps.</a:t>
            </a:r>
          </a:p>
          <a:p>
            <a:pPr marL="854075" indent="-51435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altLang="en-US" dirty="0" smtClean="0"/>
              <a:t>Support Suppliers who Support Us.</a:t>
            </a:r>
          </a:p>
          <a:p>
            <a:pPr marL="854075" indent="-514350" eaLnBrk="1" hangingPunct="1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altLang="en-US" dirty="0" smtClean="0"/>
              <a:t>Vendor Report Cards, Share Sell Through Data, and Scheduled Rep Visits.</a:t>
            </a:r>
          </a:p>
          <a:p>
            <a:pPr marL="854075" indent="-514350" eaLnBrk="1" hangingPunct="1">
              <a:lnSpc>
                <a:spcPct val="90000"/>
              </a:lnSpc>
              <a:buFont typeface="Arial" pitchFamily="34" charset="0"/>
              <a:buAutoNum type="arabicPeriod"/>
            </a:pPr>
            <a:endParaRPr lang="en-US" alt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76200" y="890657"/>
            <a:ext cx="62484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Lessons Learned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#6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543050"/>
          </a:xfr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You for attending our AIMM Retailer Panel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742950"/>
          </a:xfr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George Hines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Panel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52550"/>
            <a:ext cx="32766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394325" y="30654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5928189" y="1069836"/>
            <a:ext cx="3147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Leslie Faltin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/>
            </a:endParaRP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1429" y="4254615"/>
            <a:ext cx="4664075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NAMM Pan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54125"/>
            <a:ext cx="2551113" cy="3527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G Logo 2006 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990" y="3955337"/>
            <a:ext cx="4267200" cy="99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993240" y="1069836"/>
            <a:ext cx="4107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Skip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Maggiora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63802" y="1208030"/>
            <a:ext cx="3265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Paul Decker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4755" y="3782173"/>
            <a:ext cx="36576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52550"/>
            <a:ext cx="3932238" cy="326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NAMM Pan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74763"/>
            <a:ext cx="5486400" cy="3582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G Logo 2006 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653" y="3493749"/>
            <a:ext cx="24384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768938" y="1019496"/>
            <a:ext cx="3327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Jon Haber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64494" y="961451"/>
            <a:ext cx="2880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Ryan West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52550"/>
            <a:ext cx="2378075" cy="331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2919" y="3256649"/>
            <a:ext cx="5211763" cy="175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007" y="934947"/>
            <a:ext cx="5748391" cy="5027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aseline="-25000" dirty="0" smtClean="0">
                <a:latin typeface="Helvetica Neue Light"/>
              </a:rPr>
              <a:t>Take-Away Challenges</a:t>
            </a:r>
            <a:endParaRPr lang="en-US" sz="4000" baseline="-25000" dirty="0">
              <a:latin typeface="Helvetica Neue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007" y="1556532"/>
            <a:ext cx="818336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15376B"/>
                </a:solidFill>
                <a:latin typeface="Helvetica Neue Light"/>
                <a:ea typeface="CenturyGothic"/>
                <a:cs typeface="CenturyGothic"/>
              </a:rPr>
              <a:t>Bring these ideas back to your business </a:t>
            </a:r>
            <a:r>
              <a:rPr lang="en-US" altLang="en-US" dirty="0" smtClean="0">
                <a:solidFill>
                  <a:srgbClr val="15376B"/>
                </a:solidFill>
                <a:latin typeface="Helvetica Neue Light"/>
                <a:ea typeface="CenturyGothic"/>
                <a:cs typeface="CenturyGothic"/>
              </a:rPr>
              <a:t>and </a:t>
            </a:r>
            <a:r>
              <a:rPr lang="en-US" altLang="en-US" dirty="0">
                <a:solidFill>
                  <a:srgbClr val="15376B"/>
                </a:solidFill>
                <a:latin typeface="Helvetica Neue Light"/>
                <a:ea typeface="CenturyGothic"/>
                <a:cs typeface="CenturyGothic"/>
              </a:rPr>
              <a:t>see what results you generate!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7618" y="2373331"/>
            <a:ext cx="771075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15376B"/>
                </a:solidFill>
                <a:latin typeface="Helvetica Neue Light"/>
                <a:ea typeface="CenturyGothic"/>
                <a:cs typeface="CenturyGothic"/>
              </a:rPr>
              <a:t>Takeaway 1: From Leslie Faltin – Instrumental Music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15376B"/>
                </a:solidFill>
                <a:latin typeface="Helvetica Neue Light"/>
                <a:ea typeface="CenturyGothic"/>
                <a:cs typeface="CenturyGothic"/>
              </a:rPr>
              <a:t>Takeaway 2: From Skip </a:t>
            </a:r>
            <a:r>
              <a:rPr lang="en-US" altLang="en-US" dirty="0" err="1">
                <a:solidFill>
                  <a:srgbClr val="15376B"/>
                </a:solidFill>
                <a:latin typeface="Helvetica Neue Light"/>
                <a:ea typeface="CenturyGothic"/>
                <a:cs typeface="CenturyGothic"/>
              </a:rPr>
              <a:t>Maggiora</a:t>
            </a:r>
            <a:r>
              <a:rPr lang="en-US" altLang="en-US" dirty="0">
                <a:solidFill>
                  <a:srgbClr val="15376B"/>
                </a:solidFill>
                <a:latin typeface="Helvetica Neue Light"/>
                <a:ea typeface="CenturyGothic"/>
                <a:cs typeface="CenturyGothic"/>
              </a:rPr>
              <a:t> – Skip’s Music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15376B"/>
                </a:solidFill>
                <a:latin typeface="Helvetica Neue Light"/>
                <a:ea typeface="CenturyGothic"/>
                <a:cs typeface="CenturyGothic"/>
              </a:rPr>
              <a:t>Takeaway 3: From Paul Decker – Music Villa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15376B"/>
                </a:solidFill>
                <a:latin typeface="Helvetica Neue Light"/>
                <a:ea typeface="CenturyGothic"/>
                <a:cs typeface="CenturyGothic"/>
              </a:rPr>
              <a:t>Takeaway 4: From Jon Haber – Alto Music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solidFill>
                  <a:srgbClr val="15376B"/>
                </a:solidFill>
                <a:latin typeface="Helvetica Neue Light"/>
                <a:ea typeface="CenturyGothic"/>
                <a:cs typeface="CenturyGothic"/>
              </a:rPr>
              <a:t>Takeaway 5: From Ryan West – West Music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7950"/>
            <a:ext cx="3667125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533400" y="2363055"/>
            <a:ext cx="8229600" cy="2671282"/>
          </a:xfrm>
        </p:spPr>
        <p:txBody>
          <a:bodyPr>
            <a:normAutofit/>
          </a:bodyPr>
          <a:lstStyle/>
          <a:p>
            <a:pPr indent="-3175" eaLnBrk="1" hangingPunct="1">
              <a:buFont typeface="Arial" pitchFamily="34" charset="0"/>
              <a:buNone/>
            </a:pPr>
            <a:endParaRPr lang="en-US" altLang="en-US" dirty="0" smtClean="0"/>
          </a:p>
          <a:p>
            <a:pPr indent="-3175" algn="ctr" eaLnBrk="1" hangingPunct="1">
              <a:buFont typeface="Arial" pitchFamily="34" charset="0"/>
              <a:buNone/>
            </a:pPr>
            <a:r>
              <a:rPr lang="en-US" altLang="en-US" sz="5400" b="1" dirty="0" smtClean="0">
                <a:solidFill>
                  <a:srgbClr val="FF0000"/>
                </a:solidFill>
              </a:rPr>
              <a:t>    Declining Store Traffic</a:t>
            </a:r>
            <a:r>
              <a:rPr lang="en-US" altLang="en-US" sz="5400" dirty="0" smtClean="0"/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371" y="884395"/>
            <a:ext cx="6248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</a:rPr>
              <a:t>Challenge #1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370" y="1823662"/>
            <a:ext cx="563880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dirty="0">
                <a:latin typeface="Helvetica Neue Light"/>
              </a:rPr>
              <a:t>One of the biggest challenges in retail is…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606</Words>
  <Application>Microsoft Office PowerPoint</Application>
  <PresentationFormat>On-screen Show (16:9)</PresentationFormat>
  <Paragraphs>116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attending our AIMM Retailer Panel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Danny Rocks</cp:lastModifiedBy>
  <cp:revision>62</cp:revision>
  <dcterms:created xsi:type="dcterms:W3CDTF">2011-12-21T23:54:18Z</dcterms:created>
  <dcterms:modified xsi:type="dcterms:W3CDTF">2014-01-20T16:14:18Z</dcterms:modified>
</cp:coreProperties>
</file>