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lvl1pPr defTabSz="457200">
      <a:defRPr>
        <a:latin typeface="Calibri"/>
        <a:ea typeface="Calibri"/>
        <a:cs typeface="Calibri"/>
        <a:sym typeface="Calibri"/>
      </a:defRPr>
    </a:lvl1pPr>
    <a:lvl2pPr indent="457200" defTabSz="457200">
      <a:defRPr>
        <a:latin typeface="Calibri"/>
        <a:ea typeface="Calibri"/>
        <a:cs typeface="Calibri"/>
        <a:sym typeface="Calibri"/>
      </a:defRPr>
    </a:lvl2pPr>
    <a:lvl3pPr indent="914400" defTabSz="457200">
      <a:defRPr>
        <a:latin typeface="Calibri"/>
        <a:ea typeface="Calibri"/>
        <a:cs typeface="Calibri"/>
        <a:sym typeface="Calibri"/>
      </a:defRPr>
    </a:lvl3pPr>
    <a:lvl4pPr indent="1371600" defTabSz="457200">
      <a:defRPr>
        <a:latin typeface="Calibri"/>
        <a:ea typeface="Calibri"/>
        <a:cs typeface="Calibri"/>
        <a:sym typeface="Calibri"/>
      </a:defRPr>
    </a:lvl4pPr>
    <a:lvl5pPr indent="1828800" defTabSz="457200">
      <a:defRPr>
        <a:latin typeface="Calibri"/>
        <a:ea typeface="Calibri"/>
        <a:cs typeface="Calibri"/>
        <a:sym typeface="Calibri"/>
      </a:defRPr>
    </a:lvl5pPr>
    <a:lvl6pPr indent="2286000" defTabSz="457200">
      <a:defRPr>
        <a:latin typeface="Calibri"/>
        <a:ea typeface="Calibri"/>
        <a:cs typeface="Calibri"/>
        <a:sym typeface="Calibri"/>
      </a:defRPr>
    </a:lvl6pPr>
    <a:lvl7pPr indent="2743200" defTabSz="457200">
      <a:defRPr>
        <a:latin typeface="Calibri"/>
        <a:ea typeface="Calibri"/>
        <a:cs typeface="Calibri"/>
        <a:sym typeface="Calibri"/>
      </a:defRPr>
    </a:lvl7pPr>
    <a:lvl8pPr indent="3200400" defTabSz="457200">
      <a:defRPr>
        <a:latin typeface="Calibri"/>
        <a:ea typeface="Calibri"/>
        <a:cs typeface="Calibri"/>
        <a:sym typeface="Calibri"/>
      </a:defRPr>
    </a:lvl8pPr>
    <a:lvl9pPr indent="3657600" defTabSz="4572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BBB5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796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872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90826541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685800" y="1597819"/>
            <a:ext cx="7772400" cy="1316831"/>
          </a:xfrm>
          <a:prstGeom prst="rect">
            <a:avLst/>
          </a:prstGeom>
        </p:spPr>
        <p:txBody>
          <a:bodyPr anchor="t"/>
          <a:lstStyle>
            <a:lvl1pPr algn="ctr">
              <a:defRPr sz="4400" b="0"/>
            </a:lvl1pPr>
          </a:lstStyle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371600" y="2914650"/>
            <a:ext cx="6400800" cy="222885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9" name="Shape 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3305176"/>
            <a:ext cx="7772401" cy="1838324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894159"/>
            <a:ext cx="7772401" cy="2411016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457200" y="1076598"/>
            <a:ext cx="4040188" cy="55455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/>
            </a:lvl5pPr>
          </a:lstStyle>
          <a:p>
            <a:pPr lvl="0">
              <a:defRPr sz="1800"/>
            </a:pPr>
            <a:r>
              <a:rPr sz="2400"/>
              <a:t>Body Level One</a:t>
            </a:r>
          </a:p>
          <a:p>
            <a:pPr lvl="1">
              <a:defRPr sz="1800"/>
            </a:pPr>
            <a:r>
              <a:rPr sz="2400"/>
              <a:t>Body Level Two</a:t>
            </a:r>
          </a:p>
          <a:p>
            <a:pPr lvl="2">
              <a:defRPr sz="1800"/>
            </a:pPr>
            <a:r>
              <a:rPr sz="2400"/>
              <a:t>Body Level Three</a:t>
            </a:r>
          </a:p>
          <a:p>
            <a:pPr lvl="3">
              <a:defRPr sz="1800"/>
            </a:pPr>
            <a:r>
              <a:rPr sz="2400"/>
              <a:t>Body Level Four</a:t>
            </a:r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21" name="Shape 2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1" cy="425054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1792288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NS13_NAMMU_PP_TitleBar.jpg"/>
          <p:cNvPicPr/>
          <p:nvPr/>
        </p:nvPicPr>
        <p:blipFill>
          <a:blip r:embed="rId13">
            <a:extLst/>
          </a:blip>
          <a:stretch>
            <a:fillRect/>
          </a:stretch>
        </p:blipFill>
        <p:spPr>
          <a:xfrm>
            <a:off x="0" y="0"/>
            <a:ext cx="9150865" cy="847981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57201" y="0"/>
            <a:ext cx="3008314" cy="1076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3575050" y="204788"/>
            <a:ext cx="5111750" cy="49387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6553200" y="4769564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defTabSz="457200">
        <a:defRPr sz="2000" b="1">
          <a:latin typeface="Calibri"/>
          <a:ea typeface="Calibri"/>
          <a:cs typeface="Calibri"/>
          <a:sym typeface="Calibri"/>
        </a:defRPr>
      </a:lvl1pPr>
      <a:lvl2pPr defTabSz="457200">
        <a:defRPr sz="2000" b="1">
          <a:latin typeface="Calibri"/>
          <a:ea typeface="Calibri"/>
          <a:cs typeface="Calibri"/>
          <a:sym typeface="Calibri"/>
        </a:defRPr>
      </a:lvl2pPr>
      <a:lvl3pPr defTabSz="457200">
        <a:defRPr sz="2000" b="1">
          <a:latin typeface="Calibri"/>
          <a:ea typeface="Calibri"/>
          <a:cs typeface="Calibri"/>
          <a:sym typeface="Calibri"/>
        </a:defRPr>
      </a:lvl3pPr>
      <a:lvl4pPr defTabSz="457200">
        <a:defRPr sz="2000" b="1">
          <a:latin typeface="Calibri"/>
          <a:ea typeface="Calibri"/>
          <a:cs typeface="Calibri"/>
          <a:sym typeface="Calibri"/>
        </a:defRPr>
      </a:lvl4pPr>
      <a:lvl5pPr defTabSz="457200">
        <a:defRPr sz="2000" b="1">
          <a:latin typeface="Calibri"/>
          <a:ea typeface="Calibri"/>
          <a:cs typeface="Calibri"/>
          <a:sym typeface="Calibri"/>
        </a:defRPr>
      </a:lvl5pPr>
      <a:lvl6pPr defTabSz="457200">
        <a:defRPr sz="2000" b="1">
          <a:latin typeface="Calibri"/>
          <a:ea typeface="Calibri"/>
          <a:cs typeface="Calibri"/>
          <a:sym typeface="Calibri"/>
        </a:defRPr>
      </a:lvl6pPr>
      <a:lvl7pPr defTabSz="457200">
        <a:defRPr sz="2000" b="1">
          <a:latin typeface="Calibri"/>
          <a:ea typeface="Calibri"/>
          <a:cs typeface="Calibri"/>
          <a:sym typeface="Calibri"/>
        </a:defRPr>
      </a:lvl7pPr>
      <a:lvl8pPr defTabSz="457200">
        <a:defRPr sz="2000" b="1">
          <a:latin typeface="Calibri"/>
          <a:ea typeface="Calibri"/>
          <a:cs typeface="Calibri"/>
          <a:sym typeface="Calibri"/>
        </a:defRPr>
      </a:lvl8pPr>
      <a:lvl9pPr defTabSz="457200">
        <a:defRPr sz="2000" b="1">
          <a:latin typeface="Calibri"/>
          <a:ea typeface="Calibri"/>
          <a:cs typeface="Calibri"/>
          <a:sym typeface="Calibri"/>
        </a:defRPr>
      </a:lvl9pPr>
    </p:titleStyle>
    <p:bodyStyle>
      <a:lvl1pPr marL="342900" indent="-34290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1pPr>
      <a:lvl2pPr marL="783771" indent="-326571" defTabSz="457200">
        <a:spcBef>
          <a:spcPts val="700"/>
        </a:spcBef>
        <a:buSzPct val="100000"/>
        <a:buFont typeface="Arial"/>
        <a:buChar char="–"/>
        <a:defRPr sz="3200">
          <a:latin typeface="Helvetica Neue Light"/>
          <a:ea typeface="Helvetica Neue Light"/>
          <a:cs typeface="Helvetica Neue Light"/>
          <a:sym typeface="Helvetica Neue Light"/>
        </a:defRPr>
      </a:lvl2pPr>
      <a:lvl3pPr marL="1219200" indent="-30480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3pPr>
      <a:lvl4pPr marL="1737360" indent="-365760" defTabSz="457200">
        <a:spcBef>
          <a:spcPts val="700"/>
        </a:spcBef>
        <a:buSzPct val="100000"/>
        <a:buFont typeface="Arial"/>
        <a:buChar char="–"/>
        <a:defRPr sz="3200">
          <a:latin typeface="Helvetica Neue Light"/>
          <a:ea typeface="Helvetica Neue Light"/>
          <a:cs typeface="Helvetica Neue Light"/>
          <a:sym typeface="Helvetica Neue Light"/>
        </a:defRPr>
      </a:lvl4pPr>
      <a:lvl5pPr marL="2194560" indent="-365760" defTabSz="457200">
        <a:spcBef>
          <a:spcPts val="700"/>
        </a:spcBef>
        <a:buSzPct val="100000"/>
        <a:buFont typeface="Arial"/>
        <a:buChar char="»"/>
        <a:defRPr sz="3200">
          <a:latin typeface="Helvetica Neue Light"/>
          <a:ea typeface="Helvetica Neue Light"/>
          <a:cs typeface="Helvetica Neue Light"/>
          <a:sym typeface="Helvetica Neue Light"/>
        </a:defRPr>
      </a:lvl5pPr>
      <a:lvl6pPr marL="2651760" indent="-36576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6pPr>
      <a:lvl7pPr marL="3108960" indent="-365760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7pPr>
      <a:lvl8pPr marL="3566159" indent="-365759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8pPr>
      <a:lvl9pPr marL="4023359" indent="-365759" defTabSz="457200">
        <a:spcBef>
          <a:spcPts val="700"/>
        </a:spcBef>
        <a:buSzPct val="100000"/>
        <a:buFont typeface="Arial"/>
        <a:buChar char="•"/>
        <a:defRPr sz="3200"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 defTabSz="457200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2.jpeg" descr="NS13_NAMMU_PP16x9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4325" y="-21076"/>
            <a:ext cx="9192258" cy="51783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Optimize for Google Local</a:t>
            </a:r>
          </a:p>
        </p:txBody>
      </p:sp>
      <p:sp>
        <p:nvSpPr>
          <p:cNvPr id="68" name="Shape 68"/>
          <p:cNvSpPr/>
          <p:nvPr/>
        </p:nvSpPr>
        <p:spPr>
          <a:xfrm>
            <a:off x="542324" y="1839784"/>
            <a:ext cx="7956378" cy="69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Physical Address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Google Plus Profile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28595" y="1173892"/>
            <a:ext cx="7956378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/>
            </a:pPr>
            <a:r>
              <a:rPr sz="3000" dirty="0"/>
              <a:t>Amazon? </a:t>
            </a:r>
            <a:r>
              <a:rPr sz="3000" dirty="0" smtClean="0"/>
              <a:t>e</a:t>
            </a:r>
            <a:r>
              <a:rPr lang="en-US" sz="3000" dirty="0" smtClean="0"/>
              <a:t>B</a:t>
            </a:r>
            <a:r>
              <a:rPr sz="3000" dirty="0" smtClean="0"/>
              <a:t>ay</a:t>
            </a:r>
            <a:r>
              <a:rPr sz="3000" dirty="0"/>
              <a:t>?</a:t>
            </a:r>
          </a:p>
        </p:txBody>
      </p:sp>
      <p:sp>
        <p:nvSpPr>
          <p:cNvPr id="71" name="Shape 71"/>
          <p:cNvSpPr/>
          <p:nvPr/>
        </p:nvSpPr>
        <p:spPr>
          <a:xfrm>
            <a:off x="542324" y="1839784"/>
            <a:ext cx="7956378" cy="1308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/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Is it expensive?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Yes</a:t>
            </a:r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Should You do it?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Yes</a:t>
            </a:r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endParaRPr sz="20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0"/>
            <a:r>
              <a:rPr sz="25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If you can’t beat </a:t>
            </a:r>
            <a:r>
              <a:rPr lang="en-US"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'</a:t>
            </a:r>
            <a:r>
              <a:rPr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em</a:t>
            </a:r>
            <a:r>
              <a:rPr sz="25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, join </a:t>
            </a:r>
            <a:r>
              <a:rPr lang="en-US"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'</a:t>
            </a:r>
            <a:r>
              <a:rPr sz="25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em</a:t>
            </a:r>
            <a:endParaRPr sz="2500" dirty="0"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Google, Copyrights, Content</a:t>
            </a:r>
          </a:p>
        </p:txBody>
      </p:sp>
      <p:sp>
        <p:nvSpPr>
          <p:cNvPr id="74" name="Shape 74"/>
          <p:cNvSpPr/>
          <p:nvPr/>
        </p:nvSpPr>
        <p:spPr>
          <a:xfrm>
            <a:off x="542324" y="1877884"/>
            <a:ext cx="7956378" cy="998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Unique Content Wins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Copied content is like shooting yourself in the foot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Make the effort - it’s right thing to do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Thank You!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592095" y="1542192"/>
            <a:ext cx="7956378" cy="132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4000" b="1">
                <a:latin typeface="Helvetica Neue Light"/>
                <a:ea typeface="Helvetica Neue Light"/>
                <a:cs typeface="Helvetica Neue Light"/>
                <a:sym typeface="Helvetica Neue Light"/>
              </a:rPr>
              <a:t>The Keys to a </a:t>
            </a:r>
          </a:p>
          <a:p>
            <a:pPr lvl="0" algn="ctr"/>
            <a:r>
              <a:rPr sz="4000" b="1">
                <a:latin typeface="Helvetica Neue Light"/>
                <a:ea typeface="Helvetica Neue Light"/>
                <a:cs typeface="Helvetica Neue Light"/>
                <a:sym typeface="Helvetica Neue Light"/>
              </a:rPr>
              <a:t>Powerful Website</a:t>
            </a:r>
          </a:p>
        </p:txBody>
      </p:sp>
      <p:sp>
        <p:nvSpPr>
          <p:cNvPr id="45" name="Shape 45"/>
          <p:cNvSpPr/>
          <p:nvPr/>
        </p:nvSpPr>
        <p:spPr>
          <a:xfrm>
            <a:off x="593124" y="3782883"/>
            <a:ext cx="7950201" cy="7941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/>
            <a:r>
              <a:rPr sz="2300">
                <a:latin typeface="Helvetica Neue Light"/>
                <a:ea typeface="Helvetica Neue Light"/>
                <a:cs typeface="Helvetica Neue Light"/>
                <a:sym typeface="Helvetica Neue Light"/>
              </a:rPr>
              <a:t>Michael Ross - Senior Vice President of Marketing</a:t>
            </a:r>
          </a:p>
          <a:p>
            <a:pPr lvl="0" algn="ctr"/>
            <a:r>
              <a:rPr sz="2300">
                <a:latin typeface="Helvetica Neue Light"/>
                <a:ea typeface="Helvetica Neue Light"/>
                <a:cs typeface="Helvetica Neue Light"/>
                <a:sym typeface="Helvetica Neue Light"/>
              </a:rPr>
              <a:t>Sweetwater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528595" y="1173892"/>
            <a:ext cx="7956378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 dirty="0"/>
              <a:t>We </a:t>
            </a:r>
            <a:r>
              <a:rPr lang="en-US" sz="3000" b="1" dirty="0" smtClean="0"/>
              <a:t>A</a:t>
            </a:r>
            <a:r>
              <a:rPr sz="3000" b="1" dirty="0" smtClean="0"/>
              <a:t>re </a:t>
            </a:r>
            <a:r>
              <a:rPr sz="3000" b="1" dirty="0"/>
              <a:t>Competitors - Not Enemies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28595" y="1288385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What is YOUR Goal?</a:t>
            </a:r>
          </a:p>
        </p:txBody>
      </p:sp>
      <p:sp>
        <p:nvSpPr>
          <p:cNvPr id="50" name="Shape 50"/>
          <p:cNvSpPr/>
          <p:nvPr/>
        </p:nvSpPr>
        <p:spPr>
          <a:xfrm>
            <a:off x="542324" y="1954277"/>
            <a:ext cx="7956378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Drive more traffic to your brick and mortar?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Drive more web sales?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GC…GC”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Sweet…Sweetwater”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“out Sam…Sam Ash”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None of us can “out Amazon…Amazon”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Be the best version of who YOU are!</a:t>
            </a:r>
          </a:p>
        </p:txBody>
      </p:sp>
      <p:sp>
        <p:nvSpPr>
          <p:cNvPr id="53" name="Shape 53"/>
          <p:cNvSpPr/>
          <p:nvPr/>
        </p:nvSpPr>
        <p:spPr>
          <a:xfrm>
            <a:off x="529624" y="2030284"/>
            <a:ext cx="8267701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 is your value proposition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If you don’t know, how do you expect your customers to know?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Community - we all sell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gear.</a:t>
            </a:r>
            <a:r>
              <a:rPr lang="en-US"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2000" dirty="0" smtClean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What’s </a:t>
            </a: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the intangible that makes a customer YOUR customer?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Educate - what can a customer find on your website that’s not on mine?</a:t>
            </a:r>
          </a:p>
          <a:p>
            <a:pPr marL="200526" lvl="0" indent="-200526">
              <a:buSzPct val="100000"/>
              <a:buChar char="•"/>
            </a:pPr>
            <a:r>
              <a:rPr sz="2000" dirty="0">
                <a:latin typeface="Helvetica Neue Light"/>
                <a:ea typeface="Helvetica Neue Light"/>
                <a:cs typeface="Helvetica Neue Light"/>
                <a:sym typeface="Helvetica Neue Light"/>
              </a:rPr>
              <a:t>Loyalty - Selling strictly on price is NOT building loyalty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Loyalty</a:t>
            </a:r>
          </a:p>
        </p:txBody>
      </p:sp>
      <p:sp>
        <p:nvSpPr>
          <p:cNvPr id="56" name="Shape 56"/>
          <p:cNvSpPr/>
          <p:nvPr/>
        </p:nvSpPr>
        <p:spPr>
          <a:xfrm>
            <a:off x="542324" y="1839784"/>
            <a:ext cx="7956378" cy="998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Fear vs. Comfort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Novelty vs. Experience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Education = Trust and Trust = Sales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Website - Best Practices</a:t>
            </a:r>
          </a:p>
        </p:txBody>
      </p:sp>
      <p:sp>
        <p:nvSpPr>
          <p:cNvPr id="59" name="Shape 59"/>
          <p:cNvSpPr/>
          <p:nvPr/>
        </p:nvSpPr>
        <p:spPr>
          <a:xfrm>
            <a:off x="542324" y="1839784"/>
            <a:ext cx="7956378" cy="1912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Responsive Design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Local Geo Target with your ISP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Simple Navigation and Check Out (lower the barriers - payment methods, credit)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Value Add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Buzz and Relevancy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Inspire Return Visits</a:t>
            </a:r>
          </a:p>
        </p:txBody>
      </p:sp>
      <p:sp>
        <p:nvSpPr>
          <p:cNvPr id="62" name="Shape 62"/>
          <p:cNvSpPr/>
          <p:nvPr/>
        </p:nvSpPr>
        <p:spPr>
          <a:xfrm>
            <a:off x="542324" y="1839784"/>
            <a:ext cx="7956378" cy="2217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Plumb your website to automatically feature new, exciting, unique product</a:t>
            </a:r>
          </a:p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Unique Content is King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Words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Images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Video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News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28595" y="1173892"/>
            <a:ext cx="7956378" cy="550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3000" b="1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 b="0"/>
            </a:pPr>
            <a:r>
              <a:rPr sz="3000" b="1"/>
              <a:t>Paid SEO?</a:t>
            </a:r>
          </a:p>
        </p:txBody>
      </p:sp>
      <p:sp>
        <p:nvSpPr>
          <p:cNvPr id="65" name="Shape 65"/>
          <p:cNvSpPr/>
          <p:nvPr/>
        </p:nvSpPr>
        <p:spPr>
          <a:xfrm>
            <a:off x="542324" y="1839784"/>
            <a:ext cx="7956378" cy="13032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00526" lvl="0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Google Analytics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Traffic Sources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Key words that work (do more of this)</a:t>
            </a:r>
          </a:p>
          <a:p>
            <a:pPr marL="581526" lvl="1" indent="-200526">
              <a:buSzPct val="100000"/>
              <a:buChar char="•"/>
            </a:pPr>
            <a:r>
              <a:rPr sz="2000">
                <a:latin typeface="Helvetica Neue Light"/>
                <a:ea typeface="Helvetica Neue Light"/>
                <a:cs typeface="Helvetica Neue Light"/>
                <a:sym typeface="Helvetica Neue Light"/>
              </a:rPr>
              <a:t>Localize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1" build="p" bldLvl="5" animBg="1" advAuto="0"/>
    </p:bld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292</Words>
  <Application>Microsoft Macintosh PowerPoint</Application>
  <PresentationFormat>On-screen Show (16:9)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Zach Phillips</cp:lastModifiedBy>
  <cp:revision>6</cp:revision>
  <dcterms:modified xsi:type="dcterms:W3CDTF">2014-07-02T18:37:44Z</dcterms:modified>
</cp:coreProperties>
</file>