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91" r:id="rId4"/>
    <p:sldId id="292" r:id="rId5"/>
    <p:sldId id="293" r:id="rId6"/>
    <p:sldId id="294" r:id="rId7"/>
    <p:sldId id="295" r:id="rId8"/>
    <p:sldId id="264" r:id="rId9"/>
    <p:sldId id="268" r:id="rId10"/>
    <p:sldId id="296" r:id="rId11"/>
    <p:sldId id="297" r:id="rId12"/>
    <p:sldId id="298" r:id="rId13"/>
    <p:sldId id="299" r:id="rId14"/>
    <p:sldId id="300" r:id="rId15"/>
    <p:sldId id="301" r:id="rId16"/>
    <p:sldId id="269" r:id="rId17"/>
    <p:sldId id="302" r:id="rId18"/>
    <p:sldId id="303" r:id="rId19"/>
    <p:sldId id="304" r:id="rId20"/>
    <p:sldId id="305" r:id="rId21"/>
    <p:sldId id="306" r:id="rId22"/>
    <p:sldId id="307" r:id="rId23"/>
    <p:sldId id="270" r:id="rId24"/>
    <p:sldId id="308" r:id="rId25"/>
    <p:sldId id="309" r:id="rId26"/>
    <p:sldId id="310" r:id="rId27"/>
    <p:sldId id="311" r:id="rId28"/>
    <p:sldId id="312" r:id="rId29"/>
    <p:sldId id="313" r:id="rId3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516" y="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05979"/>
            <a:ext cx="5791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28750"/>
            <a:ext cx="8229600" cy="31658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05979"/>
            <a:ext cx="5791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28750"/>
            <a:ext cx="8229600" cy="31658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05979"/>
            <a:ext cx="5791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205979"/>
            <a:ext cx="5791200" cy="8572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436556C-12C6-F441-A3D6-4EAC4CF851E6}" type="datetimeFigureOut">
              <a:rPr lang="en-US" smtClean="0"/>
              <a:pPr/>
              <a:t>7/19/2014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264E9A07-654F-C044-AEAF-3B264716592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N14_BIS_PPimage.t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800" kern="1200">
          <a:solidFill>
            <a:schemeClr val="tx1"/>
          </a:solidFill>
          <a:latin typeface="Helvetica CE"/>
          <a:ea typeface="+mj-ea"/>
          <a:cs typeface="Helvetica CE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742950"/>
            <a:ext cx="7239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Helvetica Neue"/>
                <a:cs typeface="Helvetica Neue"/>
              </a:rPr>
              <a:t>The </a:t>
            </a:r>
            <a:r>
              <a:rPr lang="en-US" sz="2400" b="1" dirty="0" smtClean="0">
                <a:latin typeface="Helvetica Neue"/>
                <a:cs typeface="Helvetica Neue"/>
              </a:rPr>
              <a:t>Panelists</a:t>
            </a:r>
            <a:endParaRPr lang="en-US" sz="2400" b="1" dirty="0">
              <a:latin typeface="Helvetica Neue"/>
              <a:cs typeface="Helvetica Neue"/>
            </a:endParaRPr>
          </a:p>
          <a:p>
            <a:pPr algn="ctr"/>
            <a:endParaRPr lang="en-US" sz="2400" dirty="0" smtClean="0">
              <a:latin typeface="Helvetica Neue"/>
              <a:cs typeface="Helvetica Neue"/>
            </a:endParaRP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Billy </a:t>
            </a:r>
            <a:r>
              <a:rPr lang="en-US" sz="2400" dirty="0" err="1" smtClean="0">
                <a:latin typeface="Helvetica Neue"/>
                <a:cs typeface="Helvetica Neue"/>
              </a:rPr>
              <a:t>Cuthrell</a:t>
            </a:r>
            <a:r>
              <a:rPr lang="en-US" sz="2400" dirty="0" smtClean="0">
                <a:latin typeface="Helvetica Neue"/>
                <a:cs typeface="Helvetica Neue"/>
              </a:rPr>
              <a:t>, Progressive Music Center</a:t>
            </a: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Ryan West, West Music</a:t>
            </a: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Shane Kinney, Drum Center of Portsmouth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Gabriel O’Brien, Larry’s Music </a:t>
            </a:r>
            <a:r>
              <a:rPr lang="en-US" sz="2400" dirty="0" smtClean="0">
                <a:latin typeface="Helvetica Neue"/>
                <a:cs typeface="Helvetica Neue"/>
              </a:rPr>
              <a:t>Center</a:t>
            </a:r>
          </a:p>
          <a:p>
            <a:pPr algn="ctr"/>
            <a:r>
              <a:rPr lang="en-US" sz="2400" dirty="0">
                <a:latin typeface="Helvetica Neue"/>
                <a:cs typeface="Helvetica Neue"/>
              </a:rPr>
              <a:t>Myrna </a:t>
            </a:r>
            <a:r>
              <a:rPr lang="en-US" sz="2400" dirty="0" err="1">
                <a:latin typeface="Helvetica Neue"/>
                <a:cs typeface="Helvetica Neue"/>
              </a:rPr>
              <a:t>Sislen</a:t>
            </a:r>
            <a:r>
              <a:rPr lang="en-US" sz="2400" dirty="0">
                <a:latin typeface="Helvetica Neue"/>
                <a:cs typeface="Helvetica Neue"/>
              </a:rPr>
              <a:t>, Middle C </a:t>
            </a:r>
            <a:r>
              <a:rPr lang="en-US" sz="2400" dirty="0" smtClean="0">
                <a:latin typeface="Helvetica Neue"/>
                <a:cs typeface="Helvetica Neue"/>
              </a:rPr>
              <a:t>Music</a:t>
            </a:r>
          </a:p>
          <a:p>
            <a:pPr algn="ctr"/>
            <a:r>
              <a:rPr lang="en-US" sz="2400" dirty="0" smtClean="0">
                <a:latin typeface="Helvetica Neue"/>
                <a:cs typeface="Helvetica Neue"/>
              </a:rPr>
              <a:t>Tom </a:t>
            </a:r>
            <a:r>
              <a:rPr lang="en-US" sz="2400" dirty="0" err="1" smtClean="0">
                <a:latin typeface="Helvetica Neue"/>
                <a:cs typeface="Helvetica Neue"/>
              </a:rPr>
              <a:t>Menrath</a:t>
            </a:r>
            <a:r>
              <a:rPr lang="en-US" sz="2400" dirty="0" smtClean="0">
                <a:latin typeface="Helvetica Neue"/>
                <a:cs typeface="Helvetica Neue"/>
              </a:rPr>
              <a:t>, Vintage King Audio</a:t>
            </a:r>
          </a:p>
          <a:p>
            <a:pPr algn="ctr"/>
            <a:endParaRPr lang="en-US" sz="2400" dirty="0">
              <a:latin typeface="Helvetica Neue"/>
              <a:cs typeface="Helvetica Neue"/>
            </a:endParaRPr>
          </a:p>
          <a:p>
            <a:pPr algn="ctr"/>
            <a:r>
              <a:rPr lang="en-US" dirty="0">
                <a:latin typeface="Helvetica Neue"/>
                <a:cs typeface="Helvetica Neue"/>
              </a:rPr>
              <a:t>Moderated by Frank Alkyer, </a:t>
            </a:r>
            <a:r>
              <a:rPr lang="en-US" i="1" dirty="0">
                <a:latin typeface="Helvetica Neue"/>
                <a:cs typeface="Helvetica Neue"/>
              </a:rPr>
              <a:t>Music Inc.</a:t>
            </a:r>
            <a:r>
              <a:rPr lang="en-US" dirty="0">
                <a:latin typeface="Helvetica Neue"/>
                <a:cs typeface="Helvetica Neue"/>
              </a:rPr>
              <a:t> Magazine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2: </a:t>
            </a:r>
            <a:r>
              <a:rPr lang="en-US" sz="1400" b="1" dirty="0" smtClean="0">
                <a:latin typeface="Helvetica Neue"/>
                <a:cs typeface="Helvetica Neue"/>
              </a:rPr>
              <a:t>Gotta Stock It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99963" y="4322885"/>
            <a:ext cx="23581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 smtClean="0">
                <a:latin typeface="Helvetica Neue"/>
                <a:cs typeface="Helvetica Neue"/>
              </a:rPr>
              <a:t>D’Addario</a:t>
            </a:r>
            <a:r>
              <a:rPr lang="en-US" sz="2200" b="1" dirty="0" smtClean="0">
                <a:latin typeface="Helvetica Neue"/>
                <a:cs typeface="Helvetica Neue"/>
              </a:rPr>
              <a:t> </a:t>
            </a:r>
            <a:r>
              <a:rPr lang="en-US" sz="2200" b="1" dirty="0">
                <a:latin typeface="Helvetica Neue"/>
                <a:cs typeface="Helvetica Neue"/>
              </a:rPr>
              <a:t>NYXL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#1002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2_2_DAddarioNYX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385" y="761718"/>
            <a:ext cx="3429564" cy="342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2: </a:t>
            </a:r>
            <a:r>
              <a:rPr lang="en-US" sz="1400" b="1" dirty="0" smtClean="0">
                <a:latin typeface="Helvetica Neue"/>
                <a:cs typeface="Helvetica Neue"/>
              </a:rPr>
              <a:t>Gotta Stock It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7733" y="4322885"/>
            <a:ext cx="20826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Helvetica Neue"/>
                <a:cs typeface="Helvetica Neue"/>
              </a:rPr>
              <a:t>Dixon </a:t>
            </a:r>
            <a:r>
              <a:rPr lang="en-US" sz="2000" b="1" dirty="0" err="1">
                <a:latin typeface="Helvetica Neue"/>
                <a:cs typeface="Helvetica Neue"/>
              </a:rPr>
              <a:t>Brite</a:t>
            </a:r>
            <a:r>
              <a:rPr lang="en-US" sz="2000" b="1" dirty="0">
                <a:latin typeface="Helvetica Neue"/>
                <a:cs typeface="Helvetica Neue"/>
              </a:rPr>
              <a:t> Key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#502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2_3_Dixon Mighty Bright Ke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1504950"/>
            <a:ext cx="35052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2: </a:t>
            </a:r>
            <a:r>
              <a:rPr lang="en-US" sz="1400" b="1" dirty="0" smtClean="0">
                <a:latin typeface="Helvetica Neue"/>
                <a:cs typeface="Helvetica Neue"/>
              </a:rPr>
              <a:t>Gotta Stock It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192273" y="4322885"/>
            <a:ext cx="2773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>
                <a:latin typeface="Helvetica Neue"/>
                <a:cs typeface="Helvetica Neue"/>
              </a:rPr>
              <a:t>EarthQuaker</a:t>
            </a:r>
            <a:r>
              <a:rPr lang="en-US" sz="2000" b="1" dirty="0">
                <a:latin typeface="Helvetica Neue"/>
                <a:cs typeface="Helvetica Neue"/>
              </a:rPr>
              <a:t> Devices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#1136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2_4_Earthquaker Devic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900" y="666750"/>
            <a:ext cx="4191000" cy="3539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2: </a:t>
            </a:r>
            <a:r>
              <a:rPr lang="en-US" sz="1400" b="1" dirty="0" smtClean="0">
                <a:latin typeface="Helvetica Neue"/>
                <a:cs typeface="Helvetica Neue"/>
              </a:rPr>
              <a:t>Gotta Stock It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67518" y="3712217"/>
            <a:ext cx="48230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Helvetica Neue"/>
                <a:cs typeface="Helvetica Neue"/>
              </a:rPr>
              <a:t>Alfred Teach Your Child To Play </a:t>
            </a:r>
            <a:r>
              <a:rPr lang="en-US" sz="2000" b="1" dirty="0" smtClean="0">
                <a:latin typeface="Helvetica Neue"/>
                <a:cs typeface="Helvetica Neue"/>
              </a:rPr>
              <a:t>Series</a:t>
            </a:r>
            <a:br>
              <a:rPr lang="en-US" sz="2000" b="1" dirty="0" smtClean="0">
                <a:latin typeface="Helvetica Neue"/>
                <a:cs typeface="Helvetica Neue"/>
              </a:rPr>
            </a:br>
            <a:r>
              <a:rPr lang="en-US" sz="2000" b="1" dirty="0" smtClean="0">
                <a:latin typeface="Helvetica Neue"/>
                <a:cs typeface="Helvetica Neue"/>
              </a:rPr>
              <a:t>&amp;</a:t>
            </a:r>
            <a:br>
              <a:rPr lang="en-US" sz="2000" b="1" dirty="0" smtClean="0">
                <a:latin typeface="Helvetica Neue"/>
                <a:cs typeface="Helvetica Neue"/>
              </a:rPr>
            </a:br>
            <a:r>
              <a:rPr lang="en-US" sz="2000" b="1" dirty="0">
                <a:latin typeface="Helvetica Neue"/>
                <a:cs typeface="Helvetica Neue"/>
              </a:rPr>
              <a:t>Alfred Mini Music </a:t>
            </a:r>
            <a:r>
              <a:rPr lang="en-US" sz="2000" b="1" dirty="0" smtClean="0">
                <a:latin typeface="Helvetica Neue"/>
                <a:cs typeface="Helvetica Neue"/>
              </a:rPr>
              <a:t>Guides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#734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2_5a_Alfred_Teach Your Chil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450" y="802217"/>
            <a:ext cx="2070100" cy="2755900"/>
          </a:xfrm>
          <a:prstGeom prst="rect">
            <a:avLst/>
          </a:prstGeom>
        </p:spPr>
      </p:pic>
      <p:pic>
        <p:nvPicPr>
          <p:cNvPr id="6" name="Picture 5" descr="2_5b_Alfred_Mini Music Guid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17" y="802217"/>
            <a:ext cx="19558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2: </a:t>
            </a:r>
            <a:r>
              <a:rPr lang="en-US" sz="1400" b="1" dirty="0" smtClean="0">
                <a:latin typeface="Helvetica Neue"/>
                <a:cs typeface="Helvetica Neue"/>
              </a:rPr>
              <a:t>Gotta Stock It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84936" y="4322885"/>
            <a:ext cx="39882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Helvetica Neue"/>
                <a:cs typeface="Helvetica Neue"/>
              </a:rPr>
              <a:t>Blackbird Custom </a:t>
            </a:r>
            <a:r>
              <a:rPr lang="en-US" sz="2000" b="1" dirty="0" err="1">
                <a:latin typeface="Helvetica Neue"/>
                <a:cs typeface="Helvetica Neue"/>
              </a:rPr>
              <a:t>Pedalboards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#1658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2_6_Black Bird Pedalboar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1083734"/>
            <a:ext cx="4724400" cy="31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3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971550"/>
            <a:ext cx="81534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Helvetica Neue"/>
                <a:cs typeface="Helvetica Neue"/>
              </a:rPr>
              <a:t>Round </a:t>
            </a:r>
            <a:r>
              <a:rPr lang="en-US" sz="2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2:</a:t>
            </a:r>
            <a:r>
              <a:rPr lang="en-US" sz="2400" b="1" dirty="0" smtClean="0">
                <a:latin typeface="Helvetica Neue"/>
                <a:cs typeface="Helvetica Neue"/>
              </a:rPr>
              <a:t> </a:t>
            </a:r>
            <a:r>
              <a:rPr lang="en-US" sz="2400" b="1" dirty="0" err="1" smtClean="0">
                <a:latin typeface="Helvetica Neue"/>
                <a:cs typeface="Helvetica Neue"/>
              </a:rPr>
              <a:t>Gotta</a:t>
            </a:r>
            <a:r>
              <a:rPr lang="en-US" sz="2400" b="1" dirty="0" smtClean="0">
                <a:latin typeface="Helvetica Neue"/>
                <a:cs typeface="Helvetica Neue"/>
              </a:rPr>
              <a:t> Stock It</a:t>
            </a:r>
            <a:endParaRPr lang="en-US" sz="2400" b="1" dirty="0">
              <a:latin typeface="Helvetica Neue"/>
              <a:cs typeface="Helvetica Neue"/>
            </a:endParaRPr>
          </a:p>
          <a:p>
            <a:pPr algn="ctr"/>
            <a:endParaRPr lang="en-US" sz="2400" dirty="0">
              <a:latin typeface="Helvetica Neue"/>
              <a:cs typeface="Helvetica Neue"/>
            </a:endParaRP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Rich </a:t>
            </a:r>
            <a:r>
              <a:rPr lang="en-US" sz="2200" dirty="0" smtClean="0">
                <a:latin typeface="Helvetica Neue"/>
                <a:cs typeface="Helvetica Neue"/>
              </a:rPr>
              <a:t>Redmond’s </a:t>
            </a:r>
            <a:r>
              <a:rPr lang="en-US" sz="2200" dirty="0" err="1" smtClean="0">
                <a:latin typeface="Helvetica Neue"/>
                <a:cs typeface="Helvetica Neue"/>
              </a:rPr>
              <a:t>FUNdamentals</a:t>
            </a:r>
            <a:r>
              <a:rPr lang="en-US" sz="2200" dirty="0" smtClean="0">
                <a:latin typeface="Helvetica Neue"/>
                <a:cs typeface="Helvetica Neue"/>
              </a:rPr>
              <a:t> … Booth 614</a:t>
            </a:r>
          </a:p>
          <a:p>
            <a:pPr algn="r"/>
            <a:r>
              <a:rPr lang="en-US" sz="2200" dirty="0" err="1" smtClean="0">
                <a:latin typeface="Helvetica Neue"/>
                <a:cs typeface="Helvetica Neue"/>
              </a:rPr>
              <a:t>D’Addario</a:t>
            </a:r>
            <a:r>
              <a:rPr lang="en-US" sz="2200" dirty="0" smtClean="0">
                <a:latin typeface="Helvetica Neue"/>
                <a:cs typeface="Helvetica Neue"/>
              </a:rPr>
              <a:t> NYXL</a:t>
            </a:r>
            <a:r>
              <a:rPr lang="en-US" sz="2200" b="1" dirty="0" smtClean="0">
                <a:latin typeface="Helvetica Neue"/>
                <a:cs typeface="Helvetica Neue"/>
              </a:rPr>
              <a:t> </a:t>
            </a:r>
            <a:r>
              <a:rPr lang="en-US" sz="2200" dirty="0" smtClean="0">
                <a:latin typeface="Helvetica Neue"/>
                <a:cs typeface="Helvetica Neue"/>
              </a:rPr>
              <a:t>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1002</a:t>
            </a:r>
            <a:endParaRPr lang="en-US" sz="2200" dirty="0">
              <a:latin typeface="Helvetica Neue"/>
              <a:cs typeface="Helvetica Neue"/>
            </a:endParaRP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Dixon </a:t>
            </a:r>
            <a:r>
              <a:rPr lang="en-US" sz="2200" dirty="0" err="1">
                <a:latin typeface="Helvetica Neue"/>
                <a:cs typeface="Helvetica Neue"/>
              </a:rPr>
              <a:t>Brite</a:t>
            </a:r>
            <a:r>
              <a:rPr lang="en-US" sz="2200" dirty="0">
                <a:latin typeface="Helvetica Neue"/>
                <a:cs typeface="Helvetica Neue"/>
              </a:rPr>
              <a:t> </a:t>
            </a:r>
            <a:r>
              <a:rPr lang="en-US" sz="2200" dirty="0" smtClean="0">
                <a:latin typeface="Helvetica Neue"/>
                <a:cs typeface="Helvetica Neue"/>
              </a:rPr>
              <a:t>Key</a:t>
            </a:r>
            <a:r>
              <a:rPr lang="en-US" sz="2200" b="1" dirty="0" smtClean="0">
                <a:latin typeface="Helvetica Neue"/>
                <a:cs typeface="Helvetica Neue"/>
              </a:rPr>
              <a:t> </a:t>
            </a:r>
            <a:r>
              <a:rPr lang="en-US" sz="2200" dirty="0" smtClean="0">
                <a:latin typeface="Helvetica Neue"/>
                <a:cs typeface="Helvetica Neue"/>
              </a:rPr>
              <a:t>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502</a:t>
            </a:r>
          </a:p>
          <a:p>
            <a:pPr algn="r"/>
            <a:r>
              <a:rPr lang="en-US" sz="2200" dirty="0" err="1">
                <a:latin typeface="Helvetica Neue"/>
                <a:cs typeface="Helvetica Neue"/>
              </a:rPr>
              <a:t>EarthQuaker</a:t>
            </a:r>
            <a:r>
              <a:rPr lang="en-US" sz="2200" dirty="0">
                <a:latin typeface="Helvetica Neue"/>
                <a:cs typeface="Helvetica Neue"/>
              </a:rPr>
              <a:t> </a:t>
            </a:r>
            <a:r>
              <a:rPr lang="en-US" sz="2200" dirty="0" smtClean="0">
                <a:latin typeface="Helvetica Neue"/>
                <a:cs typeface="Helvetica Neue"/>
              </a:rPr>
              <a:t>Devices</a:t>
            </a:r>
            <a:r>
              <a:rPr lang="en-US" sz="2200" b="1" dirty="0" smtClean="0">
                <a:latin typeface="Helvetica Neue"/>
                <a:cs typeface="Helvetica Neue"/>
              </a:rPr>
              <a:t> </a:t>
            </a:r>
            <a:r>
              <a:rPr lang="en-US" sz="2200" dirty="0" smtClean="0">
                <a:latin typeface="Helvetica Neue"/>
                <a:cs typeface="Helvetica Neue"/>
              </a:rPr>
              <a:t>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1136</a:t>
            </a:r>
            <a:endParaRPr lang="en-US" sz="2200" dirty="0">
              <a:latin typeface="Helvetica Neue"/>
              <a:cs typeface="Helvetica Neue"/>
            </a:endParaRPr>
          </a:p>
          <a:p>
            <a:pPr algn="r"/>
            <a:r>
              <a:rPr lang="en-US" sz="2200" dirty="0" smtClean="0">
                <a:latin typeface="Helvetica Neue"/>
                <a:cs typeface="Helvetica Neue"/>
              </a:rPr>
              <a:t>Alfred Titles ... Booth 734</a:t>
            </a: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Blackbird Custom </a:t>
            </a:r>
            <a:r>
              <a:rPr lang="en-US" sz="2200" dirty="0" err="1" smtClean="0">
                <a:latin typeface="Helvetica Neue"/>
                <a:cs typeface="Helvetica Neue"/>
              </a:rPr>
              <a:t>Pedalboards</a:t>
            </a:r>
            <a:r>
              <a:rPr lang="en-US" sz="2200" b="1" dirty="0" smtClean="0">
                <a:latin typeface="Helvetica Neue"/>
                <a:cs typeface="Helvetica Neue"/>
              </a:rPr>
              <a:t> </a:t>
            </a:r>
            <a:r>
              <a:rPr lang="en-US" sz="2200" dirty="0" smtClean="0">
                <a:latin typeface="Helvetica Neue"/>
                <a:cs typeface="Helvetica Neue"/>
              </a:rPr>
              <a:t>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1658</a:t>
            </a:r>
          </a:p>
          <a:p>
            <a:pPr algn="r"/>
            <a:endParaRPr lang="en-US" sz="2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82790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</a:t>
            </a:r>
            <a:r>
              <a:rPr lang="en-US" sz="1400" b="1" dirty="0">
                <a:solidFill>
                  <a:srgbClr val="FF0000"/>
                </a:solidFill>
                <a:latin typeface="Helvetica Neue"/>
                <a:cs typeface="Helvetica Neue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: </a:t>
            </a:r>
            <a:r>
              <a:rPr lang="en-US" sz="1400" b="1" dirty="0" smtClean="0">
                <a:latin typeface="Helvetica Neue"/>
                <a:cs typeface="Helvetica Neue"/>
              </a:rPr>
              <a:t>Companies to Watch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56090" y="4322885"/>
            <a:ext cx="20459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Helvetica Neue"/>
                <a:cs typeface="Helvetica Neue"/>
              </a:rPr>
              <a:t>Walden Guitars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#314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3_1_Walden Guita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697" y="895350"/>
            <a:ext cx="4849405" cy="3232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93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</a:t>
            </a:r>
            <a:r>
              <a:rPr lang="en-US" sz="1400" b="1" dirty="0">
                <a:solidFill>
                  <a:srgbClr val="FF0000"/>
                </a:solidFill>
                <a:latin typeface="Helvetica Neue"/>
                <a:cs typeface="Helvetica Neue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: </a:t>
            </a:r>
            <a:r>
              <a:rPr lang="en-US" sz="1400" b="1" dirty="0" smtClean="0">
                <a:latin typeface="Helvetica Neue"/>
                <a:cs typeface="Helvetica Neue"/>
              </a:rPr>
              <a:t>Companies to Watch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5751" y="4322885"/>
            <a:ext cx="16665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Helvetica Neue"/>
                <a:cs typeface="Helvetica Neue"/>
              </a:rPr>
              <a:t>Hal Leonard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#614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3_2_Hal Leon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428750"/>
            <a:ext cx="5257800" cy="27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</a:t>
            </a:r>
            <a:r>
              <a:rPr lang="en-US" sz="1400" b="1" dirty="0">
                <a:solidFill>
                  <a:srgbClr val="FF0000"/>
                </a:solidFill>
                <a:latin typeface="Helvetica Neue"/>
                <a:cs typeface="Helvetica Neue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: </a:t>
            </a:r>
            <a:r>
              <a:rPr lang="en-US" sz="1400" b="1" dirty="0" smtClean="0">
                <a:latin typeface="Helvetica Neue"/>
                <a:cs typeface="Helvetica Neue"/>
              </a:rPr>
              <a:t>Companies to Watch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4313" y="4322885"/>
            <a:ext cx="18694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latin typeface="Helvetica Neue"/>
                <a:cs typeface="Helvetica Neue"/>
              </a:rPr>
              <a:t>Ayotte</a:t>
            </a:r>
            <a:r>
              <a:rPr lang="en-US" sz="2000" b="1" dirty="0" smtClean="0">
                <a:latin typeface="Helvetica Neue"/>
                <a:cs typeface="Helvetica Neue"/>
              </a:rPr>
              <a:t> Drums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#210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3_3_Ayot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633" y="805845"/>
            <a:ext cx="3483173" cy="348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</a:t>
            </a:r>
            <a:r>
              <a:rPr lang="en-US" sz="1400" b="1" dirty="0">
                <a:solidFill>
                  <a:srgbClr val="FF0000"/>
                </a:solidFill>
                <a:latin typeface="Helvetica Neue"/>
                <a:cs typeface="Helvetica Neue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: </a:t>
            </a:r>
            <a:r>
              <a:rPr lang="en-US" sz="1400" b="1" dirty="0" smtClean="0">
                <a:latin typeface="Helvetica Neue"/>
                <a:cs typeface="Helvetica Neue"/>
              </a:rPr>
              <a:t>Companies to Watch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25031" y="4322885"/>
            <a:ext cx="2308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Helvetica Neue"/>
                <a:cs typeface="Helvetica Neue"/>
              </a:rPr>
              <a:t>Reverend Guitars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#944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3_4_Reveren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1733550"/>
            <a:ext cx="6629400" cy="2453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1: </a:t>
            </a:r>
            <a:r>
              <a:rPr lang="en-US" sz="1400" b="1" dirty="0" smtClean="0">
                <a:latin typeface="Helvetica Neue"/>
                <a:cs typeface="Helvetica Neue"/>
              </a:rPr>
              <a:t>Best Add-Ons and Accessories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34290" y="4322885"/>
            <a:ext cx="20895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Helvetica Neue"/>
                <a:cs typeface="Helvetica Neue"/>
              </a:rPr>
              <a:t>Porter &amp; Davies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Helvetica Neue"/>
                <a:cs typeface="Helvetica Neue"/>
              </a:rPr>
              <a:t>Booth #303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1_1_Porter&amp;Davi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04950"/>
            <a:ext cx="3657596" cy="24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66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</a:t>
            </a:r>
            <a:r>
              <a:rPr lang="en-US" sz="1400" b="1" dirty="0">
                <a:solidFill>
                  <a:srgbClr val="FF0000"/>
                </a:solidFill>
                <a:latin typeface="Helvetica Neue"/>
                <a:cs typeface="Helvetica Neue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: </a:t>
            </a:r>
            <a:r>
              <a:rPr lang="en-US" sz="1400" b="1" dirty="0" smtClean="0">
                <a:latin typeface="Helvetica Neue"/>
                <a:cs typeface="Helvetica Neue"/>
              </a:rPr>
              <a:t>Companies to Watch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85210" y="4322885"/>
            <a:ext cx="178766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latin typeface="Helvetica Neue"/>
                <a:cs typeface="Helvetica Neue"/>
              </a:rPr>
              <a:t>Giannini</a:t>
            </a:r>
            <a:r>
              <a:rPr lang="en-US" sz="2000" b="1" dirty="0" smtClean="0">
                <a:latin typeface="Helvetica Neue"/>
                <a:cs typeface="Helvetica Neue"/>
              </a:rPr>
              <a:t> USA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#1303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3_5_Giannini US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14350"/>
            <a:ext cx="2166031" cy="363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</a:t>
            </a:r>
            <a:r>
              <a:rPr lang="en-US" sz="1400" b="1" dirty="0">
                <a:solidFill>
                  <a:srgbClr val="FF0000"/>
                </a:solidFill>
                <a:latin typeface="Helvetica Neue"/>
                <a:cs typeface="Helvetica Neue"/>
              </a:rPr>
              <a:t>3</a:t>
            </a:r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: </a:t>
            </a:r>
            <a:r>
              <a:rPr lang="en-US" sz="1400" b="1" dirty="0" smtClean="0">
                <a:latin typeface="Helvetica Neue"/>
                <a:cs typeface="Helvetica Neue"/>
              </a:rPr>
              <a:t>Companies to Watch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9862" y="4322885"/>
            <a:ext cx="151836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err="1" smtClean="0">
                <a:latin typeface="Helvetica Neue"/>
                <a:cs typeface="Helvetica Neue"/>
              </a:rPr>
              <a:t>Supro</a:t>
            </a:r>
            <a:r>
              <a:rPr lang="en-US" sz="2000" b="1" dirty="0" smtClean="0">
                <a:latin typeface="Helvetica Neue"/>
                <a:cs typeface="Helvetica Neue"/>
              </a:rPr>
              <a:t> USA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#1436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3_6_Supr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975" y="1504950"/>
            <a:ext cx="5276850" cy="269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13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971550"/>
            <a:ext cx="8153400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Helvetica Neue"/>
                <a:cs typeface="Helvetica Neue"/>
              </a:rPr>
              <a:t>Round </a:t>
            </a:r>
            <a:r>
              <a:rPr lang="en-US" sz="2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3:</a:t>
            </a:r>
            <a:r>
              <a:rPr lang="en-US" sz="2400" b="1" dirty="0" smtClean="0">
                <a:latin typeface="Helvetica Neue"/>
                <a:cs typeface="Helvetica Neue"/>
              </a:rPr>
              <a:t> Companies to Watch</a:t>
            </a:r>
            <a:endParaRPr lang="en-US" sz="2400" b="1" dirty="0">
              <a:latin typeface="Helvetica Neue"/>
              <a:cs typeface="Helvetica Neue"/>
            </a:endParaRPr>
          </a:p>
          <a:p>
            <a:pPr algn="ctr"/>
            <a:endParaRPr lang="en-US" sz="2400" dirty="0">
              <a:latin typeface="Helvetica Neue"/>
              <a:cs typeface="Helvetica Neue"/>
            </a:endParaRP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Walden </a:t>
            </a:r>
            <a:r>
              <a:rPr lang="en-US" sz="2200" dirty="0" smtClean="0">
                <a:latin typeface="Helvetica Neue"/>
                <a:cs typeface="Helvetica Neue"/>
              </a:rPr>
              <a:t>Guitars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314</a:t>
            </a:r>
          </a:p>
          <a:p>
            <a:pPr algn="r"/>
            <a:r>
              <a:rPr lang="en-US" sz="2200" dirty="0" smtClean="0">
                <a:latin typeface="Helvetica Neue"/>
                <a:cs typeface="Helvetica Neue"/>
              </a:rPr>
              <a:t>Hal Leonard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614</a:t>
            </a:r>
            <a:endParaRPr lang="en-US" sz="2200" dirty="0">
              <a:latin typeface="Helvetica Neue"/>
              <a:cs typeface="Helvetica Neue"/>
            </a:endParaRPr>
          </a:p>
          <a:p>
            <a:pPr algn="r"/>
            <a:r>
              <a:rPr lang="en-US" sz="2200" dirty="0" err="1">
                <a:latin typeface="Helvetica Neue"/>
                <a:cs typeface="Helvetica Neue"/>
              </a:rPr>
              <a:t>Ayotte</a:t>
            </a:r>
            <a:r>
              <a:rPr lang="en-US" sz="2200" dirty="0">
                <a:latin typeface="Helvetica Neue"/>
                <a:cs typeface="Helvetica Neue"/>
              </a:rPr>
              <a:t> </a:t>
            </a:r>
            <a:r>
              <a:rPr lang="en-US" sz="2200" dirty="0" smtClean="0">
                <a:latin typeface="Helvetica Neue"/>
                <a:cs typeface="Helvetica Neue"/>
              </a:rPr>
              <a:t>Drums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210</a:t>
            </a: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Reverend </a:t>
            </a:r>
            <a:r>
              <a:rPr lang="en-US" sz="2200" dirty="0" smtClean="0">
                <a:latin typeface="Helvetica Neue"/>
                <a:cs typeface="Helvetica Neue"/>
              </a:rPr>
              <a:t>Guitars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944</a:t>
            </a:r>
            <a:endParaRPr lang="en-US" sz="2200" dirty="0">
              <a:latin typeface="Helvetica Neue"/>
              <a:cs typeface="Helvetica Neue"/>
            </a:endParaRPr>
          </a:p>
          <a:p>
            <a:pPr algn="r"/>
            <a:r>
              <a:rPr lang="en-US" sz="2200" dirty="0" err="1">
                <a:latin typeface="Helvetica Neue"/>
                <a:cs typeface="Helvetica Neue"/>
              </a:rPr>
              <a:t>Giannini</a:t>
            </a:r>
            <a:r>
              <a:rPr lang="en-US" sz="2200" dirty="0">
                <a:latin typeface="Helvetica Neue"/>
                <a:cs typeface="Helvetica Neue"/>
              </a:rPr>
              <a:t> </a:t>
            </a:r>
            <a:r>
              <a:rPr lang="en-US" sz="2200" dirty="0" smtClean="0">
                <a:latin typeface="Helvetica Neue"/>
                <a:cs typeface="Helvetica Neue"/>
              </a:rPr>
              <a:t>USA ... Booth 1303</a:t>
            </a:r>
          </a:p>
          <a:p>
            <a:pPr algn="r"/>
            <a:r>
              <a:rPr lang="en-US" sz="2200" dirty="0" err="1">
                <a:latin typeface="Helvetica Neue"/>
                <a:cs typeface="Helvetica Neue"/>
              </a:rPr>
              <a:t>Supro</a:t>
            </a:r>
            <a:r>
              <a:rPr lang="en-US" sz="2200" dirty="0">
                <a:latin typeface="Helvetica Neue"/>
                <a:cs typeface="Helvetica Neue"/>
              </a:rPr>
              <a:t> </a:t>
            </a:r>
            <a:r>
              <a:rPr lang="en-US" sz="2200" dirty="0" smtClean="0">
                <a:latin typeface="Helvetica Neue"/>
                <a:cs typeface="Helvetica Neue"/>
              </a:rPr>
              <a:t>USA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1436</a:t>
            </a:r>
          </a:p>
          <a:p>
            <a:pPr algn="r"/>
            <a:endParaRPr lang="en-US" sz="2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7201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4: </a:t>
            </a:r>
            <a:r>
              <a:rPr lang="en-US" sz="1400" b="1" dirty="0" smtClean="0">
                <a:latin typeface="Helvetica Neue"/>
                <a:cs typeface="Helvetica Neue"/>
              </a:rPr>
              <a:t>Best in Show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78138" y="4322885"/>
            <a:ext cx="200182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Helvetica Neue"/>
                <a:cs typeface="Helvetica Neue"/>
              </a:rPr>
              <a:t>Ultimate Ears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#338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4_1_Ultimate Ea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411817"/>
            <a:ext cx="3086532" cy="205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16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4: </a:t>
            </a:r>
            <a:r>
              <a:rPr lang="en-US" sz="1400" b="1" dirty="0" smtClean="0">
                <a:latin typeface="Helvetica Neue"/>
                <a:cs typeface="Helvetica Neue"/>
              </a:rPr>
              <a:t>Best in Show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2626" y="4322885"/>
            <a:ext cx="199285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>
                <a:latin typeface="Helvetica Neue"/>
                <a:cs typeface="Helvetica Neue"/>
              </a:rPr>
              <a:t>Zivix</a:t>
            </a:r>
            <a:r>
              <a:rPr lang="en-US" sz="2200" b="1" dirty="0">
                <a:latin typeface="Helvetica Neue"/>
                <a:cs typeface="Helvetica Neue"/>
              </a:rPr>
              <a:t> </a:t>
            </a:r>
            <a:r>
              <a:rPr lang="en-US" sz="2200" b="1" dirty="0" err="1">
                <a:latin typeface="Helvetica Neue"/>
                <a:cs typeface="Helvetica Neue"/>
              </a:rPr>
              <a:t>JamStik</a:t>
            </a:r>
            <a:endParaRPr lang="en-US" sz="22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#450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4_2_JamStik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590550"/>
            <a:ext cx="3558117" cy="365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4: </a:t>
            </a:r>
            <a:r>
              <a:rPr lang="en-US" sz="1400" b="1" dirty="0" smtClean="0">
                <a:latin typeface="Helvetica Neue"/>
                <a:cs typeface="Helvetica Neue"/>
              </a:rPr>
              <a:t>Best in Show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04924" y="4322885"/>
            <a:ext cx="434825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Helvetica Neue"/>
                <a:cs typeface="Helvetica Neue"/>
              </a:rPr>
              <a:t>Pearl Crystal Beat Drum Series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#110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4_3_Pearl_Crystal Bea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81" y="1200150"/>
            <a:ext cx="4860438" cy="279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4: </a:t>
            </a:r>
            <a:r>
              <a:rPr lang="en-US" sz="1400" b="1" dirty="0" smtClean="0">
                <a:latin typeface="Helvetica Neue"/>
                <a:cs typeface="Helvetica Neue"/>
              </a:rPr>
              <a:t>Best in Show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46746" y="4322885"/>
            <a:ext cx="18646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Helvetica Neue"/>
                <a:cs typeface="Helvetica Neue"/>
              </a:rPr>
              <a:t>Taylor 814ce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#201A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4_4_Tayl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657350"/>
            <a:ext cx="5410200" cy="24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4: </a:t>
            </a:r>
            <a:r>
              <a:rPr lang="en-US" sz="1400" b="1" dirty="0" smtClean="0">
                <a:latin typeface="Helvetica Neue"/>
                <a:cs typeface="Helvetica Neue"/>
              </a:rPr>
              <a:t>Best in Show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08001" y="4322885"/>
            <a:ext cx="394210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>
                <a:latin typeface="Helvetica Neue"/>
                <a:cs typeface="Helvetica Neue"/>
              </a:rPr>
              <a:t>Samson Expedition XP106w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#624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4_5_Samson_XP106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906" y="683683"/>
            <a:ext cx="4267200" cy="341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4: </a:t>
            </a:r>
            <a:r>
              <a:rPr lang="en-US" sz="1400" b="1" dirty="0" smtClean="0">
                <a:latin typeface="Helvetica Neue"/>
                <a:cs typeface="Helvetica Neue"/>
              </a:rPr>
              <a:t>Best in Show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313100" y="4322885"/>
            <a:ext cx="453191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200" b="1" dirty="0" err="1">
                <a:latin typeface="Helvetica Neue"/>
                <a:cs typeface="Helvetica Neue"/>
              </a:rPr>
              <a:t>EarthQuaker</a:t>
            </a:r>
            <a:r>
              <a:rPr lang="en-US" sz="2200" b="1" dirty="0">
                <a:latin typeface="Helvetica Neue"/>
                <a:cs typeface="Helvetica Neue"/>
              </a:rPr>
              <a:t> Devices </a:t>
            </a:r>
            <a:r>
              <a:rPr lang="en-US" sz="2200" b="1" dirty="0" err="1" smtClean="0">
                <a:latin typeface="Helvetica Neue"/>
                <a:cs typeface="Helvetica Neue"/>
              </a:rPr>
              <a:t>Afterneath</a:t>
            </a:r>
            <a:endParaRPr lang="en-US" sz="22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#1136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4_6_Earthquaker Underneath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666750"/>
            <a:ext cx="2394897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7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971550"/>
            <a:ext cx="81534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Helvetica Neue"/>
                <a:cs typeface="Helvetica Neue"/>
              </a:rPr>
              <a:t>Round 4</a:t>
            </a:r>
            <a:r>
              <a:rPr lang="en-US" sz="2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:</a:t>
            </a:r>
            <a:r>
              <a:rPr lang="en-US" sz="2400" b="1" dirty="0" smtClean="0">
                <a:latin typeface="Helvetica Neue"/>
                <a:cs typeface="Helvetica Neue"/>
              </a:rPr>
              <a:t> Best in Show</a:t>
            </a:r>
            <a:endParaRPr lang="en-US" sz="2400" b="1" dirty="0">
              <a:latin typeface="Helvetica Neue"/>
              <a:cs typeface="Helvetica Neue"/>
            </a:endParaRPr>
          </a:p>
          <a:p>
            <a:pPr algn="ctr"/>
            <a:endParaRPr lang="en-US" sz="2400" dirty="0">
              <a:latin typeface="Helvetica Neue"/>
              <a:cs typeface="Helvetica Neue"/>
            </a:endParaRPr>
          </a:p>
          <a:p>
            <a:pPr algn="r"/>
            <a:r>
              <a:rPr lang="en-US" sz="2200" dirty="0" smtClean="0">
                <a:latin typeface="Helvetica Neue"/>
                <a:cs typeface="Helvetica Neue"/>
              </a:rPr>
              <a:t>Ultimate Ears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338</a:t>
            </a:r>
          </a:p>
          <a:p>
            <a:pPr algn="r"/>
            <a:r>
              <a:rPr lang="en-US" sz="2200" dirty="0" err="1">
                <a:latin typeface="Helvetica Neue"/>
                <a:cs typeface="Helvetica Neue"/>
              </a:rPr>
              <a:t>Zivix</a:t>
            </a:r>
            <a:r>
              <a:rPr lang="en-US" sz="2200" dirty="0">
                <a:latin typeface="Helvetica Neue"/>
                <a:cs typeface="Helvetica Neue"/>
              </a:rPr>
              <a:t> </a:t>
            </a:r>
            <a:r>
              <a:rPr lang="en-US" sz="2200" dirty="0" err="1" smtClean="0">
                <a:latin typeface="Helvetica Neue"/>
                <a:cs typeface="Helvetica Neue"/>
              </a:rPr>
              <a:t>JamStik</a:t>
            </a:r>
            <a:r>
              <a:rPr lang="en-US" sz="2200" dirty="0" smtClean="0">
                <a:latin typeface="Helvetica Neue"/>
                <a:cs typeface="Helvetica Neue"/>
              </a:rPr>
              <a:t>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450</a:t>
            </a:r>
            <a:endParaRPr lang="en-US" sz="2200" dirty="0">
              <a:latin typeface="Helvetica Neue"/>
              <a:cs typeface="Helvetica Neue"/>
            </a:endParaRP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Pearl Crystal Beat Drum </a:t>
            </a:r>
            <a:r>
              <a:rPr lang="en-US" sz="2200" dirty="0" smtClean="0">
                <a:latin typeface="Helvetica Neue"/>
                <a:cs typeface="Helvetica Neue"/>
              </a:rPr>
              <a:t>Series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110</a:t>
            </a: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Taylor </a:t>
            </a:r>
            <a:r>
              <a:rPr lang="en-US" sz="2200" dirty="0" smtClean="0">
                <a:latin typeface="Helvetica Neue"/>
                <a:cs typeface="Helvetica Neue"/>
              </a:rPr>
              <a:t>814ce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201A</a:t>
            </a:r>
            <a:endParaRPr lang="en-US" sz="2200" dirty="0">
              <a:latin typeface="Helvetica Neue"/>
              <a:cs typeface="Helvetica Neue"/>
            </a:endParaRP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Samson Expedition </a:t>
            </a:r>
            <a:r>
              <a:rPr lang="en-US" sz="2200" dirty="0" smtClean="0">
                <a:latin typeface="Helvetica Neue"/>
                <a:cs typeface="Helvetica Neue"/>
              </a:rPr>
              <a:t>XP106w ... Booth 624</a:t>
            </a:r>
          </a:p>
          <a:p>
            <a:pPr algn="r"/>
            <a:r>
              <a:rPr lang="en-US" sz="2200" dirty="0" err="1">
                <a:latin typeface="Helvetica Neue"/>
                <a:cs typeface="Helvetica Neue"/>
              </a:rPr>
              <a:t>EarthQuaker</a:t>
            </a:r>
            <a:r>
              <a:rPr lang="en-US" sz="2200" dirty="0">
                <a:latin typeface="Helvetica Neue"/>
                <a:cs typeface="Helvetica Neue"/>
              </a:rPr>
              <a:t> Devices </a:t>
            </a:r>
            <a:r>
              <a:rPr lang="en-US" sz="2200" dirty="0" err="1" smtClean="0">
                <a:latin typeface="Helvetica Neue"/>
                <a:cs typeface="Helvetica Neue"/>
              </a:rPr>
              <a:t>Afterneath</a:t>
            </a:r>
            <a:r>
              <a:rPr lang="en-US" sz="2200" dirty="0" smtClean="0">
                <a:latin typeface="Helvetica Neue"/>
                <a:cs typeface="Helvetica Neue"/>
              </a:rPr>
              <a:t>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1136</a:t>
            </a:r>
          </a:p>
          <a:p>
            <a:pPr algn="r"/>
            <a:endParaRPr lang="en-US" sz="24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56979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1: </a:t>
            </a:r>
            <a:r>
              <a:rPr lang="en-US" sz="1400" b="1" dirty="0" smtClean="0">
                <a:latin typeface="Helvetica Neue"/>
                <a:cs typeface="Helvetica Neue"/>
              </a:rPr>
              <a:t>Best Add-Ons and Accessories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61987" y="4322885"/>
            <a:ext cx="30341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Helvetica Neue"/>
                <a:cs typeface="Helvetica Neue"/>
              </a:rPr>
              <a:t>Dixon Cajon Pedal Plus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Helvetica Neue"/>
                <a:cs typeface="Helvetica Neue"/>
              </a:rPr>
              <a:t>Booth #502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1_2_Dixon_Cajon Pedal Pl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733550"/>
            <a:ext cx="5486400" cy="2525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1: </a:t>
            </a:r>
            <a:r>
              <a:rPr lang="en-US" sz="1400" b="1" dirty="0" smtClean="0">
                <a:latin typeface="Helvetica Neue"/>
                <a:cs typeface="Helvetica Neue"/>
              </a:rPr>
              <a:t>Best Add-Ons and Accessories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2518" y="4107442"/>
            <a:ext cx="4673074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Helvetica Neue"/>
                <a:cs typeface="Helvetica Neue"/>
              </a:rPr>
              <a:t>Overtone Labs Tune-Bot Drum Tuner</a:t>
            </a:r>
          </a:p>
          <a:p>
            <a:pPr algn="ctr"/>
            <a:r>
              <a:rPr lang="en-US" sz="1400" b="1" dirty="0" smtClean="0">
                <a:latin typeface="Helvetica Neue"/>
                <a:cs typeface="Helvetica Neue"/>
              </a:rPr>
              <a:t>See it </a:t>
            </a:r>
            <a:r>
              <a:rPr lang="en-US" sz="1400" b="1" smtClean="0">
                <a:latin typeface="Helvetica Neue"/>
                <a:cs typeface="Helvetica Neue"/>
              </a:rPr>
              <a:t>at Pearl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Helvetica Neue"/>
                <a:cs typeface="Helvetica Neue"/>
              </a:rPr>
              <a:t>Booth #110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1_3_Tune-Bo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809750"/>
            <a:ext cx="6400800" cy="216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1: </a:t>
            </a:r>
            <a:r>
              <a:rPr lang="en-US" sz="1400" b="1" dirty="0" smtClean="0">
                <a:latin typeface="Helvetica Neue"/>
                <a:cs typeface="Helvetica Neue"/>
              </a:rPr>
              <a:t>Best Add-Ons and Accessories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18090" y="4081182"/>
            <a:ext cx="256425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Helvetica Neue"/>
                <a:cs typeface="Helvetica Neue"/>
              </a:rPr>
              <a:t>Henry Heller Straps</a:t>
            </a:r>
          </a:p>
          <a:p>
            <a:pPr algn="ctr"/>
            <a:r>
              <a:rPr lang="en-US" sz="1400" b="1" dirty="0" smtClean="0">
                <a:latin typeface="Helvetica Neue"/>
                <a:cs typeface="Helvetica Neue"/>
              </a:rPr>
              <a:t>Distributed by OMG</a:t>
            </a:r>
            <a:endParaRPr lang="en-US" sz="1400" b="1" dirty="0">
              <a:latin typeface="Helvetica Neue"/>
              <a:cs typeface="Helvetica Neue"/>
            </a:endParaRPr>
          </a:p>
          <a:p>
            <a:pPr algn="ctr"/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Helvetica Neue"/>
                <a:cs typeface="Helvetica Neue"/>
              </a:rPr>
              <a:t>Booth #1416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1_4_HenryHell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428750"/>
            <a:ext cx="372676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1: </a:t>
            </a:r>
            <a:r>
              <a:rPr lang="en-US" sz="1400" b="1" dirty="0" smtClean="0">
                <a:latin typeface="Helvetica Neue"/>
                <a:cs typeface="Helvetica Neue"/>
              </a:rPr>
              <a:t>Best Add-Ons and Accessories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9916" y="4322885"/>
            <a:ext cx="323827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latin typeface="Helvetica Neue"/>
                <a:cs typeface="Helvetica Neue"/>
              </a:rPr>
              <a:t>IMS Technologies Tuners</a:t>
            </a:r>
            <a:endParaRPr lang="en-US" sz="20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Helvetica Neue"/>
                <a:cs typeface="Helvetica Neue"/>
              </a:rPr>
              <a:t>Booth #900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1_5_I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428750"/>
            <a:ext cx="3962400" cy="2616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1: </a:t>
            </a:r>
            <a:r>
              <a:rPr lang="en-US" sz="1400" b="1" dirty="0" smtClean="0">
                <a:latin typeface="Helvetica Neue"/>
                <a:cs typeface="Helvetica Neue"/>
              </a:rPr>
              <a:t>Best Add-Ons and Accessories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09125" y="4322885"/>
            <a:ext cx="6739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Helvetica Neue"/>
                <a:cs typeface="Helvetica Neue"/>
              </a:rPr>
              <a:t>Griffin </a:t>
            </a:r>
            <a:r>
              <a:rPr lang="en-US" sz="2000" b="1" dirty="0" err="1">
                <a:latin typeface="Helvetica Neue"/>
                <a:cs typeface="Helvetica Neue"/>
              </a:rPr>
              <a:t>PowerMate</a:t>
            </a:r>
            <a:r>
              <a:rPr lang="en-US" sz="2000" b="1" dirty="0">
                <a:latin typeface="Helvetica Neue"/>
                <a:cs typeface="Helvetica Neue"/>
              </a:rPr>
              <a:t> Wireless Programmable Controller</a:t>
            </a: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 smtClean="0">
                <a:latin typeface="Helvetica Neue"/>
                <a:cs typeface="Helvetica Neue"/>
              </a:rPr>
              <a:t>Booth #555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1_6_Griffin PowerMa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971550"/>
            <a:ext cx="4155197" cy="319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57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" y="971550"/>
            <a:ext cx="81534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400" b="1" dirty="0">
                <a:solidFill>
                  <a:srgbClr val="FF0000"/>
                </a:solidFill>
                <a:latin typeface="Helvetica Neue"/>
                <a:cs typeface="Helvetica Neue"/>
              </a:rPr>
              <a:t>Round 1:</a:t>
            </a:r>
            <a:r>
              <a:rPr lang="en-US" sz="2400" b="1" dirty="0">
                <a:latin typeface="Helvetica Neue"/>
                <a:cs typeface="Helvetica Neue"/>
              </a:rPr>
              <a:t> Best Add-</a:t>
            </a:r>
            <a:r>
              <a:rPr lang="en-US" sz="2400" b="1" dirty="0" smtClean="0">
                <a:latin typeface="Helvetica Neue"/>
                <a:cs typeface="Helvetica Neue"/>
              </a:rPr>
              <a:t>Ons and Accessories</a:t>
            </a:r>
            <a:endParaRPr lang="en-US" sz="2400" b="1" dirty="0">
              <a:latin typeface="Helvetica Neue"/>
              <a:cs typeface="Helvetica Neue"/>
            </a:endParaRPr>
          </a:p>
          <a:p>
            <a:pPr algn="ctr"/>
            <a:endParaRPr lang="en-US" sz="2400" dirty="0">
              <a:latin typeface="Helvetica Neue"/>
              <a:cs typeface="Helvetica Neue"/>
            </a:endParaRP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Porter &amp; </a:t>
            </a:r>
            <a:r>
              <a:rPr lang="en-US" sz="2200" dirty="0" smtClean="0">
                <a:latin typeface="Helvetica Neue"/>
                <a:cs typeface="Helvetica Neue"/>
              </a:rPr>
              <a:t>Davies … </a:t>
            </a:r>
            <a:r>
              <a:rPr lang="en-US" sz="2200" dirty="0">
                <a:latin typeface="Helvetica Neue"/>
                <a:cs typeface="Helvetica Neue"/>
              </a:rPr>
              <a:t>Booth 303</a:t>
            </a:r>
            <a:endParaRPr lang="en-US" sz="2200" dirty="0" smtClean="0">
              <a:latin typeface="Helvetica Neue"/>
              <a:cs typeface="Helvetica Neue"/>
            </a:endParaRP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Dixon Cajon Pedal </a:t>
            </a:r>
            <a:r>
              <a:rPr lang="en-US" sz="2200" dirty="0" smtClean="0">
                <a:latin typeface="Helvetica Neue"/>
                <a:cs typeface="Helvetica Neue"/>
              </a:rPr>
              <a:t>Plus … </a:t>
            </a:r>
            <a:r>
              <a:rPr lang="en-US" sz="2200" dirty="0">
                <a:latin typeface="Helvetica Neue"/>
                <a:cs typeface="Helvetica Neue"/>
              </a:rPr>
              <a:t>Booth 502</a:t>
            </a: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Overtone Labs Tune-Bot Drum </a:t>
            </a:r>
            <a:r>
              <a:rPr lang="en-US" sz="2200" dirty="0" smtClean="0">
                <a:latin typeface="Helvetica Neue"/>
                <a:cs typeface="Helvetica Neue"/>
              </a:rPr>
              <a:t>Tuner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110</a:t>
            </a: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Henry Heller </a:t>
            </a:r>
            <a:r>
              <a:rPr lang="en-US" sz="2200" dirty="0" smtClean="0">
                <a:latin typeface="Helvetica Neue"/>
                <a:cs typeface="Helvetica Neue"/>
              </a:rPr>
              <a:t>Straps 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1416</a:t>
            </a:r>
            <a:endParaRPr lang="en-US" sz="2200" dirty="0">
              <a:latin typeface="Helvetica Neue"/>
              <a:cs typeface="Helvetica Neue"/>
            </a:endParaRP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IMS Technologies </a:t>
            </a:r>
            <a:r>
              <a:rPr lang="en-US" sz="2200" dirty="0" smtClean="0">
                <a:latin typeface="Helvetica Neue"/>
                <a:cs typeface="Helvetica Neue"/>
              </a:rPr>
              <a:t>Tuners ... Booth 900</a:t>
            </a:r>
          </a:p>
          <a:p>
            <a:pPr algn="r"/>
            <a:r>
              <a:rPr lang="en-US" sz="2200" dirty="0">
                <a:latin typeface="Helvetica Neue"/>
                <a:cs typeface="Helvetica Neue"/>
              </a:rPr>
              <a:t>Griffin </a:t>
            </a:r>
            <a:r>
              <a:rPr lang="en-US" sz="2200" dirty="0" err="1">
                <a:latin typeface="Helvetica Neue"/>
                <a:cs typeface="Helvetica Neue"/>
              </a:rPr>
              <a:t>PowerMate</a:t>
            </a:r>
            <a:r>
              <a:rPr lang="en-US" sz="2200" dirty="0">
                <a:latin typeface="Helvetica Neue"/>
                <a:cs typeface="Helvetica Neue"/>
              </a:rPr>
              <a:t> </a:t>
            </a:r>
            <a:r>
              <a:rPr lang="en-US" sz="2200" dirty="0" smtClean="0">
                <a:latin typeface="Helvetica Neue"/>
                <a:cs typeface="Helvetica Neue"/>
              </a:rPr>
              <a:t>… </a:t>
            </a:r>
            <a:r>
              <a:rPr lang="en-US" sz="2200" dirty="0">
                <a:latin typeface="Helvetica Neue"/>
                <a:cs typeface="Helvetica Neue"/>
              </a:rPr>
              <a:t>Booth </a:t>
            </a:r>
            <a:r>
              <a:rPr lang="en-US" sz="2200" dirty="0" smtClean="0">
                <a:latin typeface="Helvetica Neue"/>
                <a:cs typeface="Helvetica Neue"/>
              </a:rPr>
              <a:t>555</a:t>
            </a:r>
          </a:p>
          <a:p>
            <a:pPr algn="r"/>
            <a:endParaRPr lang="en-US" sz="2200" dirty="0"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5357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24400" y="133350"/>
            <a:ext cx="4191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Round 2: </a:t>
            </a:r>
            <a:r>
              <a:rPr lang="en-US" sz="1400" b="1" dirty="0" smtClean="0">
                <a:latin typeface="Helvetica Neue"/>
                <a:cs typeface="Helvetica Neue"/>
              </a:rPr>
              <a:t>Gotta Stock It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8342" y="4135233"/>
            <a:ext cx="6381403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latin typeface="Helvetica Neue"/>
                <a:cs typeface="Helvetica Neue"/>
              </a:rPr>
              <a:t>Rich </a:t>
            </a:r>
            <a:r>
              <a:rPr lang="en-US" sz="2000" b="1" dirty="0" smtClean="0">
                <a:latin typeface="Helvetica Neue"/>
                <a:cs typeface="Helvetica Neue"/>
              </a:rPr>
              <a:t>Redmond’s </a:t>
            </a:r>
            <a:r>
              <a:rPr lang="en-US" sz="2000" b="1" dirty="0" err="1">
                <a:latin typeface="Helvetica Neue"/>
                <a:cs typeface="Helvetica Neue"/>
              </a:rPr>
              <a:t>FUNdamentals</a:t>
            </a:r>
            <a:r>
              <a:rPr lang="en-US" sz="2000" b="1" dirty="0">
                <a:latin typeface="Helvetica Neue"/>
                <a:cs typeface="Helvetica Neue"/>
              </a:rPr>
              <a:t>, Modern </a:t>
            </a:r>
            <a:r>
              <a:rPr lang="en-US" sz="2000" b="1" dirty="0" smtClean="0">
                <a:latin typeface="Helvetica Neue"/>
                <a:cs typeface="Helvetica Neue"/>
              </a:rPr>
              <a:t>Drummer</a:t>
            </a:r>
          </a:p>
          <a:p>
            <a:pPr algn="ctr"/>
            <a:r>
              <a:rPr lang="en-US" sz="1400" b="1" dirty="0" smtClean="0">
                <a:latin typeface="Helvetica Neue"/>
                <a:cs typeface="Helvetica Neue"/>
              </a:rPr>
              <a:t>Distributed by Hal Leonard</a:t>
            </a:r>
            <a:endParaRPr lang="en-US" sz="1400" b="1" dirty="0">
              <a:latin typeface="Helvetica Neue"/>
              <a:cs typeface="Helvetica Neue"/>
            </a:endParaRPr>
          </a:p>
        </p:txBody>
      </p:sp>
      <p:sp>
        <p:nvSpPr>
          <p:cNvPr id="4" name="Text Placeholder 3"/>
          <p:cNvSpPr txBox="1">
            <a:spLocks/>
          </p:cNvSpPr>
          <p:nvPr/>
        </p:nvSpPr>
        <p:spPr>
          <a:xfrm>
            <a:off x="0" y="4722995"/>
            <a:ext cx="9144000" cy="30480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latin typeface="Helvetica Neue"/>
                <a:cs typeface="Helvetica Neue"/>
              </a:rPr>
              <a:t>Booth </a:t>
            </a:r>
            <a:r>
              <a:rPr lang="en-US" sz="1400" dirty="0" smtClean="0">
                <a:latin typeface="Helvetica Neue"/>
                <a:cs typeface="Helvetica Neue"/>
              </a:rPr>
              <a:t>#614</a:t>
            </a:r>
            <a:endParaRPr lang="en-US" sz="1400" dirty="0">
              <a:latin typeface="Helvetica Neue"/>
              <a:cs typeface="Helvetica Neue"/>
            </a:endParaRPr>
          </a:p>
        </p:txBody>
      </p:sp>
      <p:pic>
        <p:nvPicPr>
          <p:cNvPr id="5" name="Picture 4" descr="2_1_FUNdamental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742950"/>
            <a:ext cx="2359294" cy="319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098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723</TotalTime>
  <Words>516</Words>
  <Application>Microsoft Office PowerPoint</Application>
  <PresentationFormat>On-screen Show (16:9)</PresentationFormat>
  <Paragraphs>117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NAMM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Stuart Robertson</dc:creator>
  <cp:lastModifiedBy>freeman</cp:lastModifiedBy>
  <cp:revision>474</cp:revision>
  <dcterms:created xsi:type="dcterms:W3CDTF">2012-01-06T00:44:31Z</dcterms:created>
  <dcterms:modified xsi:type="dcterms:W3CDTF">2014-07-19T15:18:58Z</dcterms:modified>
</cp:coreProperties>
</file>