
<file path=[Content_Types].xml><?xml version="1.0" encoding="utf-8"?>
<Types xmlns="http://schemas.openxmlformats.org/package/2006/content-types">
  <Override PartName="/ppt/slides/slide18.xml" ContentType="application/vnd.openxmlformats-officedocument.presentationml.slide+xml"/>
  <Override PartName="/ppt/slides/slide9.xml" ContentType="application/vnd.openxmlformats-officedocument.presentationml.slide+xml"/>
  <Override PartName="/ppt/slides/slide41.xml" ContentType="application/vnd.openxmlformats-officedocument.presentationml.slide+xml"/>
  <Override PartName="/ppt/slides/slide14.xml" ContentType="application/vnd.openxmlformats-officedocument.presentationml.slide+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s/slide5.xml" ContentType="application/vnd.openxmlformats-officedocument.presentationml.slide+xml"/>
  <Override PartName="/ppt/slides/slide38.xml" ContentType="application/vnd.openxmlformats-officedocument.presentationml.slide+xml"/>
  <Default Extension="rels" ContentType="application/vnd.openxmlformats-package.relationships+xml"/>
  <Override PartName="/ppt/slides/slide10.xml" ContentType="application/vnd.openxmlformats-officedocument.presentationml.slide+xml"/>
  <Override PartName="/ppt/slideLayouts/slideLayout5.xml" ContentType="application/vnd.openxmlformats-officedocument.presentationml.slideLayout+xml"/>
  <Default Extension="jpeg" ContentType="image/jpeg"/>
  <Override PartName="/ppt/slides/slide1.xml" ContentType="application/vnd.openxmlformats-officedocument.presentationml.slide+xml"/>
  <Override PartName="/ppt/slides/slide26.xml" ContentType="application/vnd.openxmlformats-officedocument.presentationml.slide+xml"/>
  <Override PartName="/ppt/slides/slide34.xml" ContentType="application/vnd.openxmlformats-officedocument.presentationml.slide+xml"/>
  <Override PartName="/docProps/app.xml" ContentType="application/vnd.openxmlformats-officedocument.extended-properties+xml"/>
  <Override PartName="/ppt/slideLayouts/slideLayout1.xml" ContentType="application/vnd.openxmlformats-officedocument.presentationml.slideLayout+xml"/>
  <Override PartName="/ppt/slides/slide22.xml" ContentType="application/vnd.openxmlformats-officedocument.presentationml.slide+xml"/>
  <Override PartName="/ppt/slides/slide30.xml" ContentType="application/vnd.openxmlformats-officedocument.presentationml.slide+xml"/>
  <Default Extension="xml" ContentType="application/xml"/>
  <Override PartName="/ppt/slides/slide19.xml" ContentType="application/vnd.openxmlformats-officedocument.presentationml.slide+xml"/>
  <Override PartName="/ppt/tableStyles.xml" ContentType="application/vnd.openxmlformats-officedocument.presentationml.tableStyles+xml"/>
  <Override PartName="/ppt/slides/slide42.xml" ContentType="application/vnd.openxmlformats-officedocument.presentationml.slide+xml"/>
  <Override PartName="/ppt/slides/slide15.xml" ContentType="application/vnd.openxmlformats-officedocument.presentationml.slide+xml"/>
  <Override PartName="/ppt/slides/slide6.xml" ContentType="application/vnd.openxmlformats-officedocument.presentationml.slide+xml"/>
  <Override PartName="/ppt/slides/slide39.xml" ContentType="application/vnd.openxmlformats-officedocument.presentationml.slide+xml"/>
  <Override PartName="/docProps/core.xml" ContentType="application/vnd.openxmlformats-package.core-properties+xml"/>
  <Override PartName="/ppt/slides/slide11.xml" ContentType="application/vnd.openxmlformats-officedocument.presentationml.slide+xml"/>
  <Override PartName="/ppt/slideLayouts/slideLayout6.xml" ContentType="application/vnd.openxmlformats-officedocument.presentationml.slideLayout+xml"/>
  <Override PartName="/ppt/slides/slide27.xml" ContentType="application/vnd.openxmlformats-officedocument.presentationml.slide+xml"/>
  <Override PartName="/ppt/slides/slide35.xml" ContentType="application/vnd.openxmlformats-officedocument.presentationml.slide+xml"/>
  <Override PartName="/ppt/slides/slide2.xml" ContentType="application/vnd.openxmlformats-officedocument.presentationml.slide+xml"/>
  <Default Extension="png" ContentType="image/png"/>
  <Override PartName="/ppt/slideLayouts/slideLayout2.xml" ContentType="application/vnd.openxmlformats-officedocument.presentationml.slideLayout+xml"/>
  <Override PartName="/ppt/slides/slide23.xml" ContentType="application/vnd.openxmlformats-officedocument.presentationml.slide+xml"/>
  <Override PartName="/ppt/slides/slide31.xml" ContentType="application/vnd.openxmlformats-officedocument.presentationml.slide+xml"/>
  <Default Extension="pdf" ContentType="application/pdf"/>
  <Default Extension="gif" ContentType="image/gif"/>
  <Override PartName="/ppt/slides/slide16.xml" ContentType="application/vnd.openxmlformats-officedocument.presentationml.slide+xml"/>
  <Override PartName="/ppt/slides/slide7.xml" ContentType="application/vnd.openxmlformats-officedocument.presentationml.slide+xml"/>
  <Override PartName="/ppt/presentation.xml" ContentType="application/vnd.openxmlformats-officedocument.presentationml.presentation.main+xml"/>
  <Override PartName="/ppt/slides/slide12.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s/slide28.xml" ContentType="application/vnd.openxmlformats-officedocument.presentationml.slide+xml"/>
  <Override PartName="/ppt/slides/slide36.xml" ContentType="application/vnd.openxmlformats-officedocument.presentationml.slide+xml"/>
  <Override PartName="/ppt/slideLayouts/slideLayout3.xml" ContentType="application/vnd.openxmlformats-officedocument.presentationml.slideLayout+xml"/>
  <Override PartName="/ppt/slides/slide24.xml" ContentType="application/vnd.openxmlformats-officedocument.presentationml.slide+xml"/>
  <Override PartName="/ppt/slides/slide32.xml" ContentType="application/vnd.openxmlformats-officedocument.presentationml.slide+xml"/>
  <Override PartName="/ppt/slides/slide20.xml" ContentType="application/vnd.openxmlformats-officedocument.presentationml.slide+xml"/>
  <Override PartName="/ppt/slides/slide17.xml" ContentType="application/vnd.openxmlformats-officedocument.presentationml.slide+xml"/>
  <Override PartName="/ppt/slides/slide8.xml" ContentType="application/vnd.openxmlformats-officedocument.presentationml.slide+xml"/>
  <Override PartName="/ppt/slides/slide40.xml" ContentType="application/vnd.openxmlformats-officedocument.presentationml.slide+xml"/>
  <Override PartName="/ppt/presProps.xml" ContentType="application/vnd.openxmlformats-officedocument.presentationml.presProps+xml"/>
  <Override PartName="/ppt/slides/slide13.xml" ContentType="application/vnd.openxmlformats-officedocument.presentationml.slide+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s/slide4.xml" ContentType="application/vnd.openxmlformats-officedocument.presentationml.slide+xml"/>
  <Override PartName="/ppt/slides/slide37.xml" ContentType="application/vnd.openxmlformats-officedocument.presentationml.slide+xml"/>
  <Override PartName="/ppt/slides/slide29.xml" ContentType="application/vnd.openxmlformats-officedocument.presentationml.slide+xml"/>
  <Override PartName="/ppt/slideLayouts/slideLayout4.xml" ContentType="application/vnd.openxmlformats-officedocument.presentationml.slideLayout+xml"/>
  <Override PartName="/ppt/slides/slide25.xml" ContentType="application/vnd.openxmlformats-officedocument.presentationml.slide+xml"/>
  <Override PartName="/ppt/slides/slide33.xml" ContentType="application/vnd.openxmlformats-officedocument.presentationml.slide+xml"/>
  <Override PartName="/ppt/slideMasters/slideMaster1.xml" ContentType="application/vnd.openxmlformats-officedocument.presentationml.slideMaster+xml"/>
  <Override PartName="/ppt/theme/theme1.xml" ContentType="application/vnd.openxmlformats-officedocument.theme+xml"/>
  <Override PartName="/ppt/slides/slide21.xml" ContentType="application/vnd.openxmlformats-officedocument.presentationml.slide+xml"/>
  <Default Extension="bin" ContentType="application/vnd.openxmlformats-officedocument.presentationml.printerSettings"/>
  <Override PartName="/ppt/viewProps.xml" ContentType="application/vnd.openxmlformats-officedocument.presentationml.viewPro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r:id="rId1"/>
  </p:sldMasterIdLst>
  <p:sldIdLst>
    <p:sldId id="256" r:id="rId2"/>
    <p:sldId id="297" r:id="rId3"/>
    <p:sldId id="298" r:id="rId4"/>
    <p:sldId id="258" r:id="rId5"/>
    <p:sldId id="308" r:id="rId6"/>
    <p:sldId id="309" r:id="rId7"/>
    <p:sldId id="310" r:id="rId8"/>
    <p:sldId id="257" r:id="rId9"/>
    <p:sldId id="299" r:id="rId10"/>
    <p:sldId id="300" r:id="rId11"/>
    <p:sldId id="301" r:id="rId12"/>
    <p:sldId id="302" r:id="rId13"/>
    <p:sldId id="303" r:id="rId14"/>
    <p:sldId id="304" r:id="rId15"/>
    <p:sldId id="305" r:id="rId16"/>
    <p:sldId id="306" r:id="rId17"/>
    <p:sldId id="259" r:id="rId18"/>
    <p:sldId id="311" r:id="rId19"/>
    <p:sldId id="312" r:id="rId20"/>
    <p:sldId id="260" r:id="rId21"/>
    <p:sldId id="313" r:id="rId22"/>
    <p:sldId id="261" r:id="rId23"/>
    <p:sldId id="314" r:id="rId24"/>
    <p:sldId id="315" r:id="rId25"/>
    <p:sldId id="262" r:id="rId26"/>
    <p:sldId id="263" r:id="rId27"/>
    <p:sldId id="316" r:id="rId28"/>
    <p:sldId id="317" r:id="rId29"/>
    <p:sldId id="320" r:id="rId30"/>
    <p:sldId id="321" r:id="rId31"/>
    <p:sldId id="322" r:id="rId32"/>
    <p:sldId id="323" r:id="rId33"/>
    <p:sldId id="324" r:id="rId34"/>
    <p:sldId id="325" r:id="rId35"/>
    <p:sldId id="318" r:id="rId36"/>
    <p:sldId id="319" r:id="rId37"/>
    <p:sldId id="326" r:id="rId38"/>
    <p:sldId id="327" r:id="rId39"/>
    <p:sldId id="264" r:id="rId40"/>
    <p:sldId id="328" r:id="rId41"/>
    <p:sldId id="329" r:id="rId42"/>
    <p:sldId id="330" r:id="rId43"/>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extLst>
    <p:ext uri="{E76CE94A-603C-4142-B9EB-6D1370010A27}">
      <p14:discardImageEditData xmlns:p14="http://schemas.microsoft.com/office/powerpoint/2010/main" xmlns:p="http://schemas.openxmlformats.org/presentationml/2006/main" xmlns:r="http://schemas.openxmlformats.org/officeDocument/2006/relationships" xmlns:a="http://schemas.openxmlformats.org/drawingml/2006/main" xmlns="" val="0"/>
    </p:ext>
    <p:ext uri="{D31A062A-798A-4329-ABDD-BBA856620510}">
      <p14:defaultImageDpi xmlns:p14="http://schemas.microsoft.com/office/powerpoint/2010/main" xmlns:p="http://schemas.openxmlformats.org/presentationml/2006/main" xmlns:r="http://schemas.openxmlformats.org/officeDocument/2006/relationships" xmlns:a="http://schemas.openxmlformats.org/drawingml/2006/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showOutlineIcons="0">
    <p:restoredLeft sz="15620"/>
    <p:restoredTop sz="94660"/>
  </p:normalViewPr>
  <p:slideViewPr>
    <p:cSldViewPr snapToGrid="0" snapToObjects="1">
      <p:cViewPr>
        <p:scale>
          <a:sx n="125" d="100"/>
          <a:sy n="125" d="100"/>
        </p:scale>
        <p:origin x="-840" y="-400"/>
      </p:cViewPr>
      <p:guideLst>
        <p:guide orient="horz" pos="162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46" Type="http://schemas.openxmlformats.org/officeDocument/2006/relationships/viewProps" Target="viewProps.xml"/><Relationship Id="rId47" Type="http://schemas.openxmlformats.org/officeDocument/2006/relationships/theme" Target="theme/theme1.xml"/><Relationship Id="rId48"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printerSettings" Target="printerSettings/printerSettings1.bin"/><Relationship Id="rId45"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AD6E88F-3DAF-B949-9980-F0CBD7E41EC9}" type="datetimeFigureOut">
              <a:rPr lang="en-US" smtClean="0"/>
              <a:pPr/>
              <a:t>1/17/14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1CDD27-D245-054C-BE5F-CC77FACBCEA5}"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AD6E88F-3DAF-B949-9980-F0CBD7E41EC9}" type="datetimeFigureOut">
              <a:rPr lang="en-US" smtClean="0"/>
              <a:pPr/>
              <a:t>1/17/14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1CDD27-D245-054C-BE5F-CC77FACBCEA5}"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Vertical Title and Tex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6AD6E88F-3DAF-B949-9980-F0CBD7E41EC9}" type="datetimeFigureOut">
              <a:rPr lang="en-US" smtClean="0"/>
              <a:pPr/>
              <a:t>1/17/14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1CDD27-D245-054C-BE5F-CC77FACBCEA5}"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AD6E88F-3DAF-B949-9980-F0CBD7E41EC9}" type="datetimeFigureOut">
              <a:rPr lang="en-US" smtClean="0"/>
              <a:pPr/>
              <a:t>1/17/14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1CDD27-D245-054C-BE5F-CC77FACBCEA5}"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AD6E88F-3DAF-B949-9980-F0CBD7E41EC9}" type="datetimeFigureOut">
              <a:rPr lang="en-US" smtClean="0"/>
              <a:pPr/>
              <a:t>1/17/14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1CDD27-D245-054C-BE5F-CC77FACBCEA5}"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6AD6E88F-3DAF-B949-9980-F0CBD7E41EC9}" type="datetimeFigureOut">
              <a:rPr lang="en-US" smtClean="0"/>
              <a:pPr/>
              <a:t>1/17/14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1CDD27-D245-054C-BE5F-CC77FACBCEA5}"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AD6E88F-3DAF-B949-9980-F0CBD7E41EC9}" type="datetimeFigureOut">
              <a:rPr lang="en-US" smtClean="0"/>
              <a:pPr/>
              <a:t>1/17/14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B1CDD27-D245-054C-BE5F-CC77FACBCEA5}"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6AD6E88F-3DAF-B949-9980-F0CBD7E41EC9}" type="datetimeFigureOut">
              <a:rPr lang="en-US" smtClean="0"/>
              <a:pPr/>
              <a:t>1/17/14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B1CDD27-D245-054C-BE5F-CC77FACBCEA5}"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D6E88F-3DAF-B949-9980-F0CBD7E41EC9}" type="datetimeFigureOut">
              <a:rPr lang="en-US" smtClean="0"/>
              <a:pPr/>
              <a:t>1/17/14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B1CDD27-D245-054C-BE5F-CC77FACBCEA5}"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AD6E88F-3DAF-B949-9980-F0CBD7E41EC9}" type="datetimeFigureOut">
              <a:rPr lang="en-US" smtClean="0"/>
              <a:pPr/>
              <a:t>1/17/14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1CDD27-D245-054C-BE5F-CC77FACBCEA5}"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AD6E88F-3DAF-B949-9980-F0CBD7E41EC9}" type="datetimeFigureOut">
              <a:rPr lang="en-US" smtClean="0"/>
              <a:pPr/>
              <a:t>1/17/14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1CDD27-D245-054C-BE5F-CC77FACBCEA5}"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6AD6E88F-3DAF-B949-9980-F0CBD7E41EC9}" type="datetimeFigureOut">
              <a:rPr lang="en-US" smtClean="0"/>
              <a:pPr/>
              <a:t>1/17/14</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B1CDD27-D245-054C-BE5F-CC77FACBCEA5}" type="slidenum">
              <a:rPr lang="en-US" smtClean="0"/>
              <a:pPr/>
              <a:t>‹#›</a:t>
            </a:fld>
            <a:endParaRPr lang="en-US"/>
          </a:p>
        </p:txBody>
      </p:sp>
      <p:pic>
        <p:nvPicPr>
          <p:cNvPr id="7" name="Picture 6" descr="NS13_NAMMU_PP_TitleBar.jpg"/>
          <p:cNvPicPr>
            <a:picLocks noChangeAspect="1"/>
          </p:cNvPicPr>
          <p:nvPr userDrawn="1"/>
        </p:nvPicPr>
        <p:blipFill>
          <a:blip r:embed="rId1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0" y="0"/>
            <a:ext cx="9150865" cy="847980"/>
          </a:xfrm>
          <a:prstGeom prst="rect">
            <a:avLst/>
          </a:prstGeom>
        </p:spPr>
      </p:pic>
    </p:spTree>
  </p:cSld>
  <p:clrMap bg1="lt1" tx1="dk1" bg2="lt2" tx2="dk2" accent1="accent1" accent2="accent2" accent3="accent3" accent4="accent4" accent5="accent5" accent6="accent6" hlink="hlink" folHlink="folHlink"/>
  <p:sldLayoutIdLst>
    <p:sldLayoutId r:id="rId1"/>
    <p:sldLayoutId r:id="rId2"/>
    <p:sldLayoutId r:id="rId3"/>
    <p:sldLayoutId r:id="rId4"/>
    <p:sldLayoutId r:id="rId5"/>
    <p:sldLayoutId r:id="rId6"/>
    <p:sldLayoutId r:id="rId7"/>
    <p:sldLayoutId r:id="rId8"/>
    <p:sldLayoutId r:id="rId9"/>
    <p:sldLayoutId r:id="rId10"/>
    <p:sldLayoutId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b="0" i="0" kern="1200">
          <a:solidFill>
            <a:schemeClr val="tx1"/>
          </a:solidFill>
          <a:latin typeface="Helvetica Neue Light"/>
          <a:ea typeface="+mn-ea"/>
          <a:cs typeface="Helvetica Neue Light"/>
        </a:defRPr>
      </a:lvl1pPr>
      <a:lvl2pPr marL="742950" indent="-285750" algn="l" defTabSz="457200" rtl="0" eaLnBrk="1" latinLnBrk="0" hangingPunct="1">
        <a:spcBef>
          <a:spcPct val="20000"/>
        </a:spcBef>
        <a:buFont typeface="Arial"/>
        <a:buChar char="–"/>
        <a:defRPr sz="2800" b="0" i="0" kern="1200">
          <a:solidFill>
            <a:schemeClr val="tx1"/>
          </a:solidFill>
          <a:latin typeface="Helvetica Neue Light"/>
          <a:ea typeface="+mn-ea"/>
          <a:cs typeface="Helvetica Neue Light"/>
        </a:defRPr>
      </a:lvl2pPr>
      <a:lvl3pPr marL="1143000" indent="-228600" algn="l" defTabSz="457200" rtl="0" eaLnBrk="1" latinLnBrk="0" hangingPunct="1">
        <a:spcBef>
          <a:spcPct val="20000"/>
        </a:spcBef>
        <a:buFont typeface="Arial"/>
        <a:buChar char="•"/>
        <a:defRPr sz="2400" b="0" i="0" kern="1200">
          <a:solidFill>
            <a:schemeClr val="tx1"/>
          </a:solidFill>
          <a:latin typeface="Helvetica Neue Light"/>
          <a:ea typeface="+mn-ea"/>
          <a:cs typeface="Helvetica Neue Light"/>
        </a:defRPr>
      </a:lvl3pPr>
      <a:lvl4pPr marL="1600200" indent="-228600" algn="l" defTabSz="457200" rtl="0" eaLnBrk="1" latinLnBrk="0" hangingPunct="1">
        <a:spcBef>
          <a:spcPct val="20000"/>
        </a:spcBef>
        <a:buFont typeface="Arial"/>
        <a:buChar char="–"/>
        <a:defRPr sz="2000" b="0" i="0" kern="1200">
          <a:solidFill>
            <a:schemeClr val="tx1"/>
          </a:solidFill>
          <a:latin typeface="Helvetica Neue Light"/>
          <a:ea typeface="+mn-ea"/>
          <a:cs typeface="Helvetica Neue Light"/>
        </a:defRPr>
      </a:lvl4pPr>
      <a:lvl5pPr marL="2057400" indent="-228600" algn="l" defTabSz="457200" rtl="0" eaLnBrk="1" latinLnBrk="0" hangingPunct="1">
        <a:spcBef>
          <a:spcPct val="20000"/>
        </a:spcBef>
        <a:buFont typeface="Arial"/>
        <a:buChar char="»"/>
        <a:defRPr sz="2000" b="0" i="0" kern="1200">
          <a:solidFill>
            <a:schemeClr val="tx1"/>
          </a:solidFill>
          <a:latin typeface="Helvetica Neue Light"/>
          <a:ea typeface="+mn-ea"/>
          <a:cs typeface="Helvetica Neue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gif"/></Relationships>
</file>

<file path=ppt/slides/_rels/slide15.xml.rels><?xml version="1.0" encoding="UTF-8" standalone="yes"?>
<Relationships xmlns="http://schemas.openxmlformats.org/package/2006/relationships"><Relationship Id="rId3" Type="http://schemas.openxmlformats.org/officeDocument/2006/relationships/image" Target="../media/image6.pdf"/><Relationship Id="rId4"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image" Target="../media/image5.gif"/></Relationships>
</file>

<file path=ppt/slides/_rels/slide16.xml.rels><?xml version="1.0" encoding="UTF-8" standalone="yes"?>
<Relationships xmlns="http://schemas.openxmlformats.org/package/2006/relationships"><Relationship Id="rId3" Type="http://schemas.openxmlformats.org/officeDocument/2006/relationships/image" Target="../media/image8.jpeg"/><Relationship Id="rId4" Type="http://schemas.openxmlformats.org/officeDocument/2006/relationships/image" Target="../media/image6.pdf"/><Relationship Id="rId5"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image" Target="../media/image5.gi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eg"/><Relationship Id="rId3" Type="http://schemas.openxmlformats.org/officeDocument/2006/relationships/image" Target="../media/image5.gi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eg"/></Relationships>
</file>

<file path=ppt/slides/_rels/slide24.xml.rels><?xml version="1.0" encoding="UTF-8" standalone="yes"?>
<Relationships xmlns="http://schemas.openxmlformats.org/package/2006/relationships"><Relationship Id="rId3" Type="http://schemas.openxmlformats.org/officeDocument/2006/relationships/image" Target="../media/image6.pdf"/><Relationship Id="rId4"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image" Target="../media/image11.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e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e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e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Picture 1" descr="NS13_NAMMU_PP16x9.jpg"/>
          <p:cNvPicPr>
            <a:picLocks noChangeAspect="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34324" y="-21075"/>
            <a:ext cx="9192257" cy="5178305"/>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extBox 1"/>
          <p:cNvSpPr txBox="1"/>
          <p:nvPr/>
        </p:nvSpPr>
        <p:spPr>
          <a:xfrm>
            <a:off x="528595" y="1173892"/>
            <a:ext cx="7956379" cy="830997"/>
          </a:xfrm>
          <a:prstGeom prst="rect">
            <a:avLst/>
          </a:prstGeom>
          <a:noFill/>
        </p:spPr>
        <p:txBody>
          <a:bodyPr wrap="square" rtlCol="0">
            <a:spAutoFit/>
          </a:bodyPr>
          <a:lstStyle/>
          <a:p>
            <a:r>
              <a:rPr lang="en-US" sz="2400" dirty="0" smtClean="0">
                <a:latin typeface="Helvetica Neue Light"/>
                <a:cs typeface="Helvetica Neue Light"/>
              </a:rPr>
              <a:t>Why do you want to know how much your Music Store is worth?</a:t>
            </a:r>
            <a:endParaRPr lang="en-US" sz="2400" dirty="0">
              <a:latin typeface="Helvetica Neue Light"/>
              <a:cs typeface="Helvetica Neue Light"/>
            </a:endParaRPr>
          </a:p>
        </p:txBody>
      </p:sp>
      <p:sp>
        <p:nvSpPr>
          <p:cNvPr id="3" name="TextBox 2"/>
          <p:cNvSpPr txBox="1"/>
          <p:nvPr/>
        </p:nvSpPr>
        <p:spPr>
          <a:xfrm>
            <a:off x="528595" y="2004889"/>
            <a:ext cx="7956379" cy="523220"/>
          </a:xfrm>
          <a:prstGeom prst="rect">
            <a:avLst/>
          </a:prstGeom>
          <a:noFill/>
        </p:spPr>
        <p:txBody>
          <a:bodyPr wrap="square" rtlCol="0">
            <a:spAutoFit/>
          </a:bodyPr>
          <a:lstStyle/>
          <a:p>
            <a:pPr>
              <a:buFont typeface="Arial"/>
              <a:buChar char="•"/>
            </a:pPr>
            <a:r>
              <a:rPr lang="en-US" sz="1400" dirty="0" smtClean="0">
                <a:latin typeface="Helvetica Neue Light"/>
                <a:cs typeface="Helvetica Neue Light"/>
              </a:rPr>
              <a:t>Curiosity</a:t>
            </a:r>
          </a:p>
          <a:p>
            <a:pPr>
              <a:buFont typeface="Arial"/>
              <a:buChar char="•"/>
            </a:pPr>
            <a:r>
              <a:rPr lang="en-US" sz="1400" dirty="0" smtClean="0">
                <a:latin typeface="Helvetica Neue Light"/>
                <a:cs typeface="Helvetica Neue Light"/>
              </a:rPr>
              <a:t>You are interested in selling your store</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extBox 1"/>
          <p:cNvSpPr txBox="1"/>
          <p:nvPr/>
        </p:nvSpPr>
        <p:spPr>
          <a:xfrm>
            <a:off x="528595" y="1173892"/>
            <a:ext cx="7956379" cy="830997"/>
          </a:xfrm>
          <a:prstGeom prst="rect">
            <a:avLst/>
          </a:prstGeom>
          <a:noFill/>
        </p:spPr>
        <p:txBody>
          <a:bodyPr wrap="square" rtlCol="0">
            <a:spAutoFit/>
          </a:bodyPr>
          <a:lstStyle/>
          <a:p>
            <a:r>
              <a:rPr lang="en-US" sz="2400" dirty="0" smtClean="0">
                <a:latin typeface="Helvetica Neue Light"/>
                <a:cs typeface="Helvetica Neue Light"/>
              </a:rPr>
              <a:t>Why do you want to know how much your Music Store is worth?</a:t>
            </a:r>
            <a:endParaRPr lang="en-US" sz="2400" dirty="0">
              <a:latin typeface="Helvetica Neue Light"/>
              <a:cs typeface="Helvetica Neue Light"/>
            </a:endParaRPr>
          </a:p>
        </p:txBody>
      </p:sp>
      <p:sp>
        <p:nvSpPr>
          <p:cNvPr id="3" name="TextBox 2"/>
          <p:cNvSpPr txBox="1"/>
          <p:nvPr/>
        </p:nvSpPr>
        <p:spPr>
          <a:xfrm>
            <a:off x="528595" y="2004889"/>
            <a:ext cx="7956379" cy="738664"/>
          </a:xfrm>
          <a:prstGeom prst="rect">
            <a:avLst/>
          </a:prstGeom>
          <a:noFill/>
        </p:spPr>
        <p:txBody>
          <a:bodyPr wrap="square" rtlCol="0">
            <a:spAutoFit/>
          </a:bodyPr>
          <a:lstStyle/>
          <a:p>
            <a:pPr>
              <a:buFont typeface="Arial"/>
              <a:buChar char="•"/>
            </a:pPr>
            <a:r>
              <a:rPr lang="en-US" sz="1400" dirty="0" smtClean="0">
                <a:latin typeface="Helvetica Neue Light"/>
                <a:cs typeface="Helvetica Neue Light"/>
              </a:rPr>
              <a:t>Curiosity</a:t>
            </a:r>
          </a:p>
          <a:p>
            <a:pPr>
              <a:buFont typeface="Arial"/>
              <a:buChar char="•"/>
            </a:pPr>
            <a:r>
              <a:rPr lang="en-US" sz="1400" dirty="0" smtClean="0">
                <a:latin typeface="Helvetica Neue Light"/>
                <a:cs typeface="Helvetica Neue Light"/>
              </a:rPr>
              <a:t>You are interested in selling your store</a:t>
            </a:r>
          </a:p>
          <a:p>
            <a:pPr>
              <a:buFont typeface="Arial"/>
              <a:buChar char="•"/>
            </a:pPr>
            <a:r>
              <a:rPr lang="en-US" sz="1400" dirty="0" smtClean="0">
                <a:latin typeface="Helvetica Neue Light"/>
                <a:cs typeface="Helvetica Neue Light"/>
              </a:rPr>
              <a:t>You are interested in buying a store</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extBox 1"/>
          <p:cNvSpPr txBox="1"/>
          <p:nvPr/>
        </p:nvSpPr>
        <p:spPr>
          <a:xfrm>
            <a:off x="528595" y="1173892"/>
            <a:ext cx="7956379" cy="830997"/>
          </a:xfrm>
          <a:prstGeom prst="rect">
            <a:avLst/>
          </a:prstGeom>
          <a:noFill/>
        </p:spPr>
        <p:txBody>
          <a:bodyPr wrap="square" rtlCol="0">
            <a:spAutoFit/>
          </a:bodyPr>
          <a:lstStyle/>
          <a:p>
            <a:r>
              <a:rPr lang="en-US" sz="2400" dirty="0" smtClean="0">
                <a:latin typeface="Helvetica Neue Light"/>
                <a:cs typeface="Helvetica Neue Light"/>
              </a:rPr>
              <a:t>Why do you want to know how much your Music Store is worth?</a:t>
            </a:r>
            <a:endParaRPr lang="en-US" sz="2400" dirty="0">
              <a:latin typeface="Helvetica Neue Light"/>
              <a:cs typeface="Helvetica Neue Light"/>
            </a:endParaRPr>
          </a:p>
        </p:txBody>
      </p:sp>
      <p:sp>
        <p:nvSpPr>
          <p:cNvPr id="3" name="TextBox 2"/>
          <p:cNvSpPr txBox="1"/>
          <p:nvPr/>
        </p:nvSpPr>
        <p:spPr>
          <a:xfrm>
            <a:off x="528595" y="2004889"/>
            <a:ext cx="7956379" cy="954107"/>
          </a:xfrm>
          <a:prstGeom prst="rect">
            <a:avLst/>
          </a:prstGeom>
          <a:noFill/>
        </p:spPr>
        <p:txBody>
          <a:bodyPr wrap="square" rtlCol="0">
            <a:spAutoFit/>
          </a:bodyPr>
          <a:lstStyle/>
          <a:p>
            <a:pPr>
              <a:buFont typeface="Arial"/>
              <a:buChar char="•"/>
            </a:pPr>
            <a:r>
              <a:rPr lang="en-US" sz="1400" dirty="0" smtClean="0">
                <a:latin typeface="Helvetica Neue Light"/>
                <a:cs typeface="Helvetica Neue Light"/>
              </a:rPr>
              <a:t>Curiosity</a:t>
            </a:r>
          </a:p>
          <a:p>
            <a:pPr>
              <a:buFont typeface="Arial"/>
              <a:buChar char="•"/>
            </a:pPr>
            <a:r>
              <a:rPr lang="en-US" sz="1400" dirty="0" smtClean="0">
                <a:latin typeface="Helvetica Neue Light"/>
                <a:cs typeface="Helvetica Neue Light"/>
              </a:rPr>
              <a:t>You are interested in selling your store</a:t>
            </a:r>
          </a:p>
          <a:p>
            <a:pPr>
              <a:buFont typeface="Arial"/>
              <a:buChar char="•"/>
            </a:pPr>
            <a:r>
              <a:rPr lang="en-US" sz="1400" dirty="0" smtClean="0">
                <a:latin typeface="Helvetica Neue Light"/>
                <a:cs typeface="Helvetica Neue Light"/>
              </a:rPr>
              <a:t>You are interested in buying a store</a:t>
            </a:r>
          </a:p>
          <a:p>
            <a:pPr>
              <a:buFont typeface="Arial"/>
              <a:buChar char="•"/>
            </a:pPr>
            <a:r>
              <a:rPr lang="en-US" sz="1400" dirty="0" smtClean="0">
                <a:latin typeface="Helvetica Neue Light"/>
                <a:cs typeface="Helvetica Neue Light"/>
              </a:rPr>
              <a:t>Estate planning purposes</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extBox 1"/>
          <p:cNvSpPr txBox="1"/>
          <p:nvPr/>
        </p:nvSpPr>
        <p:spPr>
          <a:xfrm>
            <a:off x="528595" y="1173892"/>
            <a:ext cx="7956379" cy="830997"/>
          </a:xfrm>
          <a:prstGeom prst="rect">
            <a:avLst/>
          </a:prstGeom>
          <a:noFill/>
        </p:spPr>
        <p:txBody>
          <a:bodyPr wrap="square" rtlCol="0">
            <a:spAutoFit/>
          </a:bodyPr>
          <a:lstStyle/>
          <a:p>
            <a:r>
              <a:rPr lang="en-US" sz="2400" dirty="0" smtClean="0">
                <a:latin typeface="Helvetica Neue Light"/>
                <a:cs typeface="Helvetica Neue Light"/>
              </a:rPr>
              <a:t>Why do you want to know how much your Music Store is worth?</a:t>
            </a:r>
            <a:endParaRPr lang="en-US" sz="2400" dirty="0">
              <a:latin typeface="Helvetica Neue Light"/>
              <a:cs typeface="Helvetica Neue Light"/>
            </a:endParaRPr>
          </a:p>
        </p:txBody>
      </p:sp>
      <p:sp>
        <p:nvSpPr>
          <p:cNvPr id="3" name="TextBox 2"/>
          <p:cNvSpPr txBox="1"/>
          <p:nvPr/>
        </p:nvSpPr>
        <p:spPr>
          <a:xfrm>
            <a:off x="528595" y="2004889"/>
            <a:ext cx="7956379" cy="1169551"/>
          </a:xfrm>
          <a:prstGeom prst="rect">
            <a:avLst/>
          </a:prstGeom>
          <a:noFill/>
        </p:spPr>
        <p:txBody>
          <a:bodyPr wrap="square" rtlCol="0">
            <a:spAutoFit/>
          </a:bodyPr>
          <a:lstStyle/>
          <a:p>
            <a:pPr>
              <a:buFont typeface="Arial"/>
              <a:buChar char="•"/>
            </a:pPr>
            <a:r>
              <a:rPr lang="en-US" sz="1400" dirty="0" smtClean="0">
                <a:latin typeface="Helvetica Neue Light"/>
                <a:cs typeface="Helvetica Neue Light"/>
              </a:rPr>
              <a:t>Curiosity</a:t>
            </a:r>
          </a:p>
          <a:p>
            <a:pPr>
              <a:buFont typeface="Arial"/>
              <a:buChar char="•"/>
            </a:pPr>
            <a:r>
              <a:rPr lang="en-US" sz="1400" dirty="0" smtClean="0">
                <a:latin typeface="Helvetica Neue Light"/>
                <a:cs typeface="Helvetica Neue Light"/>
              </a:rPr>
              <a:t>You are interested in selling your store</a:t>
            </a:r>
          </a:p>
          <a:p>
            <a:pPr>
              <a:buFont typeface="Arial"/>
              <a:buChar char="•"/>
            </a:pPr>
            <a:r>
              <a:rPr lang="en-US" sz="1400" dirty="0" smtClean="0">
                <a:latin typeface="Helvetica Neue Light"/>
                <a:cs typeface="Helvetica Neue Light"/>
              </a:rPr>
              <a:t>You are interested in buying a store</a:t>
            </a:r>
          </a:p>
          <a:p>
            <a:pPr>
              <a:buFont typeface="Arial"/>
              <a:buChar char="•"/>
            </a:pPr>
            <a:r>
              <a:rPr lang="en-US" sz="1400" dirty="0" smtClean="0">
                <a:latin typeface="Helvetica Neue Light"/>
                <a:cs typeface="Helvetica Neue Light"/>
              </a:rPr>
              <a:t>Estate planning purposes</a:t>
            </a:r>
          </a:p>
          <a:p>
            <a:pPr>
              <a:buFont typeface="Arial"/>
              <a:buChar char="•"/>
            </a:pPr>
            <a:r>
              <a:rPr lang="en-US" sz="1400" dirty="0" smtClean="0">
                <a:latin typeface="Helvetica Neue Light"/>
                <a:cs typeface="Helvetica Neue Light"/>
              </a:rPr>
              <a:t>The Big “D”</a:t>
            </a:r>
            <a:endParaRPr lang="en-US" sz="1400" dirty="0">
              <a:latin typeface="Helvetica Neue Light"/>
              <a:cs typeface="Helvetica Neue Light"/>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extBox 1"/>
          <p:cNvSpPr txBox="1"/>
          <p:nvPr/>
        </p:nvSpPr>
        <p:spPr>
          <a:xfrm>
            <a:off x="528595" y="1173892"/>
            <a:ext cx="7956379" cy="830997"/>
          </a:xfrm>
          <a:prstGeom prst="rect">
            <a:avLst/>
          </a:prstGeom>
          <a:noFill/>
        </p:spPr>
        <p:txBody>
          <a:bodyPr wrap="square" rtlCol="0">
            <a:spAutoFit/>
          </a:bodyPr>
          <a:lstStyle/>
          <a:p>
            <a:r>
              <a:rPr lang="en-US" sz="2400" dirty="0" smtClean="0">
                <a:latin typeface="Helvetica Neue Light"/>
                <a:cs typeface="Helvetica Neue Light"/>
              </a:rPr>
              <a:t>Why do you want to know how much your Music Store is worth?</a:t>
            </a:r>
            <a:endParaRPr lang="en-US" sz="2400" dirty="0">
              <a:latin typeface="Helvetica Neue Light"/>
              <a:cs typeface="Helvetica Neue Light"/>
            </a:endParaRPr>
          </a:p>
        </p:txBody>
      </p:sp>
      <p:sp>
        <p:nvSpPr>
          <p:cNvPr id="3" name="TextBox 2"/>
          <p:cNvSpPr txBox="1"/>
          <p:nvPr/>
        </p:nvSpPr>
        <p:spPr>
          <a:xfrm>
            <a:off x="528595" y="2004889"/>
            <a:ext cx="7956379" cy="1169551"/>
          </a:xfrm>
          <a:prstGeom prst="rect">
            <a:avLst/>
          </a:prstGeom>
          <a:noFill/>
        </p:spPr>
        <p:txBody>
          <a:bodyPr wrap="square" rtlCol="0">
            <a:spAutoFit/>
          </a:bodyPr>
          <a:lstStyle/>
          <a:p>
            <a:pPr>
              <a:buFont typeface="Arial"/>
              <a:buChar char="•"/>
            </a:pPr>
            <a:r>
              <a:rPr lang="en-US" sz="1400" dirty="0" smtClean="0">
                <a:latin typeface="Helvetica Neue Light"/>
                <a:cs typeface="Helvetica Neue Light"/>
              </a:rPr>
              <a:t>Curiosity</a:t>
            </a:r>
          </a:p>
          <a:p>
            <a:pPr>
              <a:buFont typeface="Arial"/>
              <a:buChar char="•"/>
            </a:pPr>
            <a:r>
              <a:rPr lang="en-US" sz="1400" dirty="0" smtClean="0">
                <a:latin typeface="Helvetica Neue Light"/>
                <a:cs typeface="Helvetica Neue Light"/>
              </a:rPr>
              <a:t>You are interested in selling your store</a:t>
            </a:r>
          </a:p>
          <a:p>
            <a:pPr>
              <a:buFont typeface="Arial"/>
              <a:buChar char="•"/>
            </a:pPr>
            <a:r>
              <a:rPr lang="en-US" sz="1400" dirty="0" smtClean="0">
                <a:latin typeface="Helvetica Neue Light"/>
                <a:cs typeface="Helvetica Neue Light"/>
              </a:rPr>
              <a:t>You are interested in buying a store</a:t>
            </a:r>
          </a:p>
          <a:p>
            <a:pPr>
              <a:buFont typeface="Arial"/>
              <a:buChar char="•"/>
            </a:pPr>
            <a:r>
              <a:rPr lang="en-US" sz="1400" dirty="0" smtClean="0">
                <a:latin typeface="Helvetica Neue Light"/>
                <a:cs typeface="Helvetica Neue Light"/>
              </a:rPr>
              <a:t>Estate planning purposes</a:t>
            </a:r>
          </a:p>
          <a:p>
            <a:pPr>
              <a:buFont typeface="Arial"/>
              <a:buChar char="•"/>
            </a:pPr>
            <a:r>
              <a:rPr lang="en-US" sz="1400" dirty="0" smtClean="0">
                <a:latin typeface="Helvetica Neue Light"/>
                <a:cs typeface="Helvetica Neue Light"/>
              </a:rPr>
              <a:t>The Big “D”</a:t>
            </a:r>
            <a:endParaRPr lang="en-US" sz="1400" dirty="0">
              <a:latin typeface="Helvetica Neue Light"/>
              <a:cs typeface="Helvetica Neue Light"/>
            </a:endParaRPr>
          </a:p>
        </p:txBody>
      </p:sp>
      <p:pic>
        <p:nvPicPr>
          <p:cNvPr id="4" name="Content Placeholder 5" descr="balance-sheet-screenshot.gif"/>
          <p:cNvPicPr>
            <a:picLocks noGrp="1" noChangeAspect="1"/>
          </p:cNvPicPr>
          <p:nvPr/>
        </p:nvPicPr>
        <p:blipFill>
          <a:blip r:embed="rId2"/>
          <a:stretch>
            <a:fillRect/>
          </a:stretch>
        </p:blipFill>
        <p:spPr>
          <a:xfrm>
            <a:off x="4661093" y="2004889"/>
            <a:ext cx="1531843" cy="1928320"/>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extBox 1"/>
          <p:cNvSpPr txBox="1"/>
          <p:nvPr/>
        </p:nvSpPr>
        <p:spPr>
          <a:xfrm>
            <a:off x="528595" y="1173892"/>
            <a:ext cx="7956379" cy="830997"/>
          </a:xfrm>
          <a:prstGeom prst="rect">
            <a:avLst/>
          </a:prstGeom>
          <a:noFill/>
        </p:spPr>
        <p:txBody>
          <a:bodyPr wrap="square" rtlCol="0">
            <a:spAutoFit/>
          </a:bodyPr>
          <a:lstStyle/>
          <a:p>
            <a:r>
              <a:rPr lang="en-US" sz="2400" dirty="0" smtClean="0">
                <a:latin typeface="Helvetica Neue Light"/>
                <a:cs typeface="Helvetica Neue Light"/>
              </a:rPr>
              <a:t>Why do you want to know how much your Music Store is worth?</a:t>
            </a:r>
            <a:endParaRPr lang="en-US" sz="2400" dirty="0">
              <a:latin typeface="Helvetica Neue Light"/>
              <a:cs typeface="Helvetica Neue Light"/>
            </a:endParaRPr>
          </a:p>
        </p:txBody>
      </p:sp>
      <p:sp>
        <p:nvSpPr>
          <p:cNvPr id="3" name="TextBox 2"/>
          <p:cNvSpPr txBox="1"/>
          <p:nvPr/>
        </p:nvSpPr>
        <p:spPr>
          <a:xfrm>
            <a:off x="528595" y="2004889"/>
            <a:ext cx="7956379" cy="1169551"/>
          </a:xfrm>
          <a:prstGeom prst="rect">
            <a:avLst/>
          </a:prstGeom>
          <a:noFill/>
        </p:spPr>
        <p:txBody>
          <a:bodyPr wrap="square" rtlCol="0">
            <a:spAutoFit/>
          </a:bodyPr>
          <a:lstStyle/>
          <a:p>
            <a:pPr>
              <a:buFont typeface="Arial"/>
              <a:buChar char="•"/>
            </a:pPr>
            <a:r>
              <a:rPr lang="en-US" sz="1400" dirty="0" smtClean="0">
                <a:latin typeface="Helvetica Neue Light"/>
                <a:cs typeface="Helvetica Neue Light"/>
              </a:rPr>
              <a:t>Curiosity</a:t>
            </a:r>
          </a:p>
          <a:p>
            <a:pPr>
              <a:buFont typeface="Arial"/>
              <a:buChar char="•"/>
            </a:pPr>
            <a:r>
              <a:rPr lang="en-US" sz="1400" dirty="0" smtClean="0">
                <a:latin typeface="Helvetica Neue Light"/>
                <a:cs typeface="Helvetica Neue Light"/>
              </a:rPr>
              <a:t>You are interested in selling your store</a:t>
            </a:r>
          </a:p>
          <a:p>
            <a:pPr>
              <a:buFont typeface="Arial"/>
              <a:buChar char="•"/>
            </a:pPr>
            <a:r>
              <a:rPr lang="en-US" sz="1400" dirty="0" smtClean="0">
                <a:latin typeface="Helvetica Neue Light"/>
                <a:cs typeface="Helvetica Neue Light"/>
              </a:rPr>
              <a:t>You are interested in buying a store</a:t>
            </a:r>
          </a:p>
          <a:p>
            <a:pPr>
              <a:buFont typeface="Arial"/>
              <a:buChar char="•"/>
            </a:pPr>
            <a:r>
              <a:rPr lang="en-US" sz="1400" dirty="0" smtClean="0">
                <a:latin typeface="Helvetica Neue Light"/>
                <a:cs typeface="Helvetica Neue Light"/>
              </a:rPr>
              <a:t>Estate planning purposes</a:t>
            </a:r>
          </a:p>
          <a:p>
            <a:pPr>
              <a:buFont typeface="Arial"/>
              <a:buChar char="•"/>
            </a:pPr>
            <a:r>
              <a:rPr lang="en-US" sz="1400" dirty="0" smtClean="0">
                <a:latin typeface="Helvetica Neue Light"/>
                <a:cs typeface="Helvetica Neue Light"/>
              </a:rPr>
              <a:t>The Big “D”</a:t>
            </a:r>
            <a:endParaRPr lang="en-US" sz="1400" dirty="0">
              <a:latin typeface="Helvetica Neue Light"/>
              <a:cs typeface="Helvetica Neue Light"/>
            </a:endParaRPr>
          </a:p>
        </p:txBody>
      </p:sp>
      <p:pic>
        <p:nvPicPr>
          <p:cNvPr id="4" name="Content Placeholder 5" descr="balance-sheet-screenshot.gif"/>
          <p:cNvPicPr>
            <a:picLocks noGrp="1" noChangeAspect="1"/>
          </p:cNvPicPr>
          <p:nvPr/>
        </p:nvPicPr>
        <p:blipFill>
          <a:blip r:embed="rId2"/>
          <a:stretch>
            <a:fillRect/>
          </a:stretch>
        </p:blipFill>
        <p:spPr>
          <a:xfrm>
            <a:off x="4661093" y="2004889"/>
            <a:ext cx="1531843" cy="1928320"/>
          </a:xfrm>
          <a:prstGeom prst="rect">
            <a:avLst/>
          </a:prstGeom>
        </p:spPr>
      </p:pic>
      <p:pic>
        <p:nvPicPr>
          <p:cNvPr id="6" name="Picture 5" descr="P:L.pdf"/>
          <p:cNvPicPr>
            <a:picLocks noChangeAspect="1"/>
          </p:cNvPicPr>
          <p:nvPr/>
        </p:nvPicPr>
        <mc:AlternateContent>
          <mc:Choice xmlns:ma="http://schemas.microsoft.com/office/mac/drawingml/2008/main" Requires="ma">
            <p:blipFill>
              <a:blip r:embed="rId3"/>
              <a:stretch>
                <a:fillRect/>
              </a:stretch>
            </p:blipFill>
          </mc:Choice>
          <mc:Fallback>
            <p:blipFill>
              <a:blip r:embed="rId4"/>
              <a:stretch>
                <a:fillRect/>
              </a:stretch>
            </p:blipFill>
          </mc:Fallback>
        </mc:AlternateContent>
        <p:spPr>
          <a:xfrm>
            <a:off x="6192936" y="1682153"/>
            <a:ext cx="2565940" cy="3320628"/>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extBox 1"/>
          <p:cNvSpPr txBox="1"/>
          <p:nvPr/>
        </p:nvSpPr>
        <p:spPr>
          <a:xfrm>
            <a:off x="528595" y="1173892"/>
            <a:ext cx="7956379" cy="830997"/>
          </a:xfrm>
          <a:prstGeom prst="rect">
            <a:avLst/>
          </a:prstGeom>
          <a:noFill/>
        </p:spPr>
        <p:txBody>
          <a:bodyPr wrap="square" rtlCol="0">
            <a:spAutoFit/>
          </a:bodyPr>
          <a:lstStyle/>
          <a:p>
            <a:r>
              <a:rPr lang="en-US" sz="2400" dirty="0" smtClean="0">
                <a:latin typeface="Helvetica Neue Light"/>
                <a:cs typeface="Helvetica Neue Light"/>
              </a:rPr>
              <a:t>Why do you want to know how much your Music Store is worth?</a:t>
            </a:r>
            <a:endParaRPr lang="en-US" sz="2400" dirty="0">
              <a:latin typeface="Helvetica Neue Light"/>
              <a:cs typeface="Helvetica Neue Light"/>
            </a:endParaRPr>
          </a:p>
        </p:txBody>
      </p:sp>
      <p:sp>
        <p:nvSpPr>
          <p:cNvPr id="3" name="TextBox 2"/>
          <p:cNvSpPr txBox="1"/>
          <p:nvPr/>
        </p:nvSpPr>
        <p:spPr>
          <a:xfrm>
            <a:off x="528595" y="2004889"/>
            <a:ext cx="7956379" cy="1169551"/>
          </a:xfrm>
          <a:prstGeom prst="rect">
            <a:avLst/>
          </a:prstGeom>
          <a:noFill/>
        </p:spPr>
        <p:txBody>
          <a:bodyPr wrap="square" rtlCol="0">
            <a:spAutoFit/>
          </a:bodyPr>
          <a:lstStyle/>
          <a:p>
            <a:pPr>
              <a:buFont typeface="Arial"/>
              <a:buChar char="•"/>
            </a:pPr>
            <a:r>
              <a:rPr lang="en-US" sz="1400" dirty="0" smtClean="0">
                <a:latin typeface="Helvetica Neue Light"/>
                <a:cs typeface="Helvetica Neue Light"/>
              </a:rPr>
              <a:t>Curiosity</a:t>
            </a:r>
          </a:p>
          <a:p>
            <a:pPr>
              <a:buFont typeface="Arial"/>
              <a:buChar char="•"/>
            </a:pPr>
            <a:r>
              <a:rPr lang="en-US" sz="1400" dirty="0" smtClean="0">
                <a:latin typeface="Helvetica Neue Light"/>
                <a:cs typeface="Helvetica Neue Light"/>
              </a:rPr>
              <a:t>You are interested in selling your store</a:t>
            </a:r>
          </a:p>
          <a:p>
            <a:pPr>
              <a:buFont typeface="Arial"/>
              <a:buChar char="•"/>
            </a:pPr>
            <a:r>
              <a:rPr lang="en-US" sz="1400" dirty="0" smtClean="0">
                <a:latin typeface="Helvetica Neue Light"/>
                <a:cs typeface="Helvetica Neue Light"/>
              </a:rPr>
              <a:t>You are interested in buying a store</a:t>
            </a:r>
          </a:p>
          <a:p>
            <a:pPr>
              <a:buFont typeface="Arial"/>
              <a:buChar char="•"/>
            </a:pPr>
            <a:r>
              <a:rPr lang="en-US" sz="1400" dirty="0" smtClean="0">
                <a:latin typeface="Helvetica Neue Light"/>
                <a:cs typeface="Helvetica Neue Light"/>
              </a:rPr>
              <a:t>Estate planning purposes</a:t>
            </a:r>
          </a:p>
          <a:p>
            <a:pPr>
              <a:buFont typeface="Arial"/>
              <a:buChar char="•"/>
            </a:pPr>
            <a:r>
              <a:rPr lang="en-US" sz="1400" dirty="0" smtClean="0">
                <a:latin typeface="Helvetica Neue Light"/>
                <a:cs typeface="Helvetica Neue Light"/>
              </a:rPr>
              <a:t>The Big “D”</a:t>
            </a:r>
            <a:endParaRPr lang="en-US" sz="1400" dirty="0">
              <a:latin typeface="Helvetica Neue Light"/>
              <a:cs typeface="Helvetica Neue Light"/>
            </a:endParaRPr>
          </a:p>
        </p:txBody>
      </p:sp>
      <p:pic>
        <p:nvPicPr>
          <p:cNvPr id="4" name="Content Placeholder 5" descr="balance-sheet-screenshot.gif"/>
          <p:cNvPicPr>
            <a:picLocks noGrp="1" noChangeAspect="1"/>
          </p:cNvPicPr>
          <p:nvPr/>
        </p:nvPicPr>
        <p:blipFill>
          <a:blip r:embed="rId2"/>
          <a:stretch>
            <a:fillRect/>
          </a:stretch>
        </p:blipFill>
        <p:spPr>
          <a:xfrm>
            <a:off x="4661093" y="2004889"/>
            <a:ext cx="1531843" cy="1928320"/>
          </a:xfrm>
          <a:prstGeom prst="rect">
            <a:avLst/>
          </a:prstGeom>
        </p:spPr>
      </p:pic>
      <p:pic>
        <p:nvPicPr>
          <p:cNvPr id="5" name="Picture 4" descr="images.jpg"/>
          <p:cNvPicPr>
            <a:picLocks noChangeAspect="1"/>
          </p:cNvPicPr>
          <p:nvPr/>
        </p:nvPicPr>
        <p:blipFill>
          <a:blip r:embed="rId3"/>
          <a:stretch>
            <a:fillRect/>
          </a:stretch>
        </p:blipFill>
        <p:spPr>
          <a:xfrm>
            <a:off x="1834225" y="3095009"/>
            <a:ext cx="2238081" cy="1676400"/>
          </a:xfrm>
          <a:prstGeom prst="rect">
            <a:avLst/>
          </a:prstGeom>
        </p:spPr>
      </p:pic>
      <p:pic>
        <p:nvPicPr>
          <p:cNvPr id="6" name="Picture 5" descr="P:L.pdf"/>
          <p:cNvPicPr>
            <a:picLocks noChangeAspect="1"/>
          </p:cNvPicPr>
          <p:nvPr/>
        </p:nvPicPr>
        <mc:AlternateContent>
          <mc:Choice xmlns:ma="http://schemas.microsoft.com/office/mac/drawingml/2008/main" Requires="ma">
            <p:blipFill>
              <a:blip r:embed="rId4"/>
              <a:stretch>
                <a:fillRect/>
              </a:stretch>
            </p:blipFill>
          </mc:Choice>
          <mc:Fallback>
            <p:blipFill>
              <a:blip r:embed="rId5"/>
              <a:stretch>
                <a:fillRect/>
              </a:stretch>
            </p:blipFill>
          </mc:Fallback>
        </mc:AlternateContent>
        <p:spPr>
          <a:xfrm>
            <a:off x="6192936" y="1682153"/>
            <a:ext cx="2565940" cy="3320628"/>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extBox 1"/>
          <p:cNvSpPr txBox="1"/>
          <p:nvPr/>
        </p:nvSpPr>
        <p:spPr>
          <a:xfrm>
            <a:off x="528595" y="1173892"/>
            <a:ext cx="7956379" cy="461665"/>
          </a:xfrm>
          <a:prstGeom prst="rect">
            <a:avLst/>
          </a:prstGeom>
          <a:noFill/>
        </p:spPr>
        <p:txBody>
          <a:bodyPr wrap="square" rtlCol="0">
            <a:spAutoFit/>
          </a:bodyPr>
          <a:lstStyle/>
          <a:p>
            <a:r>
              <a:rPr lang="en-US" sz="2400" dirty="0" smtClean="0">
                <a:latin typeface="Helvetica Neue Light"/>
                <a:cs typeface="Helvetica Neue Light"/>
              </a:rPr>
              <a:t>Market Approach</a:t>
            </a:r>
            <a:endParaRPr lang="en-US" sz="2400" dirty="0">
              <a:latin typeface="Helvetica Neue Light"/>
              <a:cs typeface="Helvetica Neue Light"/>
            </a:endParaRPr>
          </a:p>
        </p:txBody>
      </p:sp>
      <p:pic>
        <p:nvPicPr>
          <p:cNvPr id="4" name="Content Placeholder 7" descr="imgres.jpg"/>
          <p:cNvPicPr>
            <a:picLocks noGrp="1" noChangeAspect="1"/>
          </p:cNvPicPr>
          <p:nvPr/>
        </p:nvPicPr>
        <p:blipFill>
          <a:blip r:embed="rId2"/>
          <a:stretch>
            <a:fillRect/>
          </a:stretch>
        </p:blipFill>
        <p:spPr>
          <a:xfrm>
            <a:off x="3693264" y="2245157"/>
            <a:ext cx="1581150" cy="1581150"/>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extBox 1"/>
          <p:cNvSpPr txBox="1"/>
          <p:nvPr/>
        </p:nvSpPr>
        <p:spPr>
          <a:xfrm>
            <a:off x="528595" y="1173892"/>
            <a:ext cx="7956379" cy="461665"/>
          </a:xfrm>
          <a:prstGeom prst="rect">
            <a:avLst/>
          </a:prstGeom>
          <a:noFill/>
        </p:spPr>
        <p:txBody>
          <a:bodyPr wrap="square" rtlCol="0">
            <a:spAutoFit/>
          </a:bodyPr>
          <a:lstStyle/>
          <a:p>
            <a:r>
              <a:rPr lang="en-US" sz="2400" dirty="0" smtClean="0">
                <a:latin typeface="Helvetica Neue Light"/>
                <a:cs typeface="Helvetica Neue Light"/>
              </a:rPr>
              <a:t>Market Approach</a:t>
            </a:r>
            <a:endParaRPr lang="en-US" sz="2400" dirty="0">
              <a:latin typeface="Helvetica Neue Light"/>
              <a:cs typeface="Helvetica Neue Light"/>
            </a:endParaRPr>
          </a:p>
        </p:txBody>
      </p:sp>
      <p:sp>
        <p:nvSpPr>
          <p:cNvPr id="3" name="TextBox 2"/>
          <p:cNvSpPr txBox="1"/>
          <p:nvPr/>
        </p:nvSpPr>
        <p:spPr>
          <a:xfrm>
            <a:off x="660400" y="1635557"/>
            <a:ext cx="7824574" cy="523220"/>
          </a:xfrm>
          <a:prstGeom prst="rect">
            <a:avLst/>
          </a:prstGeom>
          <a:noFill/>
        </p:spPr>
        <p:txBody>
          <a:bodyPr wrap="square" rtlCol="0">
            <a:spAutoFit/>
          </a:bodyPr>
          <a:lstStyle/>
          <a:p>
            <a:r>
              <a:rPr lang="en-US" sz="1400" dirty="0" smtClean="0">
                <a:latin typeface="Helvetica Neue Light"/>
                <a:cs typeface="Helvetica Neue Light"/>
              </a:rPr>
              <a:t>Whatever the Market will bear!</a:t>
            </a:r>
          </a:p>
          <a:p>
            <a:endParaRPr lang="en-US" sz="1400" dirty="0" smtClean="0">
              <a:latin typeface="Helvetica Neue Light"/>
              <a:cs typeface="Helvetica Neue Light"/>
            </a:endParaRPr>
          </a:p>
          <a:p>
            <a:endParaRPr lang="en-US" sz="1400" dirty="0">
              <a:latin typeface="Helvetica Neue Light"/>
              <a:cs typeface="Helvetica Neue Light"/>
            </a:endParaRPr>
          </a:p>
        </p:txBody>
      </p:sp>
      <p:pic>
        <p:nvPicPr>
          <p:cNvPr id="4" name="Content Placeholder 7" descr="imgres.jpg"/>
          <p:cNvPicPr>
            <a:picLocks noGrp="1" noChangeAspect="1"/>
          </p:cNvPicPr>
          <p:nvPr/>
        </p:nvPicPr>
        <p:blipFill>
          <a:blip r:embed="rId2"/>
          <a:stretch>
            <a:fillRect/>
          </a:stretch>
        </p:blipFill>
        <p:spPr>
          <a:xfrm>
            <a:off x="3693264" y="2245157"/>
            <a:ext cx="1581150" cy="1581150"/>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extBox 1"/>
          <p:cNvSpPr txBox="1"/>
          <p:nvPr/>
        </p:nvSpPr>
        <p:spPr>
          <a:xfrm>
            <a:off x="528595" y="1173892"/>
            <a:ext cx="7956379" cy="461665"/>
          </a:xfrm>
          <a:prstGeom prst="rect">
            <a:avLst/>
          </a:prstGeom>
          <a:noFill/>
        </p:spPr>
        <p:txBody>
          <a:bodyPr wrap="square" rtlCol="0">
            <a:spAutoFit/>
          </a:bodyPr>
          <a:lstStyle/>
          <a:p>
            <a:r>
              <a:rPr lang="en-US" sz="2400" dirty="0" smtClean="0">
                <a:latin typeface="Helvetica Neue Light"/>
                <a:cs typeface="Helvetica Neue Light"/>
              </a:rPr>
              <a:t>Asset Approach</a:t>
            </a:r>
            <a:endParaRPr lang="en-US" sz="2400" dirty="0">
              <a:latin typeface="Helvetica Neue Light"/>
              <a:cs typeface="Helvetica Neue Light"/>
            </a:endParaRPr>
          </a:p>
        </p:txBody>
      </p:sp>
      <p:pic>
        <p:nvPicPr>
          <p:cNvPr id="4" name="Content Placeholder 3" descr="images.jpg"/>
          <p:cNvPicPr>
            <a:picLocks noGrp="1" noChangeAspect="1"/>
          </p:cNvPicPr>
          <p:nvPr/>
        </p:nvPicPr>
        <p:blipFill>
          <a:blip r:embed="rId2"/>
          <a:stretch>
            <a:fillRect/>
          </a:stretch>
        </p:blipFill>
        <p:spPr>
          <a:xfrm>
            <a:off x="542324" y="1635557"/>
            <a:ext cx="1549400" cy="1549400"/>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extBox 1"/>
          <p:cNvSpPr txBox="1"/>
          <p:nvPr/>
        </p:nvSpPr>
        <p:spPr>
          <a:xfrm>
            <a:off x="528595" y="1173892"/>
            <a:ext cx="7956379" cy="461665"/>
          </a:xfrm>
          <a:prstGeom prst="rect">
            <a:avLst/>
          </a:prstGeom>
          <a:noFill/>
        </p:spPr>
        <p:txBody>
          <a:bodyPr wrap="square" rtlCol="0">
            <a:spAutoFit/>
          </a:bodyPr>
          <a:lstStyle/>
          <a:p>
            <a:r>
              <a:rPr lang="en-US" sz="2400" dirty="0" smtClean="0">
                <a:latin typeface="Helvetica Neue Light"/>
                <a:cs typeface="Helvetica Neue Light"/>
              </a:rPr>
              <a:t>What’s Your Music Store Worth?</a:t>
            </a:r>
            <a:endParaRPr lang="en-US" sz="2400" dirty="0">
              <a:latin typeface="Helvetica Neue Light"/>
              <a:cs typeface="Helvetica Neue Light"/>
            </a:endParaRPr>
          </a:p>
        </p:txBody>
      </p:sp>
      <p:pic>
        <p:nvPicPr>
          <p:cNvPr id="4" name="Picture 3" descr="gold_dollar.jpg"/>
          <p:cNvPicPr>
            <a:picLocks noChangeAspect="1"/>
          </p:cNvPicPr>
          <p:nvPr/>
        </p:nvPicPr>
        <p:blipFill>
          <a:blip r:embed="rId2"/>
          <a:stretch>
            <a:fillRect/>
          </a:stretch>
        </p:blipFill>
        <p:spPr>
          <a:xfrm>
            <a:off x="3512752" y="2144154"/>
            <a:ext cx="1882378" cy="2509837"/>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extBox 1"/>
          <p:cNvSpPr txBox="1"/>
          <p:nvPr/>
        </p:nvSpPr>
        <p:spPr>
          <a:xfrm>
            <a:off x="528595" y="1173892"/>
            <a:ext cx="7956379" cy="461665"/>
          </a:xfrm>
          <a:prstGeom prst="rect">
            <a:avLst/>
          </a:prstGeom>
          <a:noFill/>
        </p:spPr>
        <p:txBody>
          <a:bodyPr wrap="square" rtlCol="0">
            <a:spAutoFit/>
          </a:bodyPr>
          <a:lstStyle/>
          <a:p>
            <a:r>
              <a:rPr lang="en-US" sz="2400" dirty="0" smtClean="0">
                <a:latin typeface="Helvetica Neue Light"/>
                <a:cs typeface="Helvetica Neue Light"/>
              </a:rPr>
              <a:t>Asset Approach</a:t>
            </a:r>
            <a:endParaRPr lang="en-US" sz="2400" dirty="0">
              <a:latin typeface="Helvetica Neue Light"/>
              <a:cs typeface="Helvetica Neue Light"/>
            </a:endParaRPr>
          </a:p>
        </p:txBody>
      </p:sp>
      <p:sp>
        <p:nvSpPr>
          <p:cNvPr id="3" name="TextBox 2"/>
          <p:cNvSpPr txBox="1"/>
          <p:nvPr/>
        </p:nvSpPr>
        <p:spPr>
          <a:xfrm>
            <a:off x="680720" y="4061023"/>
            <a:ext cx="7956379" cy="307777"/>
          </a:xfrm>
          <a:prstGeom prst="rect">
            <a:avLst/>
          </a:prstGeom>
          <a:noFill/>
        </p:spPr>
        <p:txBody>
          <a:bodyPr wrap="square" rtlCol="0">
            <a:spAutoFit/>
          </a:bodyPr>
          <a:lstStyle/>
          <a:p>
            <a:r>
              <a:rPr lang="en-US" sz="1400" dirty="0" smtClean="0">
                <a:latin typeface="Helvetica Neue Light"/>
                <a:cs typeface="Helvetica Neue Light"/>
              </a:rPr>
              <a:t>The Balance Sheet</a:t>
            </a:r>
            <a:endParaRPr lang="en-US" sz="1400" dirty="0">
              <a:latin typeface="Helvetica Neue Light"/>
              <a:cs typeface="Helvetica Neue Light"/>
            </a:endParaRPr>
          </a:p>
        </p:txBody>
      </p:sp>
      <p:pic>
        <p:nvPicPr>
          <p:cNvPr id="4" name="Content Placeholder 3" descr="images.jpg"/>
          <p:cNvPicPr>
            <a:picLocks noGrp="1" noChangeAspect="1"/>
          </p:cNvPicPr>
          <p:nvPr/>
        </p:nvPicPr>
        <p:blipFill>
          <a:blip r:embed="rId2"/>
          <a:stretch>
            <a:fillRect/>
          </a:stretch>
        </p:blipFill>
        <p:spPr>
          <a:xfrm>
            <a:off x="542324" y="1635557"/>
            <a:ext cx="1549400" cy="1549400"/>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extBox 1"/>
          <p:cNvSpPr txBox="1"/>
          <p:nvPr/>
        </p:nvSpPr>
        <p:spPr>
          <a:xfrm>
            <a:off x="528595" y="1173892"/>
            <a:ext cx="7956379" cy="461665"/>
          </a:xfrm>
          <a:prstGeom prst="rect">
            <a:avLst/>
          </a:prstGeom>
          <a:noFill/>
        </p:spPr>
        <p:txBody>
          <a:bodyPr wrap="square" rtlCol="0">
            <a:spAutoFit/>
          </a:bodyPr>
          <a:lstStyle/>
          <a:p>
            <a:r>
              <a:rPr lang="en-US" sz="2400" dirty="0" smtClean="0">
                <a:latin typeface="Helvetica Neue Light"/>
                <a:cs typeface="Helvetica Neue Light"/>
              </a:rPr>
              <a:t>Asset Approach</a:t>
            </a:r>
            <a:endParaRPr lang="en-US" sz="2400" dirty="0">
              <a:latin typeface="Helvetica Neue Light"/>
              <a:cs typeface="Helvetica Neue Light"/>
            </a:endParaRPr>
          </a:p>
        </p:txBody>
      </p:sp>
      <p:sp>
        <p:nvSpPr>
          <p:cNvPr id="3" name="TextBox 2"/>
          <p:cNvSpPr txBox="1"/>
          <p:nvPr/>
        </p:nvSpPr>
        <p:spPr>
          <a:xfrm>
            <a:off x="680720" y="4061023"/>
            <a:ext cx="7956379" cy="307777"/>
          </a:xfrm>
          <a:prstGeom prst="rect">
            <a:avLst/>
          </a:prstGeom>
          <a:noFill/>
        </p:spPr>
        <p:txBody>
          <a:bodyPr wrap="square" rtlCol="0">
            <a:spAutoFit/>
          </a:bodyPr>
          <a:lstStyle/>
          <a:p>
            <a:r>
              <a:rPr lang="en-US" sz="1400" dirty="0" smtClean="0">
                <a:latin typeface="Helvetica Neue Light"/>
                <a:cs typeface="Helvetica Neue Light"/>
              </a:rPr>
              <a:t>The Balance Sheet</a:t>
            </a:r>
            <a:endParaRPr lang="en-US" sz="1400" dirty="0">
              <a:latin typeface="Helvetica Neue Light"/>
              <a:cs typeface="Helvetica Neue Light"/>
            </a:endParaRPr>
          </a:p>
        </p:txBody>
      </p:sp>
      <p:pic>
        <p:nvPicPr>
          <p:cNvPr id="4" name="Content Placeholder 3" descr="images.jpg"/>
          <p:cNvPicPr>
            <a:picLocks noGrp="1" noChangeAspect="1"/>
          </p:cNvPicPr>
          <p:nvPr/>
        </p:nvPicPr>
        <p:blipFill>
          <a:blip r:embed="rId2"/>
          <a:stretch>
            <a:fillRect/>
          </a:stretch>
        </p:blipFill>
        <p:spPr>
          <a:xfrm>
            <a:off x="542324" y="1635557"/>
            <a:ext cx="1549400" cy="1549400"/>
          </a:xfrm>
          <a:prstGeom prst="rect">
            <a:avLst/>
          </a:prstGeom>
        </p:spPr>
      </p:pic>
      <p:pic>
        <p:nvPicPr>
          <p:cNvPr id="5" name="Content Placeholder 5" descr="balance-sheet-screenshot.gif"/>
          <p:cNvPicPr>
            <a:picLocks noGrp="1" noChangeAspect="1"/>
          </p:cNvPicPr>
          <p:nvPr/>
        </p:nvPicPr>
        <p:blipFill>
          <a:blip r:embed="rId3"/>
          <a:stretch>
            <a:fillRect/>
          </a:stretch>
        </p:blipFill>
        <p:spPr>
          <a:xfrm>
            <a:off x="4476863" y="1173892"/>
            <a:ext cx="3000898" cy="3777601"/>
          </a:xfrm>
          <a:prstGeom prst="rect">
            <a:avLst/>
          </a:prstGeo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extBox 1"/>
          <p:cNvSpPr txBox="1"/>
          <p:nvPr/>
        </p:nvSpPr>
        <p:spPr>
          <a:xfrm>
            <a:off x="528595" y="1173892"/>
            <a:ext cx="7956379" cy="461665"/>
          </a:xfrm>
          <a:prstGeom prst="rect">
            <a:avLst/>
          </a:prstGeom>
          <a:noFill/>
        </p:spPr>
        <p:txBody>
          <a:bodyPr wrap="square" rtlCol="0">
            <a:spAutoFit/>
          </a:bodyPr>
          <a:lstStyle/>
          <a:p>
            <a:r>
              <a:rPr lang="en-US" sz="2400" dirty="0" smtClean="0">
                <a:latin typeface="Helvetica Neue Light"/>
                <a:cs typeface="Helvetica Neue Light"/>
              </a:rPr>
              <a:t>The Income Approach</a:t>
            </a:r>
            <a:endParaRPr lang="en-US" sz="2400" dirty="0">
              <a:latin typeface="Helvetica Neue Light"/>
              <a:cs typeface="Helvetica Neue Light"/>
            </a:endParaRPr>
          </a:p>
        </p:txBody>
      </p:sp>
      <p:pic>
        <p:nvPicPr>
          <p:cNvPr id="4" name="Content Placeholder 3" descr="images-1.jpg"/>
          <p:cNvPicPr>
            <a:picLocks noGrp="1" noChangeAspect="1"/>
          </p:cNvPicPr>
          <p:nvPr/>
        </p:nvPicPr>
        <p:blipFill>
          <a:blip r:embed="rId2"/>
          <a:stretch>
            <a:fillRect/>
          </a:stretch>
        </p:blipFill>
        <p:spPr>
          <a:xfrm>
            <a:off x="737315" y="2052320"/>
            <a:ext cx="1329531" cy="1329531"/>
          </a:xfrm>
          <a:prstGeom prst="rect">
            <a:avLst/>
          </a:prstGeo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extBox 1"/>
          <p:cNvSpPr txBox="1"/>
          <p:nvPr/>
        </p:nvSpPr>
        <p:spPr>
          <a:xfrm>
            <a:off x="528595" y="1173892"/>
            <a:ext cx="7956379" cy="461665"/>
          </a:xfrm>
          <a:prstGeom prst="rect">
            <a:avLst/>
          </a:prstGeom>
          <a:noFill/>
        </p:spPr>
        <p:txBody>
          <a:bodyPr wrap="square" rtlCol="0">
            <a:spAutoFit/>
          </a:bodyPr>
          <a:lstStyle/>
          <a:p>
            <a:r>
              <a:rPr lang="en-US" sz="2400" dirty="0" smtClean="0">
                <a:latin typeface="Helvetica Neue Light"/>
                <a:cs typeface="Helvetica Neue Light"/>
              </a:rPr>
              <a:t>The Income Approach</a:t>
            </a:r>
            <a:endParaRPr lang="en-US" sz="2400" dirty="0">
              <a:latin typeface="Helvetica Neue Light"/>
              <a:cs typeface="Helvetica Neue Light"/>
            </a:endParaRPr>
          </a:p>
        </p:txBody>
      </p:sp>
      <p:sp>
        <p:nvSpPr>
          <p:cNvPr id="3" name="TextBox 2"/>
          <p:cNvSpPr txBox="1"/>
          <p:nvPr/>
        </p:nvSpPr>
        <p:spPr>
          <a:xfrm>
            <a:off x="528595" y="4528383"/>
            <a:ext cx="7956379" cy="307777"/>
          </a:xfrm>
          <a:prstGeom prst="rect">
            <a:avLst/>
          </a:prstGeom>
          <a:noFill/>
        </p:spPr>
        <p:txBody>
          <a:bodyPr wrap="square" rtlCol="0">
            <a:spAutoFit/>
          </a:bodyPr>
          <a:lstStyle/>
          <a:p>
            <a:r>
              <a:rPr lang="en-US" sz="1400" dirty="0" smtClean="0">
                <a:latin typeface="Helvetica Neue Light"/>
                <a:cs typeface="Helvetica Neue Light"/>
              </a:rPr>
              <a:t>The Profit and Loss Statement</a:t>
            </a:r>
            <a:endParaRPr lang="en-US" sz="1400" dirty="0">
              <a:latin typeface="Helvetica Neue Light"/>
              <a:cs typeface="Helvetica Neue Light"/>
            </a:endParaRPr>
          </a:p>
        </p:txBody>
      </p:sp>
      <p:pic>
        <p:nvPicPr>
          <p:cNvPr id="4" name="Content Placeholder 3" descr="images-1.jpg"/>
          <p:cNvPicPr>
            <a:picLocks noGrp="1" noChangeAspect="1"/>
          </p:cNvPicPr>
          <p:nvPr/>
        </p:nvPicPr>
        <p:blipFill>
          <a:blip r:embed="rId2"/>
          <a:stretch>
            <a:fillRect/>
          </a:stretch>
        </p:blipFill>
        <p:spPr>
          <a:xfrm>
            <a:off x="737315" y="2052320"/>
            <a:ext cx="1329531" cy="1329531"/>
          </a:xfrm>
          <a:prstGeom prst="rect">
            <a:avLst/>
          </a:prstGeo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extBox 1"/>
          <p:cNvSpPr txBox="1"/>
          <p:nvPr/>
        </p:nvSpPr>
        <p:spPr>
          <a:xfrm>
            <a:off x="528595" y="1173892"/>
            <a:ext cx="7956379" cy="461665"/>
          </a:xfrm>
          <a:prstGeom prst="rect">
            <a:avLst/>
          </a:prstGeom>
          <a:noFill/>
        </p:spPr>
        <p:txBody>
          <a:bodyPr wrap="square" rtlCol="0">
            <a:spAutoFit/>
          </a:bodyPr>
          <a:lstStyle/>
          <a:p>
            <a:r>
              <a:rPr lang="en-US" sz="2400" dirty="0" smtClean="0">
                <a:latin typeface="Helvetica Neue Light"/>
                <a:cs typeface="Helvetica Neue Light"/>
              </a:rPr>
              <a:t>The Income Approach</a:t>
            </a:r>
            <a:endParaRPr lang="en-US" sz="2400" dirty="0">
              <a:latin typeface="Helvetica Neue Light"/>
              <a:cs typeface="Helvetica Neue Light"/>
            </a:endParaRPr>
          </a:p>
        </p:txBody>
      </p:sp>
      <p:sp>
        <p:nvSpPr>
          <p:cNvPr id="3" name="TextBox 2"/>
          <p:cNvSpPr txBox="1"/>
          <p:nvPr/>
        </p:nvSpPr>
        <p:spPr>
          <a:xfrm>
            <a:off x="528595" y="4528383"/>
            <a:ext cx="7956379" cy="307777"/>
          </a:xfrm>
          <a:prstGeom prst="rect">
            <a:avLst/>
          </a:prstGeom>
          <a:noFill/>
        </p:spPr>
        <p:txBody>
          <a:bodyPr wrap="square" rtlCol="0">
            <a:spAutoFit/>
          </a:bodyPr>
          <a:lstStyle/>
          <a:p>
            <a:r>
              <a:rPr lang="en-US" sz="1400" dirty="0" smtClean="0">
                <a:latin typeface="Helvetica Neue Light"/>
                <a:cs typeface="Helvetica Neue Light"/>
              </a:rPr>
              <a:t>The Profit and Loss Statement</a:t>
            </a:r>
            <a:endParaRPr lang="en-US" sz="1400" dirty="0">
              <a:latin typeface="Helvetica Neue Light"/>
              <a:cs typeface="Helvetica Neue Light"/>
            </a:endParaRPr>
          </a:p>
        </p:txBody>
      </p:sp>
      <p:pic>
        <p:nvPicPr>
          <p:cNvPr id="4" name="Content Placeholder 3" descr="images-1.jpg"/>
          <p:cNvPicPr>
            <a:picLocks noGrp="1" noChangeAspect="1"/>
          </p:cNvPicPr>
          <p:nvPr/>
        </p:nvPicPr>
        <p:blipFill>
          <a:blip r:embed="rId2"/>
          <a:stretch>
            <a:fillRect/>
          </a:stretch>
        </p:blipFill>
        <p:spPr>
          <a:xfrm>
            <a:off x="737315" y="2052320"/>
            <a:ext cx="1329531" cy="1329531"/>
          </a:xfrm>
          <a:prstGeom prst="rect">
            <a:avLst/>
          </a:prstGeom>
        </p:spPr>
      </p:pic>
      <p:pic>
        <p:nvPicPr>
          <p:cNvPr id="5" name="Picture 4" descr="P:L.pdf"/>
          <p:cNvPicPr>
            <a:picLocks noChangeAspect="1"/>
          </p:cNvPicPr>
          <p:nvPr/>
        </p:nvPicPr>
        <mc:AlternateContent>
          <mc:Choice xmlns:ma="http://schemas.microsoft.com/office/mac/drawingml/2008/main" Requires="ma">
            <p:blipFill>
              <a:blip r:embed="rId3"/>
              <a:stretch>
                <a:fillRect/>
              </a:stretch>
            </p:blipFill>
          </mc:Choice>
          <mc:Fallback>
            <p:blipFill>
              <a:blip r:embed="rId4"/>
              <a:stretch>
                <a:fillRect/>
              </a:stretch>
            </p:blipFill>
          </mc:Fallback>
        </mc:AlternateContent>
        <p:spPr>
          <a:xfrm>
            <a:off x="4005867" y="785607"/>
            <a:ext cx="3367463" cy="4357893"/>
          </a:xfrm>
          <a:prstGeom prst="rect">
            <a:avLst/>
          </a:prstGeo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extBox 1"/>
          <p:cNvSpPr txBox="1"/>
          <p:nvPr/>
        </p:nvSpPr>
        <p:spPr>
          <a:xfrm>
            <a:off x="528595" y="1173892"/>
            <a:ext cx="7956379" cy="461665"/>
          </a:xfrm>
          <a:prstGeom prst="rect">
            <a:avLst/>
          </a:prstGeom>
          <a:noFill/>
        </p:spPr>
        <p:txBody>
          <a:bodyPr wrap="square" rtlCol="0">
            <a:spAutoFit/>
          </a:bodyPr>
          <a:lstStyle/>
          <a:p>
            <a:r>
              <a:rPr lang="en-US" sz="2400" dirty="0" smtClean="0">
                <a:latin typeface="Helvetica Neue Light"/>
                <a:cs typeface="Helvetica Neue Light"/>
              </a:rPr>
              <a:t>Three Basic Approaches for Buying and Selling</a:t>
            </a:r>
            <a:endParaRPr lang="en-US" sz="2400" dirty="0">
              <a:latin typeface="Helvetica Neue Light"/>
              <a:cs typeface="Helvetica Neue Light"/>
            </a:endParaRPr>
          </a:p>
        </p:txBody>
      </p:sp>
      <p:sp>
        <p:nvSpPr>
          <p:cNvPr id="3" name="TextBox 2"/>
          <p:cNvSpPr txBox="1"/>
          <p:nvPr/>
        </p:nvSpPr>
        <p:spPr>
          <a:xfrm>
            <a:off x="542324" y="2939256"/>
            <a:ext cx="7956379" cy="738664"/>
          </a:xfrm>
          <a:prstGeom prst="rect">
            <a:avLst/>
          </a:prstGeom>
          <a:noFill/>
        </p:spPr>
        <p:txBody>
          <a:bodyPr wrap="square" rtlCol="0">
            <a:spAutoFit/>
          </a:bodyPr>
          <a:lstStyle/>
          <a:p>
            <a:pPr marL="342900" indent="-342900">
              <a:buAutoNum type="arabicPeriod"/>
            </a:pPr>
            <a:r>
              <a:rPr lang="en-US" sz="1400" dirty="0" smtClean="0">
                <a:latin typeface="Helvetica Neue Light"/>
                <a:cs typeface="Helvetica Neue Light"/>
              </a:rPr>
              <a:t>Market Approach</a:t>
            </a:r>
          </a:p>
          <a:p>
            <a:pPr marL="342900" indent="-342900">
              <a:buAutoNum type="arabicPeriod"/>
            </a:pPr>
            <a:r>
              <a:rPr lang="en-US" sz="1400" dirty="0" smtClean="0">
                <a:latin typeface="Helvetica Neue Light"/>
                <a:cs typeface="Helvetica Neue Light"/>
              </a:rPr>
              <a:t>Asset Approach</a:t>
            </a:r>
          </a:p>
          <a:p>
            <a:pPr marL="342900" indent="-342900">
              <a:buAutoNum type="arabicPeriod"/>
            </a:pPr>
            <a:r>
              <a:rPr lang="en-US" sz="1400" dirty="0" smtClean="0">
                <a:latin typeface="Helvetica Neue Light"/>
                <a:cs typeface="Helvetica Neue Light"/>
              </a:rPr>
              <a:t>Income Approach</a:t>
            </a:r>
            <a:endParaRPr lang="en-US" sz="1400" dirty="0">
              <a:latin typeface="Helvetica Neue Light"/>
              <a:cs typeface="Helvetica Neue Light"/>
            </a:endParaRPr>
          </a:p>
        </p:txBody>
      </p:sp>
      <p:pic>
        <p:nvPicPr>
          <p:cNvPr id="4" name="Content Placeholder 3" descr="imgres-2.jpg"/>
          <p:cNvPicPr>
            <a:picLocks noGrp="1" noChangeAspect="1"/>
          </p:cNvPicPr>
          <p:nvPr>
            <p:ph idx="1"/>
          </p:nvPr>
        </p:nvPicPr>
        <p:blipFill>
          <a:blip r:embed="rId2"/>
          <a:stretch>
            <a:fillRect/>
          </a:stretch>
        </p:blipFill>
        <p:spPr>
          <a:xfrm>
            <a:off x="4079240" y="1839784"/>
            <a:ext cx="2857500" cy="2857500"/>
          </a:xfrm>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extBox 1"/>
          <p:cNvSpPr txBox="1"/>
          <p:nvPr/>
        </p:nvSpPr>
        <p:spPr>
          <a:xfrm>
            <a:off x="528595" y="1173892"/>
            <a:ext cx="7956379" cy="461665"/>
          </a:xfrm>
          <a:prstGeom prst="rect">
            <a:avLst/>
          </a:prstGeom>
          <a:noFill/>
        </p:spPr>
        <p:txBody>
          <a:bodyPr wrap="square" rtlCol="0">
            <a:spAutoFit/>
          </a:bodyPr>
          <a:lstStyle/>
          <a:p>
            <a:r>
              <a:rPr lang="en-US" sz="2400" dirty="0" smtClean="0">
                <a:latin typeface="Helvetica Neue Light"/>
                <a:cs typeface="Helvetica Neue Light"/>
              </a:rPr>
              <a:t>The Big “D” </a:t>
            </a:r>
            <a:endParaRPr lang="en-US" sz="2400" dirty="0">
              <a:latin typeface="Helvetica Neue Light"/>
              <a:cs typeface="Helvetica Neue Light"/>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extBox 1"/>
          <p:cNvSpPr txBox="1"/>
          <p:nvPr/>
        </p:nvSpPr>
        <p:spPr>
          <a:xfrm>
            <a:off x="528595" y="1173892"/>
            <a:ext cx="7956379" cy="461665"/>
          </a:xfrm>
          <a:prstGeom prst="rect">
            <a:avLst/>
          </a:prstGeom>
          <a:noFill/>
        </p:spPr>
        <p:txBody>
          <a:bodyPr wrap="square" rtlCol="0">
            <a:spAutoFit/>
          </a:bodyPr>
          <a:lstStyle/>
          <a:p>
            <a:r>
              <a:rPr lang="en-US" sz="2400" dirty="0" smtClean="0">
                <a:latin typeface="Helvetica Neue Light"/>
                <a:cs typeface="Helvetica Neue Light"/>
              </a:rPr>
              <a:t>The Big “D” </a:t>
            </a:r>
            <a:r>
              <a:rPr lang="en-US" sz="2400" dirty="0" err="1" smtClean="0">
                <a:latin typeface="Helvetica Neue Light"/>
                <a:cs typeface="Helvetica Neue Light"/>
                <a:sym typeface="Wingdings"/>
              </a:rPr>
              <a:t></a:t>
            </a:r>
            <a:r>
              <a:rPr lang="en-US" sz="2400" dirty="0" smtClean="0">
                <a:latin typeface="Helvetica Neue Light"/>
                <a:cs typeface="Helvetica Neue Light"/>
                <a:sym typeface="Wingdings"/>
              </a:rPr>
              <a:t> </a:t>
            </a:r>
            <a:endParaRPr lang="en-US" sz="2400" dirty="0">
              <a:latin typeface="Helvetica Neue Light"/>
              <a:cs typeface="Helvetica Neue Light"/>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extBox 1"/>
          <p:cNvSpPr txBox="1"/>
          <p:nvPr/>
        </p:nvSpPr>
        <p:spPr>
          <a:xfrm>
            <a:off x="528595" y="1173892"/>
            <a:ext cx="7956379" cy="461665"/>
          </a:xfrm>
          <a:prstGeom prst="rect">
            <a:avLst/>
          </a:prstGeom>
          <a:noFill/>
        </p:spPr>
        <p:txBody>
          <a:bodyPr wrap="square" rtlCol="0">
            <a:spAutoFit/>
          </a:bodyPr>
          <a:lstStyle/>
          <a:p>
            <a:r>
              <a:rPr lang="en-US" sz="2400" dirty="0" smtClean="0">
                <a:latin typeface="Helvetica Neue Light"/>
                <a:cs typeface="Helvetica Neue Light"/>
              </a:rPr>
              <a:t>The Big “D” </a:t>
            </a:r>
            <a:r>
              <a:rPr lang="en-US" sz="2400" dirty="0" err="1" smtClean="0">
                <a:latin typeface="Helvetica Neue Light"/>
                <a:cs typeface="Helvetica Neue Light"/>
                <a:sym typeface="Wingdings"/>
              </a:rPr>
              <a:t></a:t>
            </a:r>
            <a:r>
              <a:rPr lang="en-US" sz="2400" dirty="0" smtClean="0">
                <a:latin typeface="Helvetica Neue Light"/>
                <a:cs typeface="Helvetica Neue Light"/>
                <a:sym typeface="Wingdings"/>
              </a:rPr>
              <a:t> D</a:t>
            </a:r>
            <a:endParaRPr lang="en-US" sz="2400" dirty="0">
              <a:latin typeface="Helvetica Neue Light"/>
              <a:cs typeface="Helvetica Neue Light"/>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extBox 1"/>
          <p:cNvSpPr txBox="1"/>
          <p:nvPr/>
        </p:nvSpPr>
        <p:spPr>
          <a:xfrm>
            <a:off x="528595" y="1173892"/>
            <a:ext cx="7956379" cy="461665"/>
          </a:xfrm>
          <a:prstGeom prst="rect">
            <a:avLst/>
          </a:prstGeom>
          <a:noFill/>
        </p:spPr>
        <p:txBody>
          <a:bodyPr wrap="square" rtlCol="0">
            <a:spAutoFit/>
          </a:bodyPr>
          <a:lstStyle/>
          <a:p>
            <a:r>
              <a:rPr lang="en-US" sz="2400" dirty="0" smtClean="0">
                <a:latin typeface="Helvetica Neue Light"/>
                <a:cs typeface="Helvetica Neue Light"/>
              </a:rPr>
              <a:t>The Big “D” </a:t>
            </a:r>
            <a:r>
              <a:rPr lang="en-US" sz="2400" dirty="0" err="1" smtClean="0">
                <a:latin typeface="Helvetica Neue Light"/>
                <a:cs typeface="Helvetica Neue Light"/>
                <a:sym typeface="Wingdings"/>
              </a:rPr>
              <a:t></a:t>
            </a:r>
            <a:r>
              <a:rPr lang="en-US" sz="2400" dirty="0" smtClean="0">
                <a:latin typeface="Helvetica Neue Light"/>
                <a:cs typeface="Helvetica Neue Light"/>
                <a:sym typeface="Wingdings"/>
              </a:rPr>
              <a:t> D-I</a:t>
            </a:r>
            <a:endParaRPr lang="en-US" sz="2400" dirty="0">
              <a:latin typeface="Helvetica Neue Light"/>
              <a:cs typeface="Helvetica Neue Light"/>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extBox 1"/>
          <p:cNvSpPr txBox="1"/>
          <p:nvPr/>
        </p:nvSpPr>
        <p:spPr>
          <a:xfrm>
            <a:off x="528595" y="1173892"/>
            <a:ext cx="7956379" cy="461665"/>
          </a:xfrm>
          <a:prstGeom prst="rect">
            <a:avLst/>
          </a:prstGeom>
          <a:noFill/>
        </p:spPr>
        <p:txBody>
          <a:bodyPr wrap="square" rtlCol="0">
            <a:spAutoFit/>
          </a:bodyPr>
          <a:lstStyle/>
          <a:p>
            <a:r>
              <a:rPr lang="en-US" sz="2400" dirty="0" smtClean="0">
                <a:latin typeface="Helvetica Neue Light"/>
                <a:cs typeface="Helvetica Neue Light"/>
              </a:rPr>
              <a:t>What’s Your Music Store Worth?</a:t>
            </a:r>
            <a:endParaRPr lang="en-US" sz="2400" dirty="0">
              <a:latin typeface="Helvetica Neue Light"/>
              <a:cs typeface="Helvetica Neue Light"/>
            </a:endParaRPr>
          </a:p>
        </p:txBody>
      </p:sp>
      <p:pic>
        <p:nvPicPr>
          <p:cNvPr id="4" name="Picture 3" descr="gold_dollar.jpg"/>
          <p:cNvPicPr>
            <a:picLocks noChangeAspect="1"/>
          </p:cNvPicPr>
          <p:nvPr/>
        </p:nvPicPr>
        <p:blipFill>
          <a:blip r:embed="rId2"/>
          <a:stretch>
            <a:fillRect/>
          </a:stretch>
        </p:blipFill>
        <p:spPr>
          <a:xfrm>
            <a:off x="3512752" y="2144154"/>
            <a:ext cx="1882378" cy="2509837"/>
          </a:xfrm>
          <a:prstGeom prst="rect">
            <a:avLst/>
          </a:prstGeom>
        </p:spPr>
      </p:pic>
      <p:sp>
        <p:nvSpPr>
          <p:cNvPr id="5" name="TextBox 4"/>
          <p:cNvSpPr txBox="1"/>
          <p:nvPr/>
        </p:nvSpPr>
        <p:spPr>
          <a:xfrm>
            <a:off x="439351" y="4500102"/>
            <a:ext cx="7956379" cy="307777"/>
          </a:xfrm>
          <a:prstGeom prst="rect">
            <a:avLst/>
          </a:prstGeom>
          <a:noFill/>
        </p:spPr>
        <p:txBody>
          <a:bodyPr wrap="square" rtlCol="0">
            <a:spAutoFit/>
          </a:bodyPr>
          <a:lstStyle/>
          <a:p>
            <a:r>
              <a:rPr lang="en-US" sz="1400" dirty="0" smtClean="0">
                <a:latin typeface="Helvetica Neue Light"/>
                <a:cs typeface="Helvetica Neue Light"/>
              </a:rPr>
              <a:t>Robin Jean </a:t>
            </a:r>
            <a:r>
              <a:rPr lang="en-US" sz="1400" dirty="0" err="1" smtClean="0">
                <a:latin typeface="Helvetica Neue Light"/>
                <a:cs typeface="Helvetica Neue Light"/>
              </a:rPr>
              <a:t>Sassi</a:t>
            </a:r>
            <a:r>
              <a:rPr lang="en-US" sz="1400" dirty="0" smtClean="0">
                <a:latin typeface="Helvetica Neue Light"/>
                <a:cs typeface="Helvetica Neue Light"/>
              </a:rPr>
              <a:t>, Esquire</a:t>
            </a:r>
            <a:endParaRPr lang="en-US" sz="1400" dirty="0">
              <a:latin typeface="Helvetica Neue Light"/>
              <a:cs typeface="Helvetica Neue Light"/>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extBox 1"/>
          <p:cNvSpPr txBox="1"/>
          <p:nvPr/>
        </p:nvSpPr>
        <p:spPr>
          <a:xfrm>
            <a:off x="528595" y="1173892"/>
            <a:ext cx="7956379" cy="461665"/>
          </a:xfrm>
          <a:prstGeom prst="rect">
            <a:avLst/>
          </a:prstGeom>
          <a:noFill/>
        </p:spPr>
        <p:txBody>
          <a:bodyPr wrap="square" rtlCol="0">
            <a:spAutoFit/>
          </a:bodyPr>
          <a:lstStyle/>
          <a:p>
            <a:r>
              <a:rPr lang="en-US" sz="2400" dirty="0" smtClean="0">
                <a:latin typeface="Helvetica Neue Light"/>
                <a:cs typeface="Helvetica Neue Light"/>
              </a:rPr>
              <a:t>The Big “D” </a:t>
            </a:r>
            <a:r>
              <a:rPr lang="en-US" sz="2400" dirty="0" err="1" smtClean="0">
                <a:latin typeface="Helvetica Neue Light"/>
                <a:cs typeface="Helvetica Neue Light"/>
                <a:sym typeface="Wingdings"/>
              </a:rPr>
              <a:t></a:t>
            </a:r>
            <a:r>
              <a:rPr lang="en-US" sz="2400" dirty="0" smtClean="0">
                <a:latin typeface="Helvetica Neue Light"/>
                <a:cs typeface="Helvetica Neue Light"/>
                <a:sym typeface="Wingdings"/>
              </a:rPr>
              <a:t> D-I-V</a:t>
            </a:r>
            <a:endParaRPr lang="en-US" sz="2400" dirty="0">
              <a:latin typeface="Helvetica Neue Light"/>
              <a:cs typeface="Helvetica Neue Light"/>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extBox 1"/>
          <p:cNvSpPr txBox="1"/>
          <p:nvPr/>
        </p:nvSpPr>
        <p:spPr>
          <a:xfrm>
            <a:off x="528595" y="1173892"/>
            <a:ext cx="7956379" cy="461665"/>
          </a:xfrm>
          <a:prstGeom prst="rect">
            <a:avLst/>
          </a:prstGeom>
          <a:noFill/>
        </p:spPr>
        <p:txBody>
          <a:bodyPr wrap="square" rtlCol="0">
            <a:spAutoFit/>
          </a:bodyPr>
          <a:lstStyle/>
          <a:p>
            <a:r>
              <a:rPr lang="en-US" sz="2400" dirty="0" smtClean="0">
                <a:latin typeface="Helvetica Neue Light"/>
                <a:cs typeface="Helvetica Neue Light"/>
              </a:rPr>
              <a:t>The Big “D” </a:t>
            </a:r>
            <a:r>
              <a:rPr lang="en-US" sz="2400" dirty="0" err="1" smtClean="0">
                <a:latin typeface="Helvetica Neue Light"/>
                <a:cs typeface="Helvetica Neue Light"/>
                <a:sym typeface="Wingdings"/>
              </a:rPr>
              <a:t></a:t>
            </a:r>
            <a:r>
              <a:rPr lang="en-US" sz="2400" dirty="0" smtClean="0">
                <a:latin typeface="Helvetica Neue Light"/>
                <a:cs typeface="Helvetica Neue Light"/>
                <a:sym typeface="Wingdings"/>
              </a:rPr>
              <a:t> D-I-V-O</a:t>
            </a:r>
            <a:endParaRPr lang="en-US" sz="2400" dirty="0">
              <a:latin typeface="Helvetica Neue Light"/>
              <a:cs typeface="Helvetica Neue Light"/>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extBox 1"/>
          <p:cNvSpPr txBox="1"/>
          <p:nvPr/>
        </p:nvSpPr>
        <p:spPr>
          <a:xfrm>
            <a:off x="528595" y="1173892"/>
            <a:ext cx="7956379" cy="461665"/>
          </a:xfrm>
          <a:prstGeom prst="rect">
            <a:avLst/>
          </a:prstGeom>
          <a:noFill/>
        </p:spPr>
        <p:txBody>
          <a:bodyPr wrap="square" rtlCol="0">
            <a:spAutoFit/>
          </a:bodyPr>
          <a:lstStyle/>
          <a:p>
            <a:r>
              <a:rPr lang="en-US" sz="2400" dirty="0" smtClean="0">
                <a:latin typeface="Helvetica Neue Light"/>
                <a:cs typeface="Helvetica Neue Light"/>
              </a:rPr>
              <a:t>The Big “D” </a:t>
            </a:r>
            <a:r>
              <a:rPr lang="en-US" sz="2400" dirty="0" err="1" smtClean="0">
                <a:latin typeface="Helvetica Neue Light"/>
                <a:cs typeface="Helvetica Neue Light"/>
                <a:sym typeface="Wingdings"/>
              </a:rPr>
              <a:t></a:t>
            </a:r>
            <a:r>
              <a:rPr lang="en-US" sz="2400" dirty="0" smtClean="0">
                <a:latin typeface="Helvetica Neue Light"/>
                <a:cs typeface="Helvetica Neue Light"/>
                <a:sym typeface="Wingdings"/>
              </a:rPr>
              <a:t> D-I-V-O-R</a:t>
            </a:r>
            <a:endParaRPr lang="en-US" sz="2400" dirty="0">
              <a:latin typeface="Helvetica Neue Light"/>
              <a:cs typeface="Helvetica Neue Light"/>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extBox 1"/>
          <p:cNvSpPr txBox="1"/>
          <p:nvPr/>
        </p:nvSpPr>
        <p:spPr>
          <a:xfrm>
            <a:off x="528595" y="1173892"/>
            <a:ext cx="7956379" cy="461665"/>
          </a:xfrm>
          <a:prstGeom prst="rect">
            <a:avLst/>
          </a:prstGeom>
          <a:noFill/>
        </p:spPr>
        <p:txBody>
          <a:bodyPr wrap="square" rtlCol="0">
            <a:spAutoFit/>
          </a:bodyPr>
          <a:lstStyle/>
          <a:p>
            <a:r>
              <a:rPr lang="en-US" sz="2400" dirty="0" smtClean="0">
                <a:latin typeface="Helvetica Neue Light"/>
                <a:cs typeface="Helvetica Neue Light"/>
              </a:rPr>
              <a:t>The Big “D” </a:t>
            </a:r>
            <a:r>
              <a:rPr lang="en-US" sz="2400" dirty="0" err="1" smtClean="0">
                <a:latin typeface="Helvetica Neue Light"/>
                <a:cs typeface="Helvetica Neue Light"/>
                <a:sym typeface="Wingdings"/>
              </a:rPr>
              <a:t></a:t>
            </a:r>
            <a:r>
              <a:rPr lang="en-US" sz="2400" dirty="0" smtClean="0">
                <a:latin typeface="Helvetica Neue Light"/>
                <a:cs typeface="Helvetica Neue Light"/>
                <a:sym typeface="Wingdings"/>
              </a:rPr>
              <a:t> D-I-V-O-R-C</a:t>
            </a:r>
            <a:endParaRPr lang="en-US" sz="2400" dirty="0">
              <a:latin typeface="Helvetica Neue Light"/>
              <a:cs typeface="Helvetica Neue Light"/>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extBox 1"/>
          <p:cNvSpPr txBox="1"/>
          <p:nvPr/>
        </p:nvSpPr>
        <p:spPr>
          <a:xfrm>
            <a:off x="528595" y="1173892"/>
            <a:ext cx="7956379" cy="461665"/>
          </a:xfrm>
          <a:prstGeom prst="rect">
            <a:avLst/>
          </a:prstGeom>
          <a:noFill/>
        </p:spPr>
        <p:txBody>
          <a:bodyPr wrap="square" rtlCol="0">
            <a:spAutoFit/>
          </a:bodyPr>
          <a:lstStyle/>
          <a:p>
            <a:r>
              <a:rPr lang="en-US" sz="2400" dirty="0" smtClean="0">
                <a:latin typeface="Helvetica Neue Light"/>
                <a:cs typeface="Helvetica Neue Light"/>
              </a:rPr>
              <a:t>The Big “D” </a:t>
            </a:r>
            <a:r>
              <a:rPr lang="en-US" sz="2400" dirty="0" err="1" smtClean="0">
                <a:latin typeface="Helvetica Neue Light"/>
                <a:cs typeface="Helvetica Neue Light"/>
                <a:sym typeface="Wingdings"/>
              </a:rPr>
              <a:t></a:t>
            </a:r>
            <a:r>
              <a:rPr lang="en-US" sz="2400" dirty="0" smtClean="0">
                <a:latin typeface="Helvetica Neue Light"/>
                <a:cs typeface="Helvetica Neue Light"/>
                <a:sym typeface="Wingdings"/>
              </a:rPr>
              <a:t> D-I-V-O-R-C-E</a:t>
            </a:r>
            <a:endParaRPr lang="en-US" sz="2400" dirty="0">
              <a:latin typeface="Helvetica Neue Light"/>
              <a:cs typeface="Helvetica Neue Light"/>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extBox 1"/>
          <p:cNvSpPr txBox="1"/>
          <p:nvPr/>
        </p:nvSpPr>
        <p:spPr>
          <a:xfrm>
            <a:off x="528595" y="1173892"/>
            <a:ext cx="7956379" cy="461665"/>
          </a:xfrm>
          <a:prstGeom prst="rect">
            <a:avLst/>
          </a:prstGeom>
          <a:noFill/>
        </p:spPr>
        <p:txBody>
          <a:bodyPr wrap="square" rtlCol="0">
            <a:spAutoFit/>
          </a:bodyPr>
          <a:lstStyle/>
          <a:p>
            <a:r>
              <a:rPr lang="en-US" sz="2400" dirty="0" smtClean="0">
                <a:latin typeface="Helvetica Neue Light"/>
                <a:cs typeface="Helvetica Neue Light"/>
              </a:rPr>
              <a:t>The Big “D” </a:t>
            </a:r>
            <a:r>
              <a:rPr lang="en-US" sz="2400" dirty="0" err="1" smtClean="0">
                <a:latin typeface="Helvetica Neue Light"/>
                <a:cs typeface="Helvetica Neue Light"/>
                <a:sym typeface="Wingdings"/>
              </a:rPr>
              <a:t></a:t>
            </a:r>
            <a:r>
              <a:rPr lang="en-US" sz="2400" dirty="0" smtClean="0">
                <a:latin typeface="Helvetica Neue Light"/>
                <a:cs typeface="Helvetica Neue Light"/>
                <a:sym typeface="Wingdings"/>
              </a:rPr>
              <a:t> D-I-V-O-R-C-E</a:t>
            </a:r>
            <a:endParaRPr lang="en-US" sz="2400" dirty="0">
              <a:latin typeface="Helvetica Neue Light"/>
              <a:cs typeface="Helvetica Neue Light"/>
            </a:endParaRPr>
          </a:p>
        </p:txBody>
      </p:sp>
      <p:sp>
        <p:nvSpPr>
          <p:cNvPr id="3" name="TextBox 2"/>
          <p:cNvSpPr txBox="1"/>
          <p:nvPr/>
        </p:nvSpPr>
        <p:spPr>
          <a:xfrm>
            <a:off x="542324" y="1839784"/>
            <a:ext cx="7956379" cy="307777"/>
          </a:xfrm>
          <a:prstGeom prst="rect">
            <a:avLst/>
          </a:prstGeom>
          <a:noFill/>
        </p:spPr>
        <p:txBody>
          <a:bodyPr wrap="square" rtlCol="0">
            <a:spAutoFit/>
          </a:bodyPr>
          <a:lstStyle/>
          <a:p>
            <a:pPr algn="ctr"/>
            <a:r>
              <a:rPr lang="en-US" sz="1400" dirty="0" smtClean="0">
                <a:latin typeface="Helvetica Neue Light"/>
                <a:cs typeface="Helvetica Neue Light"/>
              </a:rPr>
              <a:t>FACTORS</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extBox 1"/>
          <p:cNvSpPr txBox="1"/>
          <p:nvPr/>
        </p:nvSpPr>
        <p:spPr>
          <a:xfrm>
            <a:off x="528595" y="1173892"/>
            <a:ext cx="7956379" cy="461665"/>
          </a:xfrm>
          <a:prstGeom prst="rect">
            <a:avLst/>
          </a:prstGeom>
          <a:noFill/>
        </p:spPr>
        <p:txBody>
          <a:bodyPr wrap="square" rtlCol="0">
            <a:spAutoFit/>
          </a:bodyPr>
          <a:lstStyle/>
          <a:p>
            <a:r>
              <a:rPr lang="en-US" sz="2400" dirty="0" smtClean="0">
                <a:latin typeface="Helvetica Neue Light"/>
                <a:cs typeface="Helvetica Neue Light"/>
              </a:rPr>
              <a:t>The Big “D” </a:t>
            </a:r>
            <a:r>
              <a:rPr lang="en-US" sz="2400" dirty="0" err="1" smtClean="0">
                <a:latin typeface="Helvetica Neue Light"/>
                <a:cs typeface="Helvetica Neue Light"/>
                <a:sym typeface="Wingdings"/>
              </a:rPr>
              <a:t></a:t>
            </a:r>
            <a:r>
              <a:rPr lang="en-US" sz="2400" dirty="0" smtClean="0">
                <a:latin typeface="Helvetica Neue Light"/>
                <a:cs typeface="Helvetica Neue Light"/>
                <a:sym typeface="Wingdings"/>
              </a:rPr>
              <a:t> D-I-V-O-R-C-E</a:t>
            </a:r>
            <a:endParaRPr lang="en-US" sz="2400" dirty="0">
              <a:latin typeface="Helvetica Neue Light"/>
              <a:cs typeface="Helvetica Neue Light"/>
            </a:endParaRPr>
          </a:p>
        </p:txBody>
      </p:sp>
      <p:sp>
        <p:nvSpPr>
          <p:cNvPr id="3" name="TextBox 2"/>
          <p:cNvSpPr txBox="1"/>
          <p:nvPr/>
        </p:nvSpPr>
        <p:spPr>
          <a:xfrm>
            <a:off x="542324" y="1839784"/>
            <a:ext cx="7956379" cy="307777"/>
          </a:xfrm>
          <a:prstGeom prst="rect">
            <a:avLst/>
          </a:prstGeom>
          <a:noFill/>
        </p:spPr>
        <p:txBody>
          <a:bodyPr wrap="square" rtlCol="0">
            <a:spAutoFit/>
          </a:bodyPr>
          <a:lstStyle/>
          <a:p>
            <a:pPr algn="ctr"/>
            <a:r>
              <a:rPr lang="en-US" sz="1400" dirty="0" smtClean="0">
                <a:latin typeface="Helvetica Neue Light"/>
                <a:cs typeface="Helvetica Neue Light"/>
              </a:rPr>
              <a:t>FACTORS</a:t>
            </a:r>
          </a:p>
          <a:p>
            <a:pPr algn="ctr"/>
            <a:endParaRPr lang="en-US" sz="1400" dirty="0" smtClean="0">
              <a:latin typeface="Helvetica Neue Light"/>
              <a:cs typeface="Helvetica Neue Light"/>
            </a:endParaRPr>
          </a:p>
        </p:txBody>
      </p:sp>
      <p:pic>
        <p:nvPicPr>
          <p:cNvPr id="4" name="Picture 3" descr="images.jpg"/>
          <p:cNvPicPr>
            <a:picLocks noChangeAspect="1"/>
          </p:cNvPicPr>
          <p:nvPr/>
        </p:nvPicPr>
        <p:blipFill>
          <a:blip r:embed="rId2"/>
          <a:stretch>
            <a:fillRect/>
          </a:stretch>
        </p:blipFill>
        <p:spPr>
          <a:xfrm>
            <a:off x="5952320" y="1375856"/>
            <a:ext cx="2238081" cy="1676400"/>
          </a:xfrm>
          <a:prstGeom prst="rect">
            <a:avLst/>
          </a:prstGeom>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extBox 1"/>
          <p:cNvSpPr txBox="1"/>
          <p:nvPr/>
        </p:nvSpPr>
        <p:spPr>
          <a:xfrm>
            <a:off x="528595" y="1173892"/>
            <a:ext cx="7956379" cy="461665"/>
          </a:xfrm>
          <a:prstGeom prst="rect">
            <a:avLst/>
          </a:prstGeom>
          <a:noFill/>
        </p:spPr>
        <p:txBody>
          <a:bodyPr wrap="square" rtlCol="0">
            <a:spAutoFit/>
          </a:bodyPr>
          <a:lstStyle/>
          <a:p>
            <a:r>
              <a:rPr lang="en-US" sz="2400" dirty="0" smtClean="0">
                <a:latin typeface="Helvetica Neue Light"/>
                <a:cs typeface="Helvetica Neue Light"/>
              </a:rPr>
              <a:t>The Big “D” </a:t>
            </a:r>
            <a:r>
              <a:rPr lang="en-US" sz="2400" dirty="0" err="1" smtClean="0">
                <a:latin typeface="Helvetica Neue Light"/>
                <a:cs typeface="Helvetica Neue Light"/>
                <a:sym typeface="Wingdings"/>
              </a:rPr>
              <a:t></a:t>
            </a:r>
            <a:r>
              <a:rPr lang="en-US" sz="2400" dirty="0" smtClean="0">
                <a:latin typeface="Helvetica Neue Light"/>
                <a:cs typeface="Helvetica Neue Light"/>
                <a:sym typeface="Wingdings"/>
              </a:rPr>
              <a:t> D-I-V-O-R-C-E</a:t>
            </a:r>
            <a:endParaRPr lang="en-US" sz="2400" dirty="0">
              <a:latin typeface="Helvetica Neue Light"/>
              <a:cs typeface="Helvetica Neue Light"/>
            </a:endParaRPr>
          </a:p>
        </p:txBody>
      </p:sp>
      <p:sp>
        <p:nvSpPr>
          <p:cNvPr id="3" name="TextBox 2"/>
          <p:cNvSpPr txBox="1"/>
          <p:nvPr/>
        </p:nvSpPr>
        <p:spPr>
          <a:xfrm>
            <a:off x="542324" y="1839784"/>
            <a:ext cx="7956379" cy="2677656"/>
          </a:xfrm>
          <a:prstGeom prst="rect">
            <a:avLst/>
          </a:prstGeom>
          <a:noFill/>
        </p:spPr>
        <p:txBody>
          <a:bodyPr wrap="square" rtlCol="0">
            <a:spAutoFit/>
          </a:bodyPr>
          <a:lstStyle/>
          <a:p>
            <a:pPr algn="ctr"/>
            <a:r>
              <a:rPr lang="en-US" sz="1400" dirty="0" smtClean="0">
                <a:latin typeface="Helvetica Neue Light"/>
                <a:cs typeface="Helvetica Neue Light"/>
              </a:rPr>
              <a:t>FACTORS</a:t>
            </a:r>
          </a:p>
          <a:p>
            <a:pPr algn="ctr"/>
            <a:endParaRPr lang="en-US" sz="1400" dirty="0" smtClean="0">
              <a:latin typeface="Helvetica Neue Light"/>
              <a:cs typeface="Helvetica Neue Light"/>
            </a:endParaRPr>
          </a:p>
          <a:p>
            <a:pPr>
              <a:buFont typeface="Arial"/>
              <a:buChar char="•"/>
            </a:pPr>
            <a:r>
              <a:rPr lang="en-US" sz="1400" dirty="0" smtClean="0">
                <a:latin typeface="Helvetica Neue Light"/>
                <a:cs typeface="Helvetica Neue Light"/>
              </a:rPr>
              <a:t>What State you are in</a:t>
            </a:r>
          </a:p>
          <a:p>
            <a:pPr>
              <a:buFont typeface="Arial"/>
              <a:buChar char="•"/>
            </a:pPr>
            <a:r>
              <a:rPr lang="en-US" sz="1400" dirty="0" smtClean="0">
                <a:latin typeface="Helvetica Neue Light"/>
                <a:cs typeface="Helvetica Neue Light"/>
              </a:rPr>
              <a:t>If you owned the business before marriage</a:t>
            </a:r>
          </a:p>
          <a:p>
            <a:pPr>
              <a:buFont typeface="Arial"/>
              <a:buChar char="•"/>
            </a:pPr>
            <a:r>
              <a:rPr lang="en-US" sz="1400" dirty="0" smtClean="0">
                <a:latin typeface="Helvetica Neue Light"/>
                <a:cs typeface="Helvetica Neue Light"/>
              </a:rPr>
              <a:t>How much you participate in the management of the business</a:t>
            </a:r>
          </a:p>
          <a:p>
            <a:pPr>
              <a:buFont typeface="Arial"/>
              <a:buChar char="•"/>
            </a:pPr>
            <a:r>
              <a:rPr lang="en-US" sz="1400" dirty="0" smtClean="0">
                <a:latin typeface="Helvetica Neue Light"/>
                <a:cs typeface="Helvetica Neue Light"/>
              </a:rPr>
              <a:t>How long you’ve owned the business</a:t>
            </a:r>
          </a:p>
          <a:p>
            <a:pPr>
              <a:buFont typeface="Arial"/>
              <a:buChar char="•"/>
            </a:pPr>
            <a:r>
              <a:rPr lang="en-US" sz="1400" dirty="0" smtClean="0">
                <a:latin typeface="Helvetica Neue Light"/>
                <a:cs typeface="Helvetica Neue Light"/>
              </a:rPr>
              <a:t>Personal Expenses carried by the business</a:t>
            </a:r>
          </a:p>
          <a:p>
            <a:pPr lvl="1">
              <a:buFont typeface="Arial"/>
              <a:buChar char="•"/>
            </a:pPr>
            <a:r>
              <a:rPr lang="en-US" sz="1400" dirty="0" smtClean="0">
                <a:latin typeface="Helvetica Neue Light"/>
                <a:cs typeface="Helvetica Neue Light"/>
              </a:rPr>
              <a:t>Meals</a:t>
            </a:r>
          </a:p>
          <a:p>
            <a:pPr lvl="1">
              <a:buFont typeface="Arial"/>
              <a:buChar char="•"/>
            </a:pPr>
            <a:r>
              <a:rPr lang="en-US" sz="1400" dirty="0" smtClean="0">
                <a:latin typeface="Helvetica Neue Light"/>
                <a:cs typeface="Helvetica Neue Light"/>
              </a:rPr>
              <a:t>Healthcare</a:t>
            </a:r>
          </a:p>
          <a:p>
            <a:pPr lvl="1">
              <a:buFont typeface="Arial"/>
              <a:buChar char="•"/>
            </a:pPr>
            <a:r>
              <a:rPr lang="en-US" sz="1400" dirty="0" smtClean="0">
                <a:latin typeface="Helvetica Neue Light"/>
                <a:cs typeface="Helvetica Neue Light"/>
              </a:rPr>
              <a:t>Car Expenses</a:t>
            </a:r>
          </a:p>
          <a:p>
            <a:pPr lvl="1">
              <a:buFont typeface="Arial"/>
              <a:buChar char="•"/>
            </a:pPr>
            <a:r>
              <a:rPr lang="en-US" sz="1400" dirty="0" smtClean="0">
                <a:latin typeface="Helvetica Neue Light"/>
                <a:cs typeface="Helvetica Neue Light"/>
              </a:rPr>
              <a:t>“Other”</a:t>
            </a:r>
          </a:p>
          <a:p>
            <a:pPr>
              <a:buFont typeface="Arial"/>
              <a:buChar char="•"/>
            </a:pPr>
            <a:r>
              <a:rPr lang="en-US" sz="1400" dirty="0" smtClean="0">
                <a:latin typeface="Helvetica Neue Light"/>
                <a:cs typeface="Helvetica Neue Light"/>
              </a:rPr>
              <a:t>Depreciation</a:t>
            </a:r>
            <a:endParaRPr lang="en-US" sz="1400" dirty="0">
              <a:latin typeface="Helvetica Neue Light"/>
              <a:cs typeface="Helvetica Neue Light"/>
            </a:endParaRPr>
          </a:p>
        </p:txBody>
      </p:sp>
      <p:pic>
        <p:nvPicPr>
          <p:cNvPr id="4" name="Picture 3" descr="images.jpg"/>
          <p:cNvPicPr>
            <a:picLocks noChangeAspect="1"/>
          </p:cNvPicPr>
          <p:nvPr/>
        </p:nvPicPr>
        <p:blipFill>
          <a:blip r:embed="rId2"/>
          <a:stretch>
            <a:fillRect/>
          </a:stretch>
        </p:blipFill>
        <p:spPr>
          <a:xfrm>
            <a:off x="5952320" y="1375856"/>
            <a:ext cx="2238081" cy="1676400"/>
          </a:xfrm>
          <a:prstGeom prst="rect">
            <a:avLst/>
          </a:prstGeom>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extBox 1"/>
          <p:cNvSpPr txBox="1"/>
          <p:nvPr/>
        </p:nvSpPr>
        <p:spPr>
          <a:xfrm>
            <a:off x="528595" y="1173892"/>
            <a:ext cx="7956379" cy="461665"/>
          </a:xfrm>
          <a:prstGeom prst="rect">
            <a:avLst/>
          </a:prstGeom>
          <a:noFill/>
        </p:spPr>
        <p:txBody>
          <a:bodyPr wrap="square" rtlCol="0">
            <a:spAutoFit/>
          </a:bodyPr>
          <a:lstStyle/>
          <a:p>
            <a:r>
              <a:rPr lang="en-US" sz="2400" dirty="0" smtClean="0">
                <a:latin typeface="Helvetica Neue Light"/>
                <a:cs typeface="Helvetica Neue Light"/>
              </a:rPr>
              <a:t>The Big “D” </a:t>
            </a:r>
            <a:r>
              <a:rPr lang="en-US" sz="2400" dirty="0" err="1" smtClean="0">
                <a:latin typeface="Helvetica Neue Light"/>
                <a:cs typeface="Helvetica Neue Light"/>
                <a:sym typeface="Wingdings"/>
              </a:rPr>
              <a:t></a:t>
            </a:r>
            <a:r>
              <a:rPr lang="en-US" sz="2400" dirty="0" smtClean="0">
                <a:latin typeface="Helvetica Neue Light"/>
                <a:cs typeface="Helvetica Neue Light"/>
                <a:sym typeface="Wingdings"/>
              </a:rPr>
              <a:t> D-I-V-O-R-C-E</a:t>
            </a:r>
            <a:endParaRPr lang="en-US" sz="2400" dirty="0">
              <a:latin typeface="Helvetica Neue Light"/>
              <a:cs typeface="Helvetica Neue Light"/>
            </a:endParaRPr>
          </a:p>
        </p:txBody>
      </p:sp>
      <p:sp>
        <p:nvSpPr>
          <p:cNvPr id="3" name="TextBox 2"/>
          <p:cNvSpPr txBox="1"/>
          <p:nvPr/>
        </p:nvSpPr>
        <p:spPr>
          <a:xfrm>
            <a:off x="542324" y="1839784"/>
            <a:ext cx="7956379" cy="2677656"/>
          </a:xfrm>
          <a:prstGeom prst="rect">
            <a:avLst/>
          </a:prstGeom>
          <a:noFill/>
        </p:spPr>
        <p:txBody>
          <a:bodyPr wrap="square" rtlCol="0">
            <a:spAutoFit/>
          </a:bodyPr>
          <a:lstStyle/>
          <a:p>
            <a:pPr algn="ctr"/>
            <a:r>
              <a:rPr lang="en-US" sz="1400" dirty="0" smtClean="0">
                <a:latin typeface="Helvetica Neue Light"/>
                <a:cs typeface="Helvetica Neue Light"/>
              </a:rPr>
              <a:t>FACTORS</a:t>
            </a:r>
          </a:p>
          <a:p>
            <a:pPr algn="ctr"/>
            <a:endParaRPr lang="en-US" sz="1400" dirty="0" smtClean="0">
              <a:latin typeface="Helvetica Neue Light"/>
              <a:cs typeface="Helvetica Neue Light"/>
            </a:endParaRPr>
          </a:p>
          <a:p>
            <a:pPr>
              <a:buFont typeface="Arial"/>
              <a:buChar char="•"/>
            </a:pPr>
            <a:r>
              <a:rPr lang="en-US" sz="1400" dirty="0" smtClean="0">
                <a:latin typeface="Helvetica Neue Light"/>
                <a:cs typeface="Helvetica Neue Light"/>
              </a:rPr>
              <a:t>What State you are in</a:t>
            </a:r>
          </a:p>
          <a:p>
            <a:pPr>
              <a:buFont typeface="Arial"/>
              <a:buChar char="•"/>
            </a:pPr>
            <a:r>
              <a:rPr lang="en-US" sz="1400" dirty="0" smtClean="0">
                <a:latin typeface="Helvetica Neue Light"/>
                <a:cs typeface="Helvetica Neue Light"/>
              </a:rPr>
              <a:t>If you owned the business before marriage</a:t>
            </a:r>
          </a:p>
          <a:p>
            <a:pPr>
              <a:buFont typeface="Arial"/>
              <a:buChar char="•"/>
            </a:pPr>
            <a:r>
              <a:rPr lang="en-US" sz="1400" dirty="0" smtClean="0">
                <a:latin typeface="Helvetica Neue Light"/>
                <a:cs typeface="Helvetica Neue Light"/>
              </a:rPr>
              <a:t>How much you participate in the management of the business</a:t>
            </a:r>
          </a:p>
          <a:p>
            <a:pPr>
              <a:buFont typeface="Arial"/>
              <a:buChar char="•"/>
            </a:pPr>
            <a:r>
              <a:rPr lang="en-US" sz="1400" dirty="0" smtClean="0">
                <a:latin typeface="Helvetica Neue Light"/>
                <a:cs typeface="Helvetica Neue Light"/>
              </a:rPr>
              <a:t>How long you’ve owned the business</a:t>
            </a:r>
          </a:p>
          <a:p>
            <a:pPr>
              <a:buFont typeface="Arial"/>
              <a:buChar char="•"/>
            </a:pPr>
            <a:r>
              <a:rPr lang="en-US" sz="1400" dirty="0" smtClean="0">
                <a:latin typeface="Helvetica Neue Light"/>
                <a:cs typeface="Helvetica Neue Light"/>
              </a:rPr>
              <a:t>Personal Expenses carried by the business</a:t>
            </a:r>
          </a:p>
          <a:p>
            <a:pPr lvl="1">
              <a:buFont typeface="Arial"/>
              <a:buChar char="•"/>
            </a:pPr>
            <a:r>
              <a:rPr lang="en-US" sz="1400" dirty="0" smtClean="0">
                <a:latin typeface="Helvetica Neue Light"/>
                <a:cs typeface="Helvetica Neue Light"/>
              </a:rPr>
              <a:t>Meals</a:t>
            </a:r>
          </a:p>
          <a:p>
            <a:pPr lvl="1">
              <a:buFont typeface="Arial"/>
              <a:buChar char="•"/>
            </a:pPr>
            <a:r>
              <a:rPr lang="en-US" sz="1400" dirty="0" smtClean="0">
                <a:latin typeface="Helvetica Neue Light"/>
                <a:cs typeface="Helvetica Neue Light"/>
              </a:rPr>
              <a:t>Healthcare</a:t>
            </a:r>
          </a:p>
          <a:p>
            <a:pPr lvl="1">
              <a:buFont typeface="Arial"/>
              <a:buChar char="•"/>
            </a:pPr>
            <a:r>
              <a:rPr lang="en-US" sz="1400" dirty="0" smtClean="0">
                <a:latin typeface="Helvetica Neue Light"/>
                <a:cs typeface="Helvetica Neue Light"/>
              </a:rPr>
              <a:t>Car Expenses</a:t>
            </a:r>
          </a:p>
          <a:p>
            <a:pPr lvl="1">
              <a:buFont typeface="Arial"/>
              <a:buChar char="•"/>
            </a:pPr>
            <a:r>
              <a:rPr lang="en-US" sz="1400" dirty="0" smtClean="0">
                <a:latin typeface="Helvetica Neue Light"/>
                <a:cs typeface="Helvetica Neue Light"/>
              </a:rPr>
              <a:t>“Other”</a:t>
            </a:r>
          </a:p>
          <a:p>
            <a:pPr>
              <a:buFont typeface="Arial"/>
              <a:buChar char="•"/>
            </a:pPr>
            <a:r>
              <a:rPr lang="en-US" sz="1400" dirty="0" smtClean="0">
                <a:latin typeface="Helvetica Neue Light"/>
                <a:cs typeface="Helvetica Neue Light"/>
              </a:rPr>
              <a:t>Depreciation</a:t>
            </a:r>
            <a:endParaRPr lang="en-US" sz="1400" dirty="0">
              <a:latin typeface="Helvetica Neue Light"/>
              <a:cs typeface="Helvetica Neue Light"/>
            </a:endParaRPr>
          </a:p>
        </p:txBody>
      </p:sp>
      <p:pic>
        <p:nvPicPr>
          <p:cNvPr id="4" name="Picture 3" descr="images.jpg"/>
          <p:cNvPicPr>
            <a:picLocks noChangeAspect="1"/>
          </p:cNvPicPr>
          <p:nvPr/>
        </p:nvPicPr>
        <p:blipFill>
          <a:blip r:embed="rId2"/>
          <a:stretch>
            <a:fillRect/>
          </a:stretch>
        </p:blipFill>
        <p:spPr>
          <a:xfrm>
            <a:off x="5952320" y="1375856"/>
            <a:ext cx="2238081" cy="1676400"/>
          </a:xfrm>
          <a:prstGeom prst="rect">
            <a:avLst/>
          </a:prstGeom>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extBox 1"/>
          <p:cNvSpPr txBox="1"/>
          <p:nvPr/>
        </p:nvSpPr>
        <p:spPr>
          <a:xfrm>
            <a:off x="528595" y="1173892"/>
            <a:ext cx="7956379" cy="461665"/>
          </a:xfrm>
          <a:prstGeom prst="rect">
            <a:avLst/>
          </a:prstGeom>
          <a:noFill/>
        </p:spPr>
        <p:txBody>
          <a:bodyPr wrap="square" rtlCol="0">
            <a:spAutoFit/>
          </a:bodyPr>
          <a:lstStyle/>
          <a:p>
            <a:r>
              <a:rPr lang="en-US" sz="2400" dirty="0" smtClean="0">
                <a:latin typeface="Helvetica Neue Light"/>
                <a:cs typeface="Helvetica Neue Light"/>
              </a:rPr>
              <a:t>The Promissory Note</a:t>
            </a:r>
            <a:endParaRPr lang="en-US" sz="2400" dirty="0">
              <a:latin typeface="Helvetica Neue Light"/>
              <a:cs typeface="Helvetica Neue Light"/>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extBox 1"/>
          <p:cNvSpPr txBox="1"/>
          <p:nvPr/>
        </p:nvSpPr>
        <p:spPr>
          <a:xfrm>
            <a:off x="528595" y="1173892"/>
            <a:ext cx="7956379" cy="461665"/>
          </a:xfrm>
          <a:prstGeom prst="rect">
            <a:avLst/>
          </a:prstGeom>
          <a:noFill/>
        </p:spPr>
        <p:txBody>
          <a:bodyPr wrap="square" rtlCol="0">
            <a:spAutoFit/>
          </a:bodyPr>
          <a:lstStyle/>
          <a:p>
            <a:r>
              <a:rPr lang="en-US" sz="2400" dirty="0" smtClean="0">
                <a:latin typeface="Helvetica Neue Light"/>
                <a:cs typeface="Helvetica Neue Light"/>
              </a:rPr>
              <a:t>About Your Speaker…</a:t>
            </a:r>
            <a:endParaRPr lang="en-US" sz="2400" dirty="0">
              <a:latin typeface="Helvetica Neue Light"/>
              <a:cs typeface="Helvetica Neue Light"/>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extBox 1"/>
          <p:cNvSpPr txBox="1"/>
          <p:nvPr/>
        </p:nvSpPr>
        <p:spPr>
          <a:xfrm>
            <a:off x="528595" y="1173892"/>
            <a:ext cx="7956379" cy="461665"/>
          </a:xfrm>
          <a:prstGeom prst="rect">
            <a:avLst/>
          </a:prstGeom>
          <a:noFill/>
        </p:spPr>
        <p:txBody>
          <a:bodyPr wrap="square" rtlCol="0">
            <a:spAutoFit/>
          </a:bodyPr>
          <a:lstStyle/>
          <a:p>
            <a:r>
              <a:rPr lang="en-US" sz="2400" dirty="0" smtClean="0">
                <a:latin typeface="Helvetica Neue Light"/>
                <a:cs typeface="Helvetica Neue Light"/>
              </a:rPr>
              <a:t>The Promissory Note</a:t>
            </a:r>
            <a:endParaRPr lang="en-US" sz="2400" dirty="0">
              <a:latin typeface="Helvetica Neue Light"/>
              <a:cs typeface="Helvetica Neue Light"/>
            </a:endParaRPr>
          </a:p>
        </p:txBody>
      </p:sp>
      <p:pic>
        <p:nvPicPr>
          <p:cNvPr id="4" name="Picture 3" descr="Promissory-Note-Template.jpg"/>
          <p:cNvPicPr>
            <a:picLocks noChangeAspect="1"/>
          </p:cNvPicPr>
          <p:nvPr/>
        </p:nvPicPr>
        <p:blipFill>
          <a:blip r:embed="rId2"/>
          <a:stretch>
            <a:fillRect/>
          </a:stretch>
        </p:blipFill>
        <p:spPr>
          <a:xfrm>
            <a:off x="4489353" y="1173892"/>
            <a:ext cx="3647559" cy="3743548"/>
          </a:xfrm>
          <a:prstGeom prst="rect">
            <a:avLst/>
          </a:prstGeom>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extBox 1"/>
          <p:cNvSpPr txBox="1"/>
          <p:nvPr/>
        </p:nvSpPr>
        <p:spPr>
          <a:xfrm>
            <a:off x="528595" y="1173892"/>
            <a:ext cx="7956379" cy="461665"/>
          </a:xfrm>
          <a:prstGeom prst="rect">
            <a:avLst/>
          </a:prstGeom>
          <a:noFill/>
        </p:spPr>
        <p:txBody>
          <a:bodyPr wrap="square" rtlCol="0">
            <a:spAutoFit/>
          </a:bodyPr>
          <a:lstStyle/>
          <a:p>
            <a:r>
              <a:rPr lang="en-US" sz="2400" dirty="0" smtClean="0">
                <a:latin typeface="Helvetica Neue Light"/>
                <a:cs typeface="Helvetica Neue Light"/>
              </a:rPr>
              <a:t>The Promissory Note</a:t>
            </a:r>
            <a:endParaRPr lang="en-US" sz="2400" dirty="0">
              <a:latin typeface="Helvetica Neue Light"/>
              <a:cs typeface="Helvetica Neue Light"/>
            </a:endParaRPr>
          </a:p>
        </p:txBody>
      </p:sp>
      <p:sp>
        <p:nvSpPr>
          <p:cNvPr id="3" name="TextBox 2"/>
          <p:cNvSpPr txBox="1"/>
          <p:nvPr/>
        </p:nvSpPr>
        <p:spPr>
          <a:xfrm>
            <a:off x="542324" y="1839784"/>
            <a:ext cx="7956379" cy="307777"/>
          </a:xfrm>
          <a:prstGeom prst="rect">
            <a:avLst/>
          </a:prstGeom>
          <a:noFill/>
        </p:spPr>
        <p:txBody>
          <a:bodyPr wrap="square" rtlCol="0">
            <a:spAutoFit/>
          </a:bodyPr>
          <a:lstStyle/>
          <a:p>
            <a:r>
              <a:rPr lang="en-US" sz="1400" dirty="0" smtClean="0">
                <a:latin typeface="Helvetica Neue Light"/>
                <a:cs typeface="Helvetica Neue Light"/>
              </a:rPr>
              <a:t>I “Promise”…</a:t>
            </a:r>
            <a:endParaRPr lang="en-US" sz="1400" dirty="0">
              <a:latin typeface="Helvetica Neue Light"/>
              <a:cs typeface="Helvetica Neue Light"/>
            </a:endParaRPr>
          </a:p>
        </p:txBody>
      </p:sp>
      <p:pic>
        <p:nvPicPr>
          <p:cNvPr id="4" name="Picture 3" descr="Promissory-Note-Template.jpg"/>
          <p:cNvPicPr>
            <a:picLocks noChangeAspect="1"/>
          </p:cNvPicPr>
          <p:nvPr/>
        </p:nvPicPr>
        <p:blipFill>
          <a:blip r:embed="rId2"/>
          <a:stretch>
            <a:fillRect/>
          </a:stretch>
        </p:blipFill>
        <p:spPr>
          <a:xfrm>
            <a:off x="4489353" y="1173892"/>
            <a:ext cx="3647559" cy="3743548"/>
          </a:xfrm>
          <a:prstGeom prst="rect">
            <a:avLst/>
          </a:prstGeom>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extBox 1"/>
          <p:cNvSpPr txBox="1"/>
          <p:nvPr/>
        </p:nvSpPr>
        <p:spPr>
          <a:xfrm>
            <a:off x="528595" y="1173892"/>
            <a:ext cx="7956379" cy="461665"/>
          </a:xfrm>
          <a:prstGeom prst="rect">
            <a:avLst/>
          </a:prstGeom>
          <a:noFill/>
        </p:spPr>
        <p:txBody>
          <a:bodyPr wrap="square" rtlCol="0">
            <a:spAutoFit/>
          </a:bodyPr>
          <a:lstStyle/>
          <a:p>
            <a:r>
              <a:rPr lang="en-US" sz="2400" dirty="0" smtClean="0">
                <a:latin typeface="Helvetica Neue Light"/>
                <a:cs typeface="Helvetica Neue Light"/>
              </a:rPr>
              <a:t>What’s Your Music Store Worth?</a:t>
            </a:r>
            <a:endParaRPr lang="en-US" sz="2400" dirty="0">
              <a:latin typeface="Helvetica Neue Light"/>
              <a:cs typeface="Helvetica Neue Light"/>
            </a:endParaRPr>
          </a:p>
        </p:txBody>
      </p:sp>
      <p:pic>
        <p:nvPicPr>
          <p:cNvPr id="4" name="Picture 3" descr="gold_dollar.jpg"/>
          <p:cNvPicPr>
            <a:picLocks noChangeAspect="1"/>
          </p:cNvPicPr>
          <p:nvPr/>
        </p:nvPicPr>
        <p:blipFill>
          <a:blip r:embed="rId2"/>
          <a:stretch>
            <a:fillRect/>
          </a:stretch>
        </p:blipFill>
        <p:spPr>
          <a:xfrm>
            <a:off x="3512752" y="2144154"/>
            <a:ext cx="1882378" cy="2509837"/>
          </a:xfrm>
          <a:prstGeom prst="rect">
            <a:avLst/>
          </a:prstGeom>
        </p:spPr>
      </p:pic>
      <p:sp>
        <p:nvSpPr>
          <p:cNvPr id="5" name="TextBox 4"/>
          <p:cNvSpPr txBox="1"/>
          <p:nvPr/>
        </p:nvSpPr>
        <p:spPr>
          <a:xfrm>
            <a:off x="439351" y="4500102"/>
            <a:ext cx="7956379" cy="307777"/>
          </a:xfrm>
          <a:prstGeom prst="rect">
            <a:avLst/>
          </a:prstGeom>
          <a:noFill/>
        </p:spPr>
        <p:txBody>
          <a:bodyPr wrap="square" rtlCol="0">
            <a:spAutoFit/>
          </a:bodyPr>
          <a:lstStyle/>
          <a:p>
            <a:r>
              <a:rPr lang="en-US" sz="1400" dirty="0" smtClean="0">
                <a:latin typeface="Helvetica Neue Light"/>
                <a:cs typeface="Helvetica Neue Light"/>
              </a:rPr>
              <a:t>Robin Jean </a:t>
            </a:r>
            <a:r>
              <a:rPr lang="en-US" sz="1400" dirty="0" err="1" smtClean="0">
                <a:latin typeface="Helvetica Neue Light"/>
                <a:cs typeface="Helvetica Neue Light"/>
              </a:rPr>
              <a:t>Sassi</a:t>
            </a:r>
            <a:r>
              <a:rPr lang="en-US" sz="1400" dirty="0" smtClean="0">
                <a:latin typeface="Helvetica Neue Light"/>
                <a:cs typeface="Helvetica Neue Light"/>
              </a:rPr>
              <a:t>, Esquire</a:t>
            </a:r>
            <a:endParaRPr lang="en-US" sz="1400" dirty="0">
              <a:latin typeface="Helvetica Neue Light"/>
              <a:cs typeface="Helvetica Neue Light"/>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extBox 1"/>
          <p:cNvSpPr txBox="1"/>
          <p:nvPr/>
        </p:nvSpPr>
        <p:spPr>
          <a:xfrm>
            <a:off x="528595" y="1173892"/>
            <a:ext cx="7956379" cy="461665"/>
          </a:xfrm>
          <a:prstGeom prst="rect">
            <a:avLst/>
          </a:prstGeom>
          <a:noFill/>
        </p:spPr>
        <p:txBody>
          <a:bodyPr wrap="square" rtlCol="0">
            <a:spAutoFit/>
          </a:bodyPr>
          <a:lstStyle/>
          <a:p>
            <a:r>
              <a:rPr lang="en-US" sz="2400" dirty="0" smtClean="0">
                <a:latin typeface="Helvetica Neue Light"/>
                <a:cs typeface="Helvetica Neue Light"/>
              </a:rPr>
              <a:t>About Your Speaker…</a:t>
            </a:r>
            <a:endParaRPr lang="en-US" sz="2400" dirty="0">
              <a:latin typeface="Helvetica Neue Light"/>
              <a:cs typeface="Helvetica Neue Light"/>
            </a:endParaRPr>
          </a:p>
        </p:txBody>
      </p:sp>
      <p:sp>
        <p:nvSpPr>
          <p:cNvPr id="3" name="TextBox 2"/>
          <p:cNvSpPr txBox="1"/>
          <p:nvPr/>
        </p:nvSpPr>
        <p:spPr>
          <a:xfrm>
            <a:off x="542324" y="1839784"/>
            <a:ext cx="7956379" cy="523220"/>
          </a:xfrm>
          <a:prstGeom prst="rect">
            <a:avLst/>
          </a:prstGeom>
          <a:noFill/>
        </p:spPr>
        <p:txBody>
          <a:bodyPr wrap="square" rtlCol="0">
            <a:spAutoFit/>
          </a:bodyPr>
          <a:lstStyle/>
          <a:p>
            <a:pPr>
              <a:buFont typeface="Arial"/>
              <a:buChar char="•"/>
            </a:pPr>
            <a:r>
              <a:rPr lang="en-US" sz="1400" dirty="0" smtClean="0">
                <a:latin typeface="Helvetica Neue Light"/>
                <a:cs typeface="Helvetica Neue Light"/>
              </a:rPr>
              <a:t>Owner, San Diego Music Studio, Est. 1994</a:t>
            </a:r>
          </a:p>
          <a:p>
            <a:pPr lvl="1">
              <a:buFont typeface="Arial"/>
              <a:buChar char="•"/>
            </a:pPr>
            <a:endParaRPr lang="en-US" sz="1400" b="1" dirty="0">
              <a:latin typeface="Helvetica Neue Light"/>
              <a:cs typeface="Helvetica Neue Light"/>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extBox 1"/>
          <p:cNvSpPr txBox="1"/>
          <p:nvPr/>
        </p:nvSpPr>
        <p:spPr>
          <a:xfrm>
            <a:off x="528595" y="1173892"/>
            <a:ext cx="7956379" cy="461665"/>
          </a:xfrm>
          <a:prstGeom prst="rect">
            <a:avLst/>
          </a:prstGeom>
          <a:noFill/>
        </p:spPr>
        <p:txBody>
          <a:bodyPr wrap="square" rtlCol="0">
            <a:spAutoFit/>
          </a:bodyPr>
          <a:lstStyle/>
          <a:p>
            <a:r>
              <a:rPr lang="en-US" sz="2400" dirty="0" smtClean="0">
                <a:latin typeface="Helvetica Neue Light"/>
                <a:cs typeface="Helvetica Neue Light"/>
              </a:rPr>
              <a:t>About Your Speaker…</a:t>
            </a:r>
            <a:endParaRPr lang="en-US" sz="2400" dirty="0">
              <a:latin typeface="Helvetica Neue Light"/>
              <a:cs typeface="Helvetica Neue Light"/>
            </a:endParaRPr>
          </a:p>
        </p:txBody>
      </p:sp>
      <p:sp>
        <p:nvSpPr>
          <p:cNvPr id="3" name="TextBox 2"/>
          <p:cNvSpPr txBox="1"/>
          <p:nvPr/>
        </p:nvSpPr>
        <p:spPr>
          <a:xfrm>
            <a:off x="542324" y="1839784"/>
            <a:ext cx="7956379" cy="523220"/>
          </a:xfrm>
          <a:prstGeom prst="rect">
            <a:avLst/>
          </a:prstGeom>
          <a:noFill/>
        </p:spPr>
        <p:txBody>
          <a:bodyPr wrap="square" rtlCol="0">
            <a:spAutoFit/>
          </a:bodyPr>
          <a:lstStyle/>
          <a:p>
            <a:pPr>
              <a:buFont typeface="Arial"/>
              <a:buChar char="•"/>
            </a:pPr>
            <a:r>
              <a:rPr lang="en-US" sz="1400" dirty="0" smtClean="0">
                <a:latin typeface="Helvetica Neue Light"/>
                <a:cs typeface="Helvetica Neue Light"/>
              </a:rPr>
              <a:t>Owner, San Diego Music Studio, Est. 1994</a:t>
            </a:r>
          </a:p>
          <a:p>
            <a:pPr lvl="1">
              <a:buFont typeface="Arial"/>
              <a:buChar char="•"/>
            </a:pPr>
            <a:endParaRPr lang="en-US" sz="1400" b="1" dirty="0">
              <a:latin typeface="Helvetica Neue Light"/>
              <a:cs typeface="Helvetica Neue Light"/>
            </a:endParaRPr>
          </a:p>
        </p:txBody>
      </p:sp>
      <p:pic>
        <p:nvPicPr>
          <p:cNvPr id="4" name="Picture 3"/>
          <p:cNvPicPr>
            <a:picLocks noChangeAspect="1" noChangeArrowheads="1"/>
          </p:cNvPicPr>
          <p:nvPr/>
        </p:nvPicPr>
        <p:blipFill>
          <a:blip r:embed="rId2"/>
          <a:srcRect/>
          <a:stretch>
            <a:fillRect/>
          </a:stretch>
        </p:blipFill>
        <p:spPr bwMode="auto">
          <a:xfrm>
            <a:off x="4572000" y="1173892"/>
            <a:ext cx="3912974" cy="182175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extBox 1"/>
          <p:cNvSpPr txBox="1"/>
          <p:nvPr/>
        </p:nvSpPr>
        <p:spPr>
          <a:xfrm>
            <a:off x="528595" y="1173892"/>
            <a:ext cx="7956379" cy="461665"/>
          </a:xfrm>
          <a:prstGeom prst="rect">
            <a:avLst/>
          </a:prstGeom>
          <a:noFill/>
        </p:spPr>
        <p:txBody>
          <a:bodyPr wrap="square" rtlCol="0">
            <a:spAutoFit/>
          </a:bodyPr>
          <a:lstStyle/>
          <a:p>
            <a:r>
              <a:rPr lang="en-US" sz="2400" dirty="0" smtClean="0">
                <a:latin typeface="Helvetica Neue Light"/>
                <a:cs typeface="Helvetica Neue Light"/>
              </a:rPr>
              <a:t>About Your Speaker…</a:t>
            </a:r>
            <a:endParaRPr lang="en-US" sz="2400" dirty="0">
              <a:latin typeface="Helvetica Neue Light"/>
              <a:cs typeface="Helvetica Neue Light"/>
            </a:endParaRPr>
          </a:p>
        </p:txBody>
      </p:sp>
      <p:sp>
        <p:nvSpPr>
          <p:cNvPr id="3" name="TextBox 2"/>
          <p:cNvSpPr txBox="1"/>
          <p:nvPr/>
        </p:nvSpPr>
        <p:spPr>
          <a:xfrm>
            <a:off x="542324" y="1839784"/>
            <a:ext cx="7956379" cy="2246769"/>
          </a:xfrm>
          <a:prstGeom prst="rect">
            <a:avLst/>
          </a:prstGeom>
          <a:noFill/>
        </p:spPr>
        <p:txBody>
          <a:bodyPr wrap="square" rtlCol="0">
            <a:spAutoFit/>
          </a:bodyPr>
          <a:lstStyle/>
          <a:p>
            <a:pPr>
              <a:buFont typeface="Arial"/>
              <a:buChar char="•"/>
            </a:pPr>
            <a:r>
              <a:rPr lang="en-US" sz="1400" dirty="0" smtClean="0">
                <a:latin typeface="Helvetica Neue Light"/>
                <a:cs typeface="Helvetica Neue Light"/>
              </a:rPr>
              <a:t>Owner, San Diego Music Studio, Est. 1994</a:t>
            </a:r>
          </a:p>
          <a:p>
            <a:pPr>
              <a:buFont typeface="Arial"/>
              <a:buChar char="•"/>
            </a:pPr>
            <a:r>
              <a:rPr lang="en-US" sz="1400" dirty="0" smtClean="0">
                <a:latin typeface="Helvetica Neue Light"/>
                <a:cs typeface="Helvetica Neue Light"/>
              </a:rPr>
              <a:t>California Licensed Attorney</a:t>
            </a:r>
          </a:p>
          <a:p>
            <a:pPr lvl="1">
              <a:buFont typeface="Arial"/>
              <a:buChar char="•"/>
            </a:pPr>
            <a:r>
              <a:rPr lang="en-US" sz="1400" dirty="0" smtClean="0">
                <a:latin typeface="Helvetica Neue Light"/>
                <a:cs typeface="Helvetica Neue Light"/>
              </a:rPr>
              <a:t>Corporate Law</a:t>
            </a:r>
          </a:p>
          <a:p>
            <a:pPr lvl="1">
              <a:buFont typeface="Arial"/>
              <a:buChar char="•"/>
            </a:pPr>
            <a:r>
              <a:rPr lang="en-US" sz="1400" dirty="0" smtClean="0">
                <a:latin typeface="Helvetica Neue Light"/>
                <a:cs typeface="Helvetica Neue Light"/>
              </a:rPr>
              <a:t>Business Litigation</a:t>
            </a:r>
          </a:p>
          <a:p>
            <a:pPr lvl="1">
              <a:buFont typeface="Arial"/>
              <a:buChar char="•"/>
            </a:pPr>
            <a:r>
              <a:rPr lang="en-US" sz="1400" dirty="0" smtClean="0">
                <a:latin typeface="Helvetica Neue Light"/>
                <a:cs typeface="Helvetica Neue Light"/>
              </a:rPr>
              <a:t>Trusts and Estates</a:t>
            </a:r>
          </a:p>
          <a:p>
            <a:pPr lvl="1">
              <a:buFont typeface="Arial"/>
              <a:buChar char="•"/>
            </a:pPr>
            <a:endParaRPr lang="en-US" sz="1400" dirty="0" smtClean="0">
              <a:latin typeface="Helvetica Neue Light"/>
              <a:cs typeface="Helvetica Neue Light"/>
            </a:endParaRPr>
          </a:p>
          <a:p>
            <a:pPr lvl="1">
              <a:buFont typeface="Arial"/>
              <a:buChar char="•"/>
            </a:pPr>
            <a:r>
              <a:rPr lang="en-US" sz="1400" dirty="0" smtClean="0">
                <a:latin typeface="Helvetica Neue Light"/>
                <a:cs typeface="Helvetica Neue Light"/>
              </a:rPr>
              <a:t>Disclaimer: The presentation you hear today is not meant to be legal advice and is for educational purposes only. Each individual situation is unique and laws vary from state to state. Conversations here do not establish an attorney-client relationship. </a:t>
            </a:r>
          </a:p>
          <a:p>
            <a:pPr lvl="1">
              <a:buFont typeface="Arial"/>
              <a:buChar char="•"/>
            </a:pPr>
            <a:endParaRPr lang="en-US" sz="1400" b="1" dirty="0">
              <a:latin typeface="Helvetica Neue Light"/>
              <a:cs typeface="Helvetica Neue Light"/>
            </a:endParaRPr>
          </a:p>
        </p:txBody>
      </p:sp>
      <p:pic>
        <p:nvPicPr>
          <p:cNvPr id="4" name="Picture 3"/>
          <p:cNvPicPr>
            <a:picLocks noChangeAspect="1" noChangeArrowheads="1"/>
          </p:cNvPicPr>
          <p:nvPr/>
        </p:nvPicPr>
        <p:blipFill>
          <a:blip r:embed="rId2"/>
          <a:srcRect/>
          <a:stretch>
            <a:fillRect/>
          </a:stretch>
        </p:blipFill>
        <p:spPr bwMode="auto">
          <a:xfrm>
            <a:off x="4572000" y="1173892"/>
            <a:ext cx="3912974" cy="182175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extBox 1"/>
          <p:cNvSpPr txBox="1"/>
          <p:nvPr/>
        </p:nvSpPr>
        <p:spPr>
          <a:xfrm>
            <a:off x="528595" y="1173892"/>
            <a:ext cx="7956379" cy="830997"/>
          </a:xfrm>
          <a:prstGeom prst="rect">
            <a:avLst/>
          </a:prstGeom>
          <a:noFill/>
        </p:spPr>
        <p:txBody>
          <a:bodyPr wrap="square" rtlCol="0">
            <a:spAutoFit/>
          </a:bodyPr>
          <a:lstStyle/>
          <a:p>
            <a:r>
              <a:rPr lang="en-US" sz="2400" dirty="0" smtClean="0">
                <a:latin typeface="Helvetica Neue Light"/>
                <a:cs typeface="Helvetica Neue Light"/>
              </a:rPr>
              <a:t>Why do you want to know how much your Music Store is worth?</a:t>
            </a:r>
            <a:endParaRPr lang="en-US" sz="2400" dirty="0">
              <a:latin typeface="Helvetica Neue Light"/>
              <a:cs typeface="Helvetica Neue Light"/>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extBox 1"/>
          <p:cNvSpPr txBox="1"/>
          <p:nvPr/>
        </p:nvSpPr>
        <p:spPr>
          <a:xfrm>
            <a:off x="528595" y="1173892"/>
            <a:ext cx="7956379" cy="830997"/>
          </a:xfrm>
          <a:prstGeom prst="rect">
            <a:avLst/>
          </a:prstGeom>
          <a:noFill/>
        </p:spPr>
        <p:txBody>
          <a:bodyPr wrap="square" rtlCol="0">
            <a:spAutoFit/>
          </a:bodyPr>
          <a:lstStyle/>
          <a:p>
            <a:r>
              <a:rPr lang="en-US" sz="2400" dirty="0" smtClean="0">
                <a:latin typeface="Helvetica Neue Light"/>
                <a:cs typeface="Helvetica Neue Light"/>
              </a:rPr>
              <a:t>Why do you want to know how much your Music Store is worth?</a:t>
            </a:r>
            <a:endParaRPr lang="en-US" sz="2400" dirty="0">
              <a:latin typeface="Helvetica Neue Light"/>
              <a:cs typeface="Helvetica Neue Light"/>
            </a:endParaRPr>
          </a:p>
        </p:txBody>
      </p:sp>
      <p:sp>
        <p:nvSpPr>
          <p:cNvPr id="3" name="TextBox 2"/>
          <p:cNvSpPr txBox="1"/>
          <p:nvPr/>
        </p:nvSpPr>
        <p:spPr>
          <a:xfrm>
            <a:off x="528595" y="2004889"/>
            <a:ext cx="7956379" cy="307777"/>
          </a:xfrm>
          <a:prstGeom prst="rect">
            <a:avLst/>
          </a:prstGeom>
          <a:noFill/>
        </p:spPr>
        <p:txBody>
          <a:bodyPr wrap="square" rtlCol="0">
            <a:spAutoFit/>
          </a:bodyPr>
          <a:lstStyle/>
          <a:p>
            <a:pPr>
              <a:buFont typeface="Arial"/>
              <a:buChar char="•"/>
            </a:pPr>
            <a:r>
              <a:rPr lang="en-US" sz="1400" dirty="0" smtClean="0">
                <a:latin typeface="Helvetica Neue Light"/>
                <a:cs typeface="Helvetica Neue Light"/>
              </a:rPr>
              <a:t>Curiosity</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224</TotalTime>
  <Words>723</Words>
  <Application>Microsoft Macintosh PowerPoint</Application>
  <PresentationFormat>On-screen Show (16:9)</PresentationFormat>
  <Paragraphs>117</Paragraphs>
  <Slides>42</Slides>
  <Notes>0</Notes>
  <HiddenSlides>0</HiddenSlides>
  <MMClips>0</MMClips>
  <ScaleCrop>false</ScaleCrop>
  <HeadingPairs>
    <vt:vector size="4" baseType="variant">
      <vt:variant>
        <vt:lpstr>Design Template</vt:lpstr>
      </vt:variant>
      <vt:variant>
        <vt:i4>1</vt:i4>
      </vt:variant>
      <vt:variant>
        <vt:lpstr>Slide Titles</vt:lpstr>
      </vt:variant>
      <vt:variant>
        <vt:i4>42</vt:i4>
      </vt:variant>
    </vt:vector>
  </HeadingPairs>
  <TitlesOfParts>
    <vt:vector size="43"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vector>
  </TitlesOfParts>
  <Company>NAMM</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Megan Nelson</dc:creator>
  <cp:lastModifiedBy>Robin Jean Sassi</cp:lastModifiedBy>
  <cp:revision>29</cp:revision>
  <dcterms:created xsi:type="dcterms:W3CDTF">2014-01-17T20:33:48Z</dcterms:created>
  <dcterms:modified xsi:type="dcterms:W3CDTF">2014-01-17T21:32:43Z</dcterms:modified>
</cp:coreProperties>
</file>