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1" r:id="rId4"/>
    <p:sldId id="272" r:id="rId5"/>
    <p:sldId id="277" r:id="rId6"/>
    <p:sldId id="273" r:id="rId7"/>
    <p:sldId id="280" r:id="rId8"/>
    <p:sldId id="289" r:id="rId9"/>
    <p:sldId id="288" r:id="rId10"/>
    <p:sldId id="276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FF33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872" y="-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4E7DD4-B2AE-40A9-9D45-B11191356EDD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3A2846B-7B02-4437-89E3-048CCCABDC40}">
      <dgm:prSet phldrT="[Text]" custT="1"/>
      <dgm:spPr/>
      <dgm:t>
        <a:bodyPr/>
        <a:lstStyle/>
        <a:p>
          <a:endParaRPr lang="en-US" sz="1600" dirty="0" smtClean="0"/>
        </a:p>
      </dgm:t>
    </dgm:pt>
    <dgm:pt modelId="{FA330B86-9DFD-4D3D-9AC7-D206E028FBDD}" type="parTrans" cxnId="{0AB44C58-3169-457B-BC43-D5B389A4376F}">
      <dgm:prSet/>
      <dgm:spPr/>
      <dgm:t>
        <a:bodyPr/>
        <a:lstStyle/>
        <a:p>
          <a:endParaRPr lang="en-US"/>
        </a:p>
      </dgm:t>
    </dgm:pt>
    <dgm:pt modelId="{A2DE925E-F5BD-4FB3-99AD-FBA0B10CB8A1}" type="sibTrans" cxnId="{0AB44C58-3169-457B-BC43-D5B389A4376F}">
      <dgm:prSet/>
      <dgm:spPr/>
      <dgm:t>
        <a:bodyPr/>
        <a:lstStyle/>
        <a:p>
          <a:endParaRPr lang="en-US"/>
        </a:p>
      </dgm:t>
    </dgm:pt>
    <dgm:pt modelId="{AC1CD3A9-656C-4275-BD7D-7A2AF549E06C}" type="pres">
      <dgm:prSet presAssocID="{B74E7DD4-B2AE-40A9-9D45-B11191356ED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8C3B4A-3849-4118-B792-594242A59B3E}" type="pres">
      <dgm:prSet presAssocID="{B74E7DD4-B2AE-40A9-9D45-B11191356EDD}" presName="ellipse" presStyleLbl="trBgShp" presStyleIdx="0" presStyleCnt="1" custScaleX="183836" custScaleY="154581" custLinFactNeighborX="3719" custLinFactNeighborY="-16820"/>
      <dgm:spPr/>
      <dgm:t>
        <a:bodyPr/>
        <a:lstStyle/>
        <a:p>
          <a:endParaRPr lang="en-US"/>
        </a:p>
      </dgm:t>
    </dgm:pt>
    <dgm:pt modelId="{934A3F18-DE48-488C-8120-13F00C44C2CA}" type="pres">
      <dgm:prSet presAssocID="{B74E7DD4-B2AE-40A9-9D45-B11191356EDD}" presName="arrow1" presStyleLbl="fgShp" presStyleIdx="0" presStyleCnt="1" custScaleX="163934" custScaleY="173800" custLinFactNeighborX="-1478" custLinFactNeighborY="39661"/>
      <dgm:spPr/>
      <dgm:t>
        <a:bodyPr/>
        <a:lstStyle/>
        <a:p>
          <a:endParaRPr lang="en-US"/>
        </a:p>
      </dgm:t>
    </dgm:pt>
    <dgm:pt modelId="{405CE33F-4F3B-4407-867D-574864F198C9}" type="pres">
      <dgm:prSet presAssocID="{B74E7DD4-B2AE-40A9-9D45-B11191356EDD}" presName="rectangle" presStyleLbl="revTx" presStyleIdx="0" presStyleCnt="1" custScaleX="166667" custLinFactNeighborY="19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64F14-7965-43BC-8069-BDD797940647}" type="pres">
      <dgm:prSet presAssocID="{B74E7DD4-B2AE-40A9-9D45-B11191356EDD}" presName="funnel" presStyleLbl="trAlignAcc1" presStyleIdx="0" presStyleCnt="1" custScaleX="173976" custScaleY="114239" custLinFactNeighborX="524" custLinFactNeighborY="3725"/>
      <dgm:spPr/>
      <dgm:t>
        <a:bodyPr/>
        <a:lstStyle/>
        <a:p>
          <a:endParaRPr lang="en-US"/>
        </a:p>
      </dgm:t>
    </dgm:pt>
  </dgm:ptLst>
  <dgm:cxnLst>
    <dgm:cxn modelId="{1608F4F2-32FD-4FF9-81CD-C8E93A2A647B}" type="presOf" srcId="{C3A2846B-7B02-4437-89E3-048CCCABDC40}" destId="{405CE33F-4F3B-4407-867D-574864F198C9}" srcOrd="0" destOrd="0" presId="urn:microsoft.com/office/officeart/2005/8/layout/funnel1"/>
    <dgm:cxn modelId="{2714C4B0-ABB9-47CE-8486-AAB89138FA56}" type="presOf" srcId="{B74E7DD4-B2AE-40A9-9D45-B11191356EDD}" destId="{AC1CD3A9-656C-4275-BD7D-7A2AF549E06C}" srcOrd="0" destOrd="0" presId="urn:microsoft.com/office/officeart/2005/8/layout/funnel1"/>
    <dgm:cxn modelId="{0AB44C58-3169-457B-BC43-D5B389A4376F}" srcId="{B74E7DD4-B2AE-40A9-9D45-B11191356EDD}" destId="{C3A2846B-7B02-4437-89E3-048CCCABDC40}" srcOrd="0" destOrd="0" parTransId="{FA330B86-9DFD-4D3D-9AC7-D206E028FBDD}" sibTransId="{A2DE925E-F5BD-4FB3-99AD-FBA0B10CB8A1}"/>
    <dgm:cxn modelId="{4357698B-4D3F-4861-B30A-6DF94E15C9A5}" type="presParOf" srcId="{AC1CD3A9-656C-4275-BD7D-7A2AF549E06C}" destId="{148C3B4A-3849-4118-B792-594242A59B3E}" srcOrd="0" destOrd="0" presId="urn:microsoft.com/office/officeart/2005/8/layout/funnel1"/>
    <dgm:cxn modelId="{68C6F81B-ED3C-4E9C-8B6B-778580B7AC22}" type="presParOf" srcId="{AC1CD3A9-656C-4275-BD7D-7A2AF549E06C}" destId="{934A3F18-DE48-488C-8120-13F00C44C2CA}" srcOrd="1" destOrd="0" presId="urn:microsoft.com/office/officeart/2005/8/layout/funnel1"/>
    <dgm:cxn modelId="{A77B3894-3403-4ABC-B8BD-BAFD78908823}" type="presParOf" srcId="{AC1CD3A9-656C-4275-BD7D-7A2AF549E06C}" destId="{405CE33F-4F3B-4407-867D-574864F198C9}" srcOrd="2" destOrd="0" presId="urn:microsoft.com/office/officeart/2005/8/layout/funnel1"/>
    <dgm:cxn modelId="{AF383767-7497-4F00-ABA7-05F45362677D}" type="presParOf" srcId="{AC1CD3A9-656C-4275-BD7D-7A2AF549E06C}" destId="{9B864F14-7965-43BC-8069-BDD797940647}" srcOrd="3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C3B4A-3849-4118-B792-594242A59B3E}">
      <dsp:nvSpPr>
        <dsp:cNvPr id="0" name=""/>
        <dsp:cNvSpPr/>
      </dsp:nvSpPr>
      <dsp:spPr>
        <a:xfrm>
          <a:off x="164253" y="-36229"/>
          <a:ext cx="4940009" cy="1442585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A3F18-DE48-488C-8120-13F00C44C2CA}">
      <dsp:nvSpPr>
        <dsp:cNvPr id="0" name=""/>
        <dsp:cNvSpPr/>
      </dsp:nvSpPr>
      <dsp:spPr>
        <a:xfrm>
          <a:off x="2117573" y="2512800"/>
          <a:ext cx="853722" cy="579264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CE33F-4F3B-4407-867D-574864F198C9}">
      <dsp:nvSpPr>
        <dsp:cNvPr id="0" name=""/>
        <dsp:cNvSpPr/>
      </dsp:nvSpPr>
      <dsp:spPr>
        <a:xfrm>
          <a:off x="469039" y="2770233"/>
          <a:ext cx="4166183" cy="624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</dsp:txBody>
      <dsp:txXfrm>
        <a:off x="469039" y="2770233"/>
        <a:ext cx="4166183" cy="624926"/>
      </dsp:txXfrm>
    </dsp:sp>
    <dsp:sp modelId="{9B864F14-7965-43BC-8069-BDD797940647}">
      <dsp:nvSpPr>
        <dsp:cNvPr id="0" name=""/>
        <dsp:cNvSpPr/>
      </dsp:nvSpPr>
      <dsp:spPr>
        <a:xfrm>
          <a:off x="30561" y="24686"/>
          <a:ext cx="5073701" cy="266526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7/2/14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96" y="0"/>
            <a:ext cx="9192257" cy="51783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88751"/>
            <a:ext cx="914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127000">
                    <a:schemeClr val="bg2">
                      <a:lumMod val="5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Medium ITC" panose="020B0602030504020804" pitchFamily="34" charset="0"/>
              </a:rPr>
              <a:t>Simple 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127000">
                    <a:schemeClr val="bg2">
                      <a:lumMod val="5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Medium ITC" panose="020B0602030504020804" pitchFamily="34" charset="0"/>
              </a:rPr>
              <a:t>Ways to Improve 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127000">
                    <a:schemeClr val="bg2">
                      <a:lumMod val="5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Medium ITC" panose="020B0602030504020804" pitchFamily="34" charset="0"/>
              </a:rPr>
              <a:t>Your Cash Flow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196" y="4056223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127000">
                    <a:schemeClr val="bg2">
                      <a:lumMod val="5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Medium ITC" panose="020B0602030504020804" pitchFamily="34" charset="0"/>
              </a:rPr>
              <a:t>Alan Friedman</a:t>
            </a:r>
          </a:p>
          <a:p>
            <a:pPr algn="ctr"/>
            <a:r>
              <a:rPr lang="en-US" sz="2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Friedman</a:t>
            </a:r>
            <a:r>
              <a:rPr lang="en-US" sz="2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, </a:t>
            </a:r>
            <a:r>
              <a:rPr lang="en-US" sz="20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Kannenberg</a:t>
            </a:r>
            <a:r>
              <a:rPr lang="en-US" sz="2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 &amp; Company, PC</a:t>
            </a:r>
          </a:p>
        </p:txBody>
      </p:sp>
      <p:sp>
        <p:nvSpPr>
          <p:cNvPr id="5" name="Rectangle 4"/>
          <p:cNvSpPr/>
          <p:nvPr/>
        </p:nvSpPr>
        <p:spPr>
          <a:xfrm>
            <a:off x="4561804" y="402544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127000">
                    <a:schemeClr val="bg2">
                      <a:lumMod val="5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Medium ITC" panose="020B0602030504020804" pitchFamily="34" charset="0"/>
              </a:rPr>
              <a:t>Deb Barker</a:t>
            </a:r>
            <a:endParaRPr lang="en-US" sz="3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>
                <a:glow rad="127000">
                  <a:schemeClr val="bg2">
                    <a:lumMod val="5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Eras Medium ITC" panose="020B0602030504020804" pitchFamily="34" charset="0"/>
            </a:endParaRPr>
          </a:p>
          <a:p>
            <a:pPr algn="ctr"/>
            <a:r>
              <a:rPr lang="en-US" sz="2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GE </a:t>
            </a:r>
            <a:r>
              <a:rPr lang="en-US" sz="2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ras Light ITC" panose="020B0402030504020804" pitchFamily="34" charset="0"/>
              </a:rPr>
              <a:t>Capital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28595" y="1508188"/>
            <a:ext cx="581191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Disclaimer</a:t>
            </a:r>
          </a:p>
          <a:p>
            <a:r>
              <a:rPr lang="en-US" sz="1600" dirty="0"/>
              <a:t>“This </a:t>
            </a:r>
            <a:r>
              <a:rPr lang="en-US" sz="1600" dirty="0" smtClean="0"/>
              <a:t>presentation </a:t>
            </a:r>
            <a:r>
              <a:rPr lang="en-US" sz="1600" dirty="0"/>
              <a:t>is for information purposes only. The information </a:t>
            </a:r>
            <a:r>
              <a:rPr lang="en-US" sz="1600" dirty="0" smtClean="0"/>
              <a:t>contained </a:t>
            </a:r>
            <a:r>
              <a:rPr lang="en-US" sz="1600" dirty="0" smtClean="0"/>
              <a:t>within </a:t>
            </a:r>
            <a:r>
              <a:rPr lang="en-US" sz="1600" dirty="0"/>
              <a:t>this report has been obtained from and is based upon </a:t>
            </a:r>
            <a:r>
              <a:rPr lang="en-US" sz="1600" dirty="0" smtClean="0"/>
              <a:t>third-party </a:t>
            </a:r>
            <a:r>
              <a:rPr lang="en-US" sz="1600" dirty="0" smtClean="0"/>
              <a:t>sources </a:t>
            </a:r>
            <a:r>
              <a:rPr lang="en-US" sz="1600" dirty="0"/>
              <a:t>which have not been independently verified. No representation </a:t>
            </a:r>
            <a:r>
              <a:rPr lang="en-US" sz="1600" dirty="0" smtClean="0"/>
              <a:t>or warranty</a:t>
            </a:r>
            <a:r>
              <a:rPr lang="en-US" sz="1600" dirty="0"/>
              <a:t>, express or implied, of any kind is made by GE </a:t>
            </a:r>
            <a:r>
              <a:rPr lang="en-US" sz="1600" dirty="0" smtClean="0"/>
              <a:t>Commercial Distribution </a:t>
            </a:r>
            <a:r>
              <a:rPr lang="en-US" sz="1600" dirty="0"/>
              <a:t>Finance Corporation or any of its affiliates as to the </a:t>
            </a:r>
            <a:r>
              <a:rPr lang="en-US" sz="1600" dirty="0" smtClean="0"/>
              <a:t>accuracy or </a:t>
            </a:r>
            <a:r>
              <a:rPr lang="en-US" sz="1600" dirty="0"/>
              <a:t>completeness of the information set forth herein, and nothing </a:t>
            </a:r>
            <a:r>
              <a:rPr lang="en-US" sz="1600" dirty="0" smtClean="0"/>
              <a:t>contained herein </a:t>
            </a:r>
            <a:r>
              <a:rPr lang="en-US" sz="1600" dirty="0"/>
              <a:t>is, or shall be relied upon as, a promise or representation as to </a:t>
            </a:r>
            <a:r>
              <a:rPr lang="en-US" sz="1600" dirty="0" smtClean="0"/>
              <a:t>the past</a:t>
            </a:r>
            <a:r>
              <a:rPr lang="en-US" sz="1600" dirty="0"/>
              <a:t>, present, or the future. You shall not rely upon any information </a:t>
            </a:r>
            <a:r>
              <a:rPr lang="en-US" sz="1600" dirty="0" smtClean="0"/>
              <a:t>set forth </a:t>
            </a:r>
            <a:r>
              <a:rPr lang="en-US" sz="1600" dirty="0"/>
              <a:t>herein in taking or refraining from taking any action. Your use of </a:t>
            </a:r>
            <a:r>
              <a:rPr lang="en-US" sz="1600" dirty="0" smtClean="0"/>
              <a:t>the information </a:t>
            </a:r>
            <a:r>
              <a:rPr lang="en-US" sz="1600" dirty="0"/>
              <a:t>set forth herein is at your own risk.”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8163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773" y="972572"/>
            <a:ext cx="7956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Helvetica Neue Light"/>
                <a:cs typeface="Helvetica Neue Light"/>
              </a:rPr>
              <a:t>Simple </a:t>
            </a:r>
            <a:r>
              <a:rPr lang="en-US" sz="2800" b="1" dirty="0">
                <a:latin typeface="Helvetica Neue Light"/>
                <a:cs typeface="Helvetica Neue Light"/>
              </a:rPr>
              <a:t>Ways </a:t>
            </a:r>
            <a:r>
              <a:rPr lang="en-US" sz="2800" b="1" dirty="0" smtClean="0">
                <a:latin typeface="Helvetica Neue Light"/>
                <a:cs typeface="Helvetica Neue Light"/>
              </a:rPr>
              <a:t>to Improve </a:t>
            </a:r>
            <a:r>
              <a:rPr lang="en-US" sz="2800" b="1" dirty="0">
                <a:latin typeface="Helvetica Neue Light"/>
                <a:cs typeface="Helvetica Neue Light"/>
              </a:rPr>
              <a:t>Your Cash </a:t>
            </a:r>
            <a:r>
              <a:rPr lang="en-US" sz="2800" b="1" dirty="0" smtClean="0">
                <a:latin typeface="Helvetica Neue Light"/>
                <a:cs typeface="Helvetica Neue Light"/>
              </a:rPr>
              <a:t>Flow</a:t>
            </a:r>
            <a:endParaRPr lang="en-US" sz="2800" b="1" dirty="0">
              <a:latin typeface="Helvetica Neue Light"/>
              <a:cs typeface="Helvetica Neue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292" y="1495792"/>
            <a:ext cx="6213849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Light"/>
                <a:cs typeface="Helvetica Neue Light"/>
              </a:rPr>
              <a:t>Define “debt” and kind of debt found in music retailing today</a:t>
            </a:r>
          </a:p>
          <a:p>
            <a:pPr marL="231775" indent="-23177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Light"/>
                <a:cs typeface="Helvetica Neue Light"/>
              </a:rPr>
              <a:t>Discuss </a:t>
            </a:r>
            <a:r>
              <a:rPr lang="en-US" sz="2800" dirty="0" smtClean="0">
                <a:latin typeface="Helvetica Neue Light"/>
                <a:cs typeface="Helvetica Neue Light"/>
              </a:rPr>
              <a:t>short- </a:t>
            </a:r>
            <a:r>
              <a:rPr lang="en-US" sz="2800" dirty="0" smtClean="0">
                <a:latin typeface="Helvetica Neue Light"/>
                <a:cs typeface="Helvetica Neue Light"/>
              </a:rPr>
              <a:t>and </a:t>
            </a:r>
            <a:r>
              <a:rPr lang="en-US" sz="2800" dirty="0" smtClean="0">
                <a:latin typeface="Helvetica Neue Light"/>
                <a:cs typeface="Helvetica Neue Light"/>
              </a:rPr>
              <a:t>long-term </a:t>
            </a:r>
            <a:r>
              <a:rPr lang="en-US" sz="2800" dirty="0" smtClean="0">
                <a:latin typeface="Helvetica Neue Light"/>
                <a:cs typeface="Helvetica Neue Light"/>
              </a:rPr>
              <a:t>debt</a:t>
            </a:r>
            <a:endParaRPr lang="en-US" sz="2800" dirty="0">
              <a:latin typeface="Helvetica Neue Light"/>
              <a:cs typeface="Helvetica Neue Light"/>
            </a:endParaRPr>
          </a:p>
          <a:p>
            <a:pPr marL="231775" indent="-231775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Light"/>
                <a:cs typeface="Helvetica Neue Light"/>
              </a:rPr>
              <a:t>Illustrate how “right” debt creates cash flow</a:t>
            </a: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Light"/>
                <a:cs typeface="Helvetica Neue Light"/>
              </a:rPr>
              <a:t>Q&amp;A  </a:t>
            </a:r>
          </a:p>
        </p:txBody>
      </p:sp>
      <p:pic>
        <p:nvPicPr>
          <p:cNvPr id="2050" name="Picture 2" descr="C:\Users\110019203\AppData\Local\Microsoft\Windows\Temporary Internet Files\Content.IE5\GMSPG5WU\MC90043153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017" y="2160396"/>
            <a:ext cx="3064757" cy="283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60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555" y="816272"/>
            <a:ext cx="4891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Helvetica Neue Light"/>
                <a:cs typeface="Helvetica Neue Light"/>
              </a:rPr>
              <a:t>Short-Term </a:t>
            </a:r>
            <a:r>
              <a:rPr lang="en-US" sz="2800" b="1" dirty="0">
                <a:latin typeface="Helvetica Neue Light"/>
                <a:cs typeface="Helvetica Neue Light"/>
              </a:rPr>
              <a:t>Debt </a:t>
            </a:r>
            <a:r>
              <a:rPr lang="en-US" sz="2800" b="1" dirty="0" smtClean="0">
                <a:latin typeface="Helvetica Neue Light"/>
                <a:cs typeface="Helvetica Neue Light"/>
              </a:rPr>
              <a:t>(&lt; </a:t>
            </a:r>
            <a:r>
              <a:rPr lang="en-US" sz="2800" b="1" dirty="0">
                <a:latin typeface="Helvetica Neue Light"/>
                <a:cs typeface="Helvetica Neue Light"/>
              </a:rPr>
              <a:t>1 Year</a:t>
            </a:r>
            <a:r>
              <a:rPr lang="en-US" sz="2800" b="1" dirty="0" smtClean="0">
                <a:latin typeface="Helvetica Neue Light"/>
                <a:cs typeface="Helvetica Neue Light"/>
              </a:rPr>
              <a:t>)</a:t>
            </a:r>
            <a:endParaRPr lang="en-US" sz="2800" b="1" dirty="0">
              <a:latin typeface="Helvetica Neue Light"/>
              <a:cs typeface="Helvetica Neue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148" y="1318224"/>
            <a:ext cx="63660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Suppliers </a:t>
            </a:r>
            <a:r>
              <a:rPr lang="en-US" dirty="0" smtClean="0">
                <a:latin typeface="Helvetica Neue Light"/>
                <a:cs typeface="Helvetica Neue Light"/>
              </a:rPr>
              <a:t>(Termination; pre-pay) 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Credit </a:t>
            </a:r>
            <a:r>
              <a:rPr lang="en-US" sz="2400" dirty="0" smtClean="0">
                <a:latin typeface="Helvetica Neue Light"/>
                <a:cs typeface="Helvetica Neue Light"/>
              </a:rPr>
              <a:t>Cards </a:t>
            </a:r>
            <a:r>
              <a:rPr lang="en-US" dirty="0" smtClean="0">
                <a:latin typeface="Helvetica Neue Light"/>
                <a:cs typeface="Helvetica Neue Light"/>
              </a:rPr>
              <a:t>(</a:t>
            </a:r>
            <a:r>
              <a:rPr lang="en-US" dirty="0">
                <a:latin typeface="Helvetica Neue Light"/>
                <a:cs typeface="Helvetica Neue Light"/>
              </a:rPr>
              <a:t>Personal </a:t>
            </a:r>
            <a:r>
              <a:rPr lang="en-US" dirty="0" smtClean="0">
                <a:latin typeface="Helvetica Neue Light"/>
                <a:cs typeface="Helvetica Neue Light"/>
              </a:rPr>
              <a:t>credit scores</a:t>
            </a:r>
            <a:r>
              <a:rPr lang="en-US" dirty="0">
                <a:latin typeface="Helvetica Neue Light"/>
                <a:cs typeface="Helvetica Neue Light"/>
              </a:rPr>
              <a:t>, </a:t>
            </a:r>
            <a:r>
              <a:rPr lang="en-US" dirty="0" smtClean="0">
                <a:latin typeface="Helvetica Neue Light"/>
                <a:cs typeface="Helvetica Neue Light"/>
              </a:rPr>
              <a:t>rates</a:t>
            </a:r>
            <a:r>
              <a:rPr lang="en-US" dirty="0">
                <a:latin typeface="Helvetica Neue Light"/>
                <a:cs typeface="Helvetica Neue Light"/>
              </a:rPr>
              <a:t>) 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Bank </a:t>
            </a:r>
            <a:r>
              <a:rPr lang="en-US" sz="2400" dirty="0">
                <a:latin typeface="Helvetica Neue Light"/>
                <a:cs typeface="Helvetica Neue Light"/>
              </a:rPr>
              <a:t>Line of </a:t>
            </a:r>
            <a:r>
              <a:rPr lang="en-US" sz="2400" dirty="0" smtClean="0">
                <a:latin typeface="Helvetica Neue Light"/>
                <a:cs typeface="Helvetica Neue Light"/>
              </a:rPr>
              <a:t>Credit </a:t>
            </a:r>
            <a:r>
              <a:rPr lang="en-US" dirty="0" smtClean="0">
                <a:latin typeface="Helvetica Neue Light"/>
                <a:cs typeface="Helvetica Neue Light"/>
              </a:rPr>
              <a:t>(Payable in </a:t>
            </a:r>
            <a:r>
              <a:rPr lang="en-US" dirty="0">
                <a:latin typeface="Helvetica Neue Light"/>
                <a:cs typeface="Helvetica Neue Light"/>
              </a:rPr>
              <a:t>full </a:t>
            </a:r>
            <a:r>
              <a:rPr lang="en-US" dirty="0" smtClean="0">
                <a:latin typeface="Helvetica Neue Light"/>
                <a:cs typeface="Helvetica Neue Light"/>
              </a:rPr>
              <a:t>annually</a:t>
            </a:r>
            <a:r>
              <a:rPr lang="en-US" dirty="0" smtClean="0">
                <a:latin typeface="Helvetica Neue Light"/>
                <a:cs typeface="Helvetica Neue Light"/>
              </a:rPr>
              <a:t>, cash flow</a:t>
            </a:r>
            <a:r>
              <a:rPr lang="en-US" dirty="0" smtClean="0">
                <a:latin typeface="Helvetica Neue Light"/>
                <a:cs typeface="Helvetica Neue Light"/>
              </a:rPr>
              <a:t>, set-up fees, lower advance rate) 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Accrued </a:t>
            </a:r>
            <a:r>
              <a:rPr lang="en-US" sz="2400" dirty="0" smtClean="0">
                <a:latin typeface="Helvetica Neue Light"/>
                <a:cs typeface="Helvetica Neue Light"/>
              </a:rPr>
              <a:t>Expenses </a:t>
            </a:r>
            <a:r>
              <a:rPr lang="en-US" dirty="0" smtClean="0">
                <a:latin typeface="Helvetica Neue Light"/>
                <a:cs typeface="Helvetica Neue Light"/>
              </a:rPr>
              <a:t>(Typically taxes)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Inventory </a:t>
            </a:r>
            <a:r>
              <a:rPr lang="en-US" sz="2400" dirty="0" smtClean="0">
                <a:latin typeface="Helvetica Neue Light"/>
                <a:cs typeface="Helvetica Neue Light"/>
              </a:rPr>
              <a:t>Finance </a:t>
            </a:r>
            <a:r>
              <a:rPr lang="en-US" dirty="0" smtClean="0">
                <a:latin typeface="Helvetica Neue Light"/>
                <a:cs typeface="Helvetica Neue Light"/>
              </a:rPr>
              <a:t>(Legacy perception, </a:t>
            </a:r>
            <a:r>
              <a:rPr lang="en-US" dirty="0" smtClean="0">
                <a:latin typeface="Helvetica Neue Light"/>
                <a:cs typeface="Helvetica Neue Light"/>
              </a:rPr>
              <a:t>mfg. </a:t>
            </a:r>
            <a:r>
              <a:rPr lang="en-US" dirty="0" smtClean="0">
                <a:latin typeface="Helvetica Neue Light"/>
                <a:cs typeface="Helvetica Neue Light"/>
              </a:rPr>
              <a:t>support)</a:t>
            </a:r>
            <a:endParaRPr lang="en-US" dirty="0">
              <a:latin typeface="Helvetica Neue Light"/>
              <a:cs typeface="Helvetica Neue Light"/>
            </a:endParaRPr>
          </a:p>
        </p:txBody>
      </p:sp>
      <p:pic>
        <p:nvPicPr>
          <p:cNvPr id="1026" name="Picture 2" descr="C:\Users\110019203\AppData\Local\Microsoft\Windows\Temporary Internet Files\Content.IE5\Y45H7KHK\MC90044131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987" y="1548648"/>
            <a:ext cx="3120013" cy="312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306285" y="4558130"/>
            <a:ext cx="6030940" cy="410782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66131" y="4568178"/>
            <a:ext cx="5871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Best suited for </a:t>
            </a:r>
            <a:r>
              <a:rPr lang="en-US" sz="2000" dirty="0" smtClean="0"/>
              <a:t>quick-turning </a:t>
            </a:r>
            <a:r>
              <a:rPr lang="en-US" sz="2000" dirty="0" smtClean="0"/>
              <a:t>inventory or consumables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329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3610" y="3500581"/>
            <a:ext cx="5725449" cy="649387"/>
          </a:xfrm>
          <a:prstGeom prst="rect">
            <a:avLst/>
          </a:prstGeom>
          <a:pattFill prst="wdUpDiag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8489" y="930614"/>
            <a:ext cx="7956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Helvetica Neue Light"/>
                <a:cs typeface="Helvetica Neue Light"/>
              </a:rPr>
              <a:t>Long-Term </a:t>
            </a:r>
            <a:r>
              <a:rPr lang="en-US" sz="2800" b="1" dirty="0" smtClean="0">
                <a:latin typeface="Helvetica Neue Light"/>
                <a:cs typeface="Helvetica Neue Light"/>
              </a:rPr>
              <a:t>Debt (&gt; 1 Year)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3610" y="1632472"/>
            <a:ext cx="5922547" cy="2280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17145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Helvetica Neue Light"/>
                <a:cs typeface="Helvetica Neue Light"/>
              </a:rPr>
              <a:t>Term Loan – Acquisitions </a:t>
            </a:r>
          </a:p>
          <a:p>
            <a:pPr marL="274320" indent="-17145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Helvetica Neue Light"/>
                <a:cs typeface="Helvetica Neue Light"/>
              </a:rPr>
              <a:t>Mortgage </a:t>
            </a:r>
          </a:p>
          <a:p>
            <a:pPr marL="274320" indent="-17145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Helvetica Neue Light"/>
                <a:cs typeface="Helvetica Neue Light"/>
              </a:rPr>
              <a:t>Inventory Finance</a:t>
            </a:r>
            <a:endParaRPr lang="en-US" sz="2600" dirty="0">
              <a:latin typeface="Helvetica Neue Light"/>
              <a:cs typeface="Helvetica Neue Ligh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2901" y="4561952"/>
            <a:ext cx="8098972" cy="541356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2418" y="4610593"/>
            <a:ext cx="8199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APR </a:t>
            </a:r>
            <a:r>
              <a:rPr lang="en-US" sz="2000" dirty="0">
                <a:cs typeface="Arial"/>
              </a:rPr>
              <a:t>≠ Effective </a:t>
            </a:r>
            <a:r>
              <a:rPr lang="en-US" sz="2000" dirty="0" smtClean="0">
                <a:cs typeface="Arial"/>
              </a:rPr>
              <a:t>rate:  </a:t>
            </a:r>
            <a:r>
              <a:rPr lang="en-US" sz="2000" dirty="0">
                <a:cs typeface="Arial"/>
              </a:rPr>
              <a:t>Have you considered all </a:t>
            </a:r>
            <a:r>
              <a:rPr lang="en-US" sz="2000" dirty="0" smtClean="0">
                <a:cs typeface="Arial"/>
              </a:rPr>
              <a:t>fees &amp; cro</a:t>
            </a:r>
            <a:r>
              <a:rPr lang="en-US" sz="2000" dirty="0" smtClean="0"/>
              <a:t>ss-collateral risks?</a:t>
            </a:r>
            <a:endParaRPr lang="en-US" sz="2000" dirty="0"/>
          </a:p>
        </p:txBody>
      </p:sp>
      <p:pic>
        <p:nvPicPr>
          <p:cNvPr id="7" name="Picture 2" descr="C:\Users\110019203\AppData\Local\Microsoft\Windows\Temporary Internet Files\Content.IE5\B1PPLPGK\MC900433891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669" y="1612132"/>
            <a:ext cx="3198516" cy="3198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0823" y="2035350"/>
            <a:ext cx="4664595" cy="21441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600" dirty="0" smtClean="0">
                <a:latin typeface="Helvetica Neue Light"/>
                <a:cs typeface="Helvetica Neue Light"/>
              </a:rPr>
              <a:t>(</a:t>
            </a:r>
            <a:r>
              <a:rPr lang="en-US" sz="1600" dirty="0">
                <a:latin typeface="Helvetica Neue Light"/>
                <a:cs typeface="Helvetica Neue Light"/>
              </a:rPr>
              <a:t>Fixtures, Inflexibility; d</a:t>
            </a:r>
            <a:r>
              <a:rPr lang="en-US" sz="1600" dirty="0" smtClean="0">
                <a:latin typeface="Helvetica Neue Light"/>
                <a:cs typeface="Helvetica Neue Light"/>
              </a:rPr>
              <a:t>eposit ; closing </a:t>
            </a:r>
            <a:r>
              <a:rPr lang="en-US" sz="1600" dirty="0">
                <a:latin typeface="Helvetica Neue Light"/>
                <a:cs typeface="Helvetica Neue Light"/>
              </a:rPr>
              <a:t>costs</a:t>
            </a:r>
            <a:r>
              <a:rPr lang="en-US" sz="1600" dirty="0" smtClean="0">
                <a:latin typeface="Helvetica Neue Light"/>
                <a:cs typeface="Helvetica Neue Light"/>
              </a:rPr>
              <a:t>)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600" dirty="0" smtClean="0">
                <a:latin typeface="Helvetica Neue Light"/>
                <a:cs typeface="Helvetica Neue Light"/>
              </a:rPr>
              <a:t>(</a:t>
            </a:r>
            <a:r>
              <a:rPr lang="en-US" sz="1600" dirty="0">
                <a:latin typeface="Helvetica Neue Light"/>
                <a:cs typeface="Helvetica Neue Light"/>
              </a:rPr>
              <a:t>Land/Buildings, Inflexibility, d</a:t>
            </a:r>
            <a:r>
              <a:rPr lang="en-US" sz="1600" dirty="0" smtClean="0">
                <a:latin typeface="Helvetica Neue Light"/>
                <a:cs typeface="Helvetica Neue Light"/>
              </a:rPr>
              <a:t>eposit ; closing </a:t>
            </a:r>
            <a:r>
              <a:rPr lang="en-US" sz="1600" dirty="0">
                <a:latin typeface="Helvetica Neue Light"/>
                <a:cs typeface="Helvetica Neue Light"/>
              </a:rPr>
              <a:t>costs</a:t>
            </a:r>
            <a:r>
              <a:rPr lang="en-US" sz="1600" dirty="0" smtClean="0">
                <a:latin typeface="Helvetica Neue Light"/>
                <a:cs typeface="Helvetica Neue Light"/>
              </a:rPr>
              <a:t>)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600" dirty="0" smtClean="0">
                <a:latin typeface="Helvetica Neue Light"/>
                <a:cs typeface="Helvetica Neue Light"/>
              </a:rPr>
              <a:t>Not for aged product, only </a:t>
            </a:r>
            <a:r>
              <a:rPr lang="en-US" sz="1600" dirty="0" smtClean="0">
                <a:latin typeface="Helvetica Neue Light"/>
                <a:cs typeface="Helvetica Neue Light"/>
              </a:rPr>
              <a:t>slower-turning </a:t>
            </a:r>
            <a:r>
              <a:rPr lang="en-US" sz="1600" dirty="0" smtClean="0">
                <a:latin typeface="Helvetica Neue Light"/>
                <a:cs typeface="Helvetica Neue Light"/>
              </a:rPr>
              <a:t>inventory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161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58"/>
          <p:cNvSpPr>
            <a:spLocks noChangeArrowheads="1"/>
          </p:cNvSpPr>
          <p:nvPr/>
        </p:nvSpPr>
        <p:spPr bwMode="auto">
          <a:xfrm>
            <a:off x="1394113" y="1169561"/>
            <a:ext cx="5285902" cy="3468953"/>
          </a:xfrm>
          <a:prstGeom prst="roundRect">
            <a:avLst>
              <a:gd name="adj" fmla="val 3880"/>
            </a:avLst>
          </a:prstGeom>
          <a:solidFill>
            <a:schemeClr val="bg1"/>
          </a:solidFill>
          <a:ln w="635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 dirty="0">
              <a:ea typeface="MS PGothic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8489937"/>
              </p:ext>
            </p:extLst>
          </p:nvPr>
        </p:nvGraphicFramePr>
        <p:xfrm>
          <a:off x="1562104" y="1305574"/>
          <a:ext cx="5104263" cy="3332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/>
          <p:cNvSpPr/>
          <p:nvPr/>
        </p:nvSpPr>
        <p:spPr bwMode="auto">
          <a:xfrm>
            <a:off x="2461006" y="1491884"/>
            <a:ext cx="830949" cy="540763"/>
          </a:xfrm>
          <a:prstGeom prst="ellipse">
            <a:avLst/>
          </a:prstGeom>
          <a:solidFill>
            <a:srgbClr val="DDDDD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GE Inspira" pitchFamily="34" charset="0"/>
              </a:rPr>
              <a:t>Dealer Quick Pay 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016968" y="2538687"/>
            <a:ext cx="925430" cy="652669"/>
            <a:chOff x="3369579" y="2713120"/>
            <a:chExt cx="925430" cy="652669"/>
          </a:xfrm>
        </p:grpSpPr>
        <p:sp>
          <p:nvSpPr>
            <p:cNvPr id="12" name="Oval 11"/>
            <p:cNvSpPr/>
            <p:nvPr/>
          </p:nvSpPr>
          <p:spPr bwMode="auto">
            <a:xfrm>
              <a:off x="3369579" y="2713120"/>
              <a:ext cx="925430" cy="652669"/>
            </a:xfrm>
            <a:prstGeom prst="ellipse">
              <a:avLst/>
            </a:prstGeom>
            <a:solidFill>
              <a:srgbClr val="FF33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3383499" y="2751532"/>
              <a:ext cx="811683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/>
                <a:t>Higher price = slower turn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33652" y="1535028"/>
            <a:ext cx="929528" cy="651193"/>
            <a:chOff x="4023548" y="2418640"/>
            <a:chExt cx="929528" cy="651193"/>
          </a:xfrm>
        </p:grpSpPr>
        <p:sp>
          <p:nvSpPr>
            <p:cNvPr id="15" name="Oval 14"/>
            <p:cNvSpPr/>
            <p:nvPr/>
          </p:nvSpPr>
          <p:spPr bwMode="auto">
            <a:xfrm>
              <a:off x="4023548" y="2418640"/>
              <a:ext cx="929528" cy="609891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23549" y="2492752"/>
              <a:ext cx="92952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/>
                <a:t>Bank credit </a:t>
              </a:r>
              <a:r>
                <a:rPr lang="en-US" sz="1050" dirty="0" smtClean="0"/>
                <a:t>for strong dealers</a:t>
              </a:r>
              <a:endParaRPr lang="en-US" sz="105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458017" y="1927542"/>
            <a:ext cx="1013640" cy="821618"/>
            <a:chOff x="2890344" y="3512390"/>
            <a:chExt cx="1193242" cy="835309"/>
          </a:xfrm>
        </p:grpSpPr>
        <p:sp>
          <p:nvSpPr>
            <p:cNvPr id="14" name="Oval 13"/>
            <p:cNvSpPr/>
            <p:nvPr/>
          </p:nvSpPr>
          <p:spPr bwMode="auto">
            <a:xfrm>
              <a:off x="2890344" y="3512390"/>
              <a:ext cx="1193240" cy="812683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GE Inspira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76375" y="3596726"/>
              <a:ext cx="1007211" cy="750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latin typeface="GE Inspira" pitchFamily="34" charset="0"/>
                </a:rPr>
                <a:t>Dealer not stocking premium </a:t>
              </a:r>
              <a:r>
                <a:rPr lang="en-US" sz="1050" dirty="0" smtClean="0">
                  <a:latin typeface="GE Inspira" pitchFamily="34" charset="0"/>
                </a:rPr>
                <a:t>product</a:t>
              </a:r>
              <a:endParaRPr lang="en-US" sz="1050" dirty="0">
                <a:latin typeface="GE Inspira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657586" y="3028652"/>
            <a:ext cx="920834" cy="622103"/>
            <a:chOff x="2089157" y="3414923"/>
            <a:chExt cx="920834" cy="622103"/>
          </a:xfrm>
        </p:grpSpPr>
        <p:sp>
          <p:nvSpPr>
            <p:cNvPr id="9" name="Oval 8"/>
            <p:cNvSpPr/>
            <p:nvPr/>
          </p:nvSpPr>
          <p:spPr bwMode="auto">
            <a:xfrm>
              <a:off x="2089157" y="3414923"/>
              <a:ext cx="920834" cy="622103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GE Inspira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154273" y="3595169"/>
              <a:ext cx="790601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latin typeface="GE Inspira" pitchFamily="34" charset="0"/>
                </a:rPr>
                <a:t>Cash Flow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001309" y="2010498"/>
            <a:ext cx="1227065" cy="727196"/>
            <a:chOff x="896029" y="2010498"/>
            <a:chExt cx="1227065" cy="727196"/>
          </a:xfrm>
        </p:grpSpPr>
        <p:sp>
          <p:nvSpPr>
            <p:cNvPr id="7" name="Oval 6"/>
            <p:cNvSpPr/>
            <p:nvPr/>
          </p:nvSpPr>
          <p:spPr bwMode="auto">
            <a:xfrm>
              <a:off x="974334" y="2010498"/>
              <a:ext cx="1003935" cy="727196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GE Inspira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96029" y="2136289"/>
              <a:ext cx="1227065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chemeClr val="tx1">
                      <a:lumMod val="75000"/>
                    </a:schemeClr>
                  </a:solidFill>
                </a:rPr>
                <a:t>Open account terms not long enough</a:t>
              </a:r>
              <a:endParaRPr lang="en-US" sz="1100" b="1" dirty="0">
                <a:solidFill>
                  <a:schemeClr val="tx1">
                    <a:lumMod val="75000"/>
                  </a:schemeClr>
                </a:solidFill>
                <a:latin typeface="GE Inspira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91955" y="1491884"/>
            <a:ext cx="1432443" cy="913801"/>
            <a:chOff x="2186675" y="1491884"/>
            <a:chExt cx="1432443" cy="913801"/>
          </a:xfrm>
        </p:grpSpPr>
        <p:sp>
          <p:nvSpPr>
            <p:cNvPr id="11" name="Oval 10"/>
            <p:cNvSpPr/>
            <p:nvPr/>
          </p:nvSpPr>
          <p:spPr bwMode="auto">
            <a:xfrm>
              <a:off x="2307251" y="1491884"/>
              <a:ext cx="1171414" cy="913801"/>
            </a:xfrm>
            <a:prstGeom prst="ellipse">
              <a:avLst/>
            </a:prstGeom>
            <a:solidFill>
              <a:srgbClr val="66FF3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86675" y="1632705"/>
              <a:ext cx="1432443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/>
                <a:t>Internet Sales pressure – Race to the bottom?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997056" y="2360860"/>
            <a:ext cx="1311866" cy="768227"/>
            <a:chOff x="2307252" y="2418640"/>
            <a:chExt cx="1311866" cy="768227"/>
          </a:xfrm>
        </p:grpSpPr>
        <p:sp>
          <p:nvSpPr>
            <p:cNvPr id="13" name="Oval 12"/>
            <p:cNvSpPr/>
            <p:nvPr/>
          </p:nvSpPr>
          <p:spPr bwMode="auto">
            <a:xfrm>
              <a:off x="2307252" y="2418640"/>
              <a:ext cx="1179712" cy="768227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GE Inspira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316447" y="2596467"/>
              <a:ext cx="130267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tx1">
                      <a:lumMod val="75000"/>
                    </a:schemeClr>
                  </a:solidFill>
                  <a:latin typeface="GE Inspira" pitchFamily="34" charset="0"/>
                </a:rPr>
                <a:t>e</a:t>
              </a:r>
              <a:r>
                <a:rPr lang="en-US" sz="1100" dirty="0" smtClean="0">
                  <a:solidFill>
                    <a:schemeClr val="tx1">
                      <a:lumMod val="75000"/>
                    </a:schemeClr>
                  </a:solidFill>
                  <a:latin typeface="GE Inspira" pitchFamily="34" charset="0"/>
                </a:rPr>
                <a:t>Bay </a:t>
              </a:r>
              <a:r>
                <a:rPr lang="en-US" sz="1100" dirty="0">
                  <a:solidFill>
                    <a:schemeClr val="tx1">
                      <a:lumMod val="75000"/>
                    </a:schemeClr>
                  </a:solidFill>
                  <a:latin typeface="GE Inspira" pitchFamily="34" charset="0"/>
                </a:rPr>
                <a:t>/ Amazon transaction costs 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726873" y="924607"/>
            <a:ext cx="5374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Helvetica Neue Light"/>
                <a:cs typeface="Helvetica Neue Light"/>
              </a:rPr>
              <a:t>Challenges facing Independent </a:t>
            </a:r>
            <a:r>
              <a:rPr lang="en-US" dirty="0" smtClean="0">
                <a:latin typeface="Helvetica Neue Light"/>
                <a:cs typeface="Helvetica Neue Light"/>
              </a:rPr>
              <a:t>Dealers </a:t>
            </a:r>
            <a:r>
              <a:rPr lang="en-US" dirty="0" smtClean="0">
                <a:latin typeface="Helvetica Neue Light"/>
                <a:cs typeface="Helvetica Neue Light"/>
              </a:rPr>
              <a:t>Today……..</a:t>
            </a:r>
            <a:endParaRPr lang="en-US" dirty="0">
              <a:latin typeface="Helvetica Neue Light"/>
              <a:cs typeface="Helvetica Neue Ligh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8561" y="4315348"/>
            <a:ext cx="7498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dirty="0" smtClean="0">
                <a:latin typeface="Helvetica Neue Light"/>
                <a:cs typeface="Helvetica Neue Light"/>
              </a:rPr>
              <a:t>Sell at a higher profit with slower </a:t>
            </a:r>
            <a:r>
              <a:rPr lang="en-US" sz="2000" dirty="0" smtClean="0">
                <a:latin typeface="Helvetica Neue Light"/>
                <a:cs typeface="Helvetica Neue Light"/>
              </a:rPr>
              <a:t>turn … OR …  </a:t>
            </a:r>
            <a:endParaRPr lang="en-US" sz="2000" dirty="0">
              <a:latin typeface="Helvetica Neue Light"/>
              <a:cs typeface="Helvetica Neue Light"/>
            </a:endParaRPr>
          </a:p>
          <a:p>
            <a:pPr lvl="0" algn="ctr"/>
            <a:r>
              <a:rPr lang="en-US" sz="2000" dirty="0">
                <a:latin typeface="Helvetica Neue Light"/>
                <a:cs typeface="Helvetica Neue Light"/>
              </a:rPr>
              <a:t>l</a:t>
            </a:r>
            <a:r>
              <a:rPr lang="en-US" sz="2000" dirty="0" smtClean="0">
                <a:latin typeface="Helvetica Neue Light"/>
                <a:cs typeface="Helvetica Neue Light"/>
              </a:rPr>
              <a:t>ower margins and faster turn? </a:t>
            </a:r>
            <a:endParaRPr lang="en-US" sz="2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38570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110019203\AppData\Local\Microsoft\Windows\Temporary Internet Files\Content.IE5\B1PPLPGK\MP900305770[1]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245" y="902774"/>
            <a:ext cx="2483293" cy="330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6421" y="922688"/>
            <a:ext cx="7956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Helvetica Neue Light"/>
                <a:cs typeface="Helvetica Neue Light"/>
              </a:rPr>
              <a:t>Do </a:t>
            </a:r>
            <a:r>
              <a:rPr lang="en-US" sz="2800" b="1" dirty="0" smtClean="0">
                <a:latin typeface="Helvetica Neue Light"/>
                <a:cs typeface="Helvetica Neue Light"/>
              </a:rPr>
              <a:t>you …</a:t>
            </a:r>
            <a:endParaRPr lang="en-US" sz="2800" b="1" dirty="0" smtClean="0">
              <a:latin typeface="Helvetica Neue Light"/>
              <a:cs typeface="Helvetica Neue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550" y="1434803"/>
            <a:ext cx="631065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Manage your inventory?</a:t>
            </a:r>
            <a:endParaRPr lang="en-US" sz="2400" dirty="0">
              <a:latin typeface="Helvetica Neue Light"/>
              <a:cs typeface="Helvetica Neue Light"/>
            </a:endParaRP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Monitor profitability</a:t>
            </a:r>
            <a:r>
              <a:rPr lang="en-US" sz="2400" dirty="0" smtClean="0">
                <a:latin typeface="Helvetica Neue Light"/>
                <a:cs typeface="Helvetica Neue Light"/>
              </a:rPr>
              <a:t>?</a:t>
            </a:r>
            <a:endParaRPr lang="en-US" sz="2400" dirty="0">
              <a:latin typeface="Helvetica Neue Light"/>
              <a:cs typeface="Helvetica Neue Light"/>
            </a:endParaRP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Stay involved </a:t>
            </a:r>
            <a:r>
              <a:rPr lang="en-US" sz="2400" dirty="0" smtClean="0">
                <a:latin typeface="Helvetica Neue Light"/>
                <a:cs typeface="Helvetica Neue Light"/>
              </a:rPr>
              <a:t>in the business?</a:t>
            </a: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Make a profit </a:t>
            </a:r>
            <a:r>
              <a:rPr lang="en-US" sz="2400" dirty="0" smtClean="0">
                <a:latin typeface="Helvetica Neue Light"/>
                <a:cs typeface="Helvetica Neue Light"/>
              </a:rPr>
              <a:t>but have little cash?</a:t>
            </a: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Light"/>
                <a:cs typeface="Helvetica Neue Light"/>
              </a:rPr>
              <a:t>Want </a:t>
            </a:r>
            <a:r>
              <a:rPr lang="en-US" sz="2400" dirty="0" smtClean="0">
                <a:latin typeface="Helvetica Neue Light"/>
                <a:cs typeface="Helvetica Neue Light"/>
              </a:rPr>
              <a:t>more cash on hand?</a:t>
            </a:r>
          </a:p>
          <a:p>
            <a:pPr indent="-27432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Helvetica Neue Light"/>
              <a:cs typeface="Helvetica Neue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638" y="4553260"/>
            <a:ext cx="8239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Successful businesses use other people’s money to </a:t>
            </a:r>
            <a:r>
              <a:rPr lang="en-US" sz="2000" b="1" dirty="0" smtClean="0"/>
              <a:t>grow</a:t>
            </a:r>
            <a:r>
              <a:rPr lang="en-US" sz="2000" dirty="0" smtClean="0"/>
              <a:t> their business!!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812956" y="4411225"/>
            <a:ext cx="7909013" cy="6841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919" y="914130"/>
            <a:ext cx="7956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 Neue Light"/>
                <a:cs typeface="Helvetica Neue Light"/>
              </a:rPr>
              <a:t>Pop Quiz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919" y="1641334"/>
            <a:ext cx="89530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Helvetica Neue Light"/>
              </a:rPr>
              <a:t>Which dealer has the best operating cash flow &amp; profit potential within a 12-month period?</a:t>
            </a:r>
          </a:p>
          <a:p>
            <a:endParaRPr lang="en-US" dirty="0">
              <a:latin typeface="Helvetica Neue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 Neue Light"/>
              </a:rPr>
              <a:t>Dealer A  : Terms Net 180       | 30% Gross Profit  | Inventory 2x per year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 Neue Light"/>
              </a:rPr>
              <a:t>Dealer B  : Terms 2% net 15   | 32% Gross Profit  | Inventory 2x per year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 Neue Light"/>
              </a:rPr>
              <a:t>Dealer A  : Terms Net 60         | 30% Gross Profit  | Inventory 2x per year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4644" y="3556434"/>
            <a:ext cx="45146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>
                <a:latin typeface="Helvetica Neue Light"/>
              </a:rPr>
              <a:t>Dealer A</a:t>
            </a:r>
            <a:endParaRPr lang="en-US" sz="8800" dirty="0">
              <a:latin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970636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548379"/>
              </p:ext>
            </p:extLst>
          </p:nvPr>
        </p:nvGraphicFramePr>
        <p:xfrm>
          <a:off x="160766" y="985434"/>
          <a:ext cx="8822459" cy="3666948"/>
        </p:xfrm>
        <a:graphic>
          <a:graphicData uri="http://schemas.openxmlformats.org/drawingml/2006/table">
            <a:tbl>
              <a:tblPr/>
              <a:tblGrid>
                <a:gridCol w="1439758"/>
                <a:gridCol w="1397913"/>
                <a:gridCol w="674705"/>
                <a:gridCol w="124449"/>
                <a:gridCol w="1335375"/>
                <a:gridCol w="536907"/>
                <a:gridCol w="103005"/>
                <a:gridCol w="1546531"/>
                <a:gridCol w="575702"/>
                <a:gridCol w="1088114"/>
              </a:tblGrid>
              <a:tr h="31456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 Neue Light"/>
                        </a:rPr>
                        <a:t>Business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 Neue Light"/>
                        </a:rPr>
                        <a:t>Business 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 Neue Light"/>
                        </a:rPr>
                        <a:t>Business 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Margin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Margin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Margin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Early Pay Discount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Early Pay Discount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Early Pay Discount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Terms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180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Terms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Net 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Terms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Net 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60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Retailer Turns :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2 x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Retailer Turns :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2 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Retailer Turns :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6 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Sales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5,000,000.00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5,000,000.00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5,000,000.00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COGS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3,500,000.00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3,400,000.00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3,500,000.00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Gross Profit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1,500,000.00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1,600,000.00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1,500,000.00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effectLst/>
                          <a:latin typeface="Helvetica Neue Light"/>
                        </a:rPr>
                        <a:t>A - B</a:t>
                      </a:r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56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 Neue Light"/>
                        </a:rPr>
                        <a:t>Assets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2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Ave Inventory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1,750,000.00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2x Turn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1,700,000.00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2x Turn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1,750,000.00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2x Turn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Helvetica Neue Light"/>
                        </a:rPr>
                        <a:t>B ÷ Turn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Ave. Payable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1,750,000.00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Net </a:t>
                      </a:r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180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 141,666.67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Net 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 $           583,333.33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Net 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Helvetica Neue Light"/>
                        </a:rPr>
                        <a:t>B ÷ </a:t>
                      </a:r>
                      <a:r>
                        <a:rPr lang="en-US" sz="1200" b="0" i="0" u="none" strike="noStrike" dirty="0" smtClean="0">
                          <a:effectLst/>
                          <a:latin typeface="Helvetica Neue Light"/>
                        </a:rPr>
                        <a:t>Terms</a:t>
                      </a:r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GAP (Financing)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(1,558,333.33)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 $       (1,166,666.67)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Helvetica Neue Ligh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effectLst/>
                          <a:latin typeface="Helvetica Neue Light"/>
                        </a:rPr>
                        <a:t>C </a:t>
                      </a:r>
                      <a:r>
                        <a:rPr lang="en-US" sz="1200" b="0" i="0" u="none" strike="noStrike" dirty="0">
                          <a:effectLst/>
                          <a:latin typeface="Helvetica Neue Light"/>
                        </a:rPr>
                        <a:t>- </a:t>
                      </a:r>
                      <a:r>
                        <a:rPr lang="en-US" sz="1200" b="0" i="0" u="none" strike="noStrike" dirty="0" smtClean="0">
                          <a:effectLst/>
                          <a:latin typeface="Helvetica Neue Light"/>
                        </a:rPr>
                        <a:t>D</a:t>
                      </a:r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Financing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Inventory Finance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EPD + Bank LOC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effectLst/>
                          <a:latin typeface="Helvetica Neue Light"/>
                        </a:rPr>
                        <a:t>Supplier</a:t>
                      </a:r>
                      <a:r>
                        <a:rPr lang="en-US" sz="1100" b="0" i="0" u="none" strike="noStrike" baseline="0" dirty="0" smtClean="0">
                          <a:effectLst/>
                          <a:latin typeface="Helvetica Neue Light"/>
                        </a:rPr>
                        <a:t> Terms + LOC</a:t>
                      </a:r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Helvetica Neue Ligh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Dodecagon 2"/>
          <p:cNvSpPr/>
          <p:nvPr/>
        </p:nvSpPr>
        <p:spPr>
          <a:xfrm>
            <a:off x="1370596" y="2417756"/>
            <a:ext cx="196740" cy="179638"/>
          </a:xfrm>
          <a:prstGeom prst="do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Dodecagon 10"/>
          <p:cNvSpPr/>
          <p:nvPr/>
        </p:nvSpPr>
        <p:spPr>
          <a:xfrm>
            <a:off x="1371408" y="2714831"/>
            <a:ext cx="196740" cy="179638"/>
          </a:xfrm>
          <a:prstGeom prst="do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Dodecagon 11"/>
          <p:cNvSpPr/>
          <p:nvPr/>
        </p:nvSpPr>
        <p:spPr>
          <a:xfrm>
            <a:off x="1389618" y="3567062"/>
            <a:ext cx="196740" cy="179638"/>
          </a:xfrm>
          <a:prstGeom prst="do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Dodecagon 12"/>
          <p:cNvSpPr/>
          <p:nvPr/>
        </p:nvSpPr>
        <p:spPr>
          <a:xfrm>
            <a:off x="1387711" y="3870769"/>
            <a:ext cx="196740" cy="179638"/>
          </a:xfrm>
          <a:prstGeom prst="do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4" name="Dodecagon 13"/>
          <p:cNvSpPr/>
          <p:nvPr/>
        </p:nvSpPr>
        <p:spPr>
          <a:xfrm>
            <a:off x="1370596" y="4143164"/>
            <a:ext cx="196740" cy="179638"/>
          </a:xfrm>
          <a:prstGeom prst="do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63207" y="4774168"/>
            <a:ext cx="7797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Helvetica Neue Light"/>
              </a:rPr>
              <a:t>FOR </a:t>
            </a:r>
            <a:r>
              <a:rPr lang="en-US" b="1" dirty="0" smtClean="0">
                <a:latin typeface="Helvetica Neue Light"/>
              </a:rPr>
              <a:t>EXAMPLE </a:t>
            </a:r>
            <a:r>
              <a:rPr lang="en-US" b="1" dirty="0">
                <a:latin typeface="Helvetica Neue Light"/>
              </a:rPr>
              <a:t>PURPOSES ONLY. </a:t>
            </a:r>
          </a:p>
        </p:txBody>
      </p:sp>
    </p:spTree>
    <p:extLst>
      <p:ext uri="{BB962C8B-B14F-4D97-AF65-F5344CB8AC3E}">
        <p14:creationId xmlns:p14="http://schemas.microsoft.com/office/powerpoint/2010/main" val="306049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j0433178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400" y="2092923"/>
            <a:ext cx="3159600" cy="292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209" y="917035"/>
            <a:ext cx="7956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Helvetica Neue Light"/>
                <a:cs typeface="Helvetica Neue Light"/>
              </a:rPr>
              <a:t>Takeaways</a:t>
            </a:r>
            <a:r>
              <a:rPr lang="en-US" sz="3200" b="1" dirty="0" smtClean="0">
                <a:latin typeface="Helvetica Neue Light"/>
                <a:cs typeface="Helvetica Neue Light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0821" y="1697112"/>
            <a:ext cx="718457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4572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Helvetica Neue Light"/>
                <a:cs typeface="Helvetica Neue Light"/>
              </a:rPr>
              <a:t>Match inventory turn with financing term</a:t>
            </a:r>
            <a:endParaRPr lang="en-US" sz="2800" dirty="0">
              <a:latin typeface="Helvetica Neue Light"/>
              <a:cs typeface="Helvetica Neue Light"/>
            </a:endParaRPr>
          </a:p>
          <a:p>
            <a:pPr marL="461963" indent="-461963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Helvetica Neue Light"/>
                <a:cs typeface="Helvetica Neue Light"/>
              </a:rPr>
              <a:t>Pay your supplier or your financier according to the </a:t>
            </a:r>
            <a:r>
              <a:rPr lang="en-US" sz="2800" dirty="0" smtClean="0">
                <a:latin typeface="Helvetica Neue Light"/>
                <a:cs typeface="Helvetica Neue Light"/>
              </a:rPr>
              <a:t>terms</a:t>
            </a:r>
            <a:endParaRPr lang="en-US" sz="2800" dirty="0">
              <a:latin typeface="Helvetica Neue Light"/>
              <a:cs typeface="Helvetica Neue Light"/>
            </a:endParaRPr>
          </a:p>
          <a:p>
            <a:pPr marL="182880" indent="-4572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Helvetica Neue Light"/>
                <a:cs typeface="Helvetica Neue Light"/>
              </a:rPr>
              <a:t>Manage your inventory, avoid aging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885130" y="4525005"/>
            <a:ext cx="30620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>
                <a:srgbClr val="004880"/>
              </a:buClr>
            </a:pPr>
            <a:r>
              <a:rPr lang="en-US" sz="2400" dirty="0">
                <a:latin typeface="Helvetica Neue Light"/>
              </a:rPr>
              <a:t>Unlock your </a:t>
            </a:r>
            <a:r>
              <a:rPr lang="en-US" sz="2400" dirty="0" smtClean="0">
                <a:latin typeface="Helvetica Neue Light"/>
              </a:rPr>
              <a:t>potential</a:t>
            </a:r>
            <a:endParaRPr lang="en-US" sz="2400" dirty="0">
              <a:latin typeface="Helvetica Neue Light"/>
            </a:endParaRPr>
          </a:p>
        </p:txBody>
      </p: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4856204" y="4039889"/>
            <a:ext cx="1555750" cy="760414"/>
            <a:chOff x="2628" y="3213"/>
            <a:chExt cx="980" cy="479"/>
          </a:xfrm>
        </p:grpSpPr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20393541">
              <a:off x="2628" y="3213"/>
              <a:ext cx="9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1pPr>
              <a:lvl2pPr marL="742950" indent="-28575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2pPr>
              <a:lvl3pPr marL="11430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3pPr>
              <a:lvl4pPr marL="16002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4pPr>
              <a:lvl5pPr marL="20574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9pPr>
            </a:lstStyle>
            <a:p>
              <a:r>
                <a:rPr lang="en-US" sz="2400" b="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Helvetica Neue Light"/>
                </a:rPr>
                <a:t>Cash-flow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 rot="16045052">
              <a:off x="3004" y="3432"/>
              <a:ext cx="22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1pPr>
              <a:lvl2pPr marL="742950" indent="-28575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2pPr>
              <a:lvl3pPr marL="11430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3pPr>
              <a:lvl4pPr marL="16002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4pPr>
              <a:lvl5pPr marL="2057400" indent="-228600"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GE Inspira" pitchFamily="34" charset="0"/>
                </a:defRPr>
              </a:lvl9pPr>
            </a:lstStyle>
            <a:p>
              <a:r>
                <a:rPr lang="en-US" sz="2400" b="0" dirty="0">
                  <a:solidFill>
                    <a:srgbClr val="FF0000"/>
                  </a:solidFill>
                  <a:latin typeface="Helvetica Neue Light"/>
                </a:rPr>
                <a:t>&lt;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756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6802</TotalTime>
  <Words>726</Words>
  <Application>Microsoft Macintosh PowerPoint</Application>
  <PresentationFormat>On-screen Show (16:9)</PresentationFormat>
  <Paragraphs>155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Zach Phillips</cp:lastModifiedBy>
  <cp:revision>112</cp:revision>
  <dcterms:created xsi:type="dcterms:W3CDTF">2011-12-21T23:54:18Z</dcterms:created>
  <dcterms:modified xsi:type="dcterms:W3CDTF">2014-07-02T19:04:04Z</dcterms:modified>
</cp:coreProperties>
</file>