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9" r:id="rId4"/>
    <p:sldId id="260" r:id="rId5"/>
    <p:sldId id="262" r:id="rId6"/>
    <p:sldId id="263" r:id="rId7"/>
    <p:sldId id="273" r:id="rId8"/>
    <p:sldId id="278" r:id="rId9"/>
    <p:sldId id="274" r:id="rId10"/>
    <p:sldId id="279" r:id="rId11"/>
    <p:sldId id="275" r:id="rId12"/>
    <p:sldId id="276" r:id="rId13"/>
    <p:sldId id="281" r:id="rId14"/>
    <p:sldId id="280" r:id="rId15"/>
    <p:sldId id="282" r:id="rId16"/>
    <p:sldId id="283" r:id="rId17"/>
    <p:sldId id="264" r:id="rId18"/>
    <p:sldId id="277" r:id="rId19"/>
    <p:sldId id="261" r:id="rId20"/>
    <p:sldId id="266" r:id="rId21"/>
    <p:sldId id="267" r:id="rId22"/>
    <p:sldId id="265" r:id="rId23"/>
    <p:sldId id="271" r:id="rId24"/>
    <p:sldId id="269" r:id="rId25"/>
    <p:sldId id="268" r:id="rId26"/>
    <p:sldId id="284" r:id="rId27"/>
    <p:sldId id="285" r:id="rId28"/>
    <p:sldId id="286" r:id="rId29"/>
    <p:sldId id="272" r:id="rId30"/>
    <p:sldId id="270" r:id="rId31"/>
  </p:sldIdLst>
  <p:sldSz cx="14630400" cy="8229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71" autoAdjust="0"/>
    <p:restoredTop sz="94660"/>
  </p:normalViewPr>
  <p:slideViewPr>
    <p:cSldViewPr>
      <p:cViewPr varScale="1">
        <p:scale>
          <a:sx n="92" d="100"/>
          <a:sy n="92" d="100"/>
        </p:scale>
        <p:origin x="-954" y="-102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90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292136-FD0B-487C-B9E3-D1178BF52133}" type="doc">
      <dgm:prSet loTypeId="urn:microsoft.com/office/officeart/2005/8/layout/arrow5" loCatId="relationship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D5A4D40-6E46-41F2-B633-599C5B09F91F}">
      <dgm:prSet phldrT="[Text]"/>
      <dgm:spPr/>
      <dgm:t>
        <a:bodyPr/>
        <a:lstStyle/>
        <a:p>
          <a:r>
            <a:rPr lang="en-US" dirty="0" smtClean="0"/>
            <a:t>Organic Search</a:t>
          </a:r>
          <a:endParaRPr lang="en-US" dirty="0"/>
        </a:p>
      </dgm:t>
    </dgm:pt>
    <dgm:pt modelId="{05EF48BA-B56F-4078-9600-D74267EE9976}" type="parTrans" cxnId="{174F61D3-53EA-48A6-BA38-ACC503EF1F02}">
      <dgm:prSet/>
      <dgm:spPr/>
      <dgm:t>
        <a:bodyPr/>
        <a:lstStyle/>
        <a:p>
          <a:endParaRPr lang="en-US"/>
        </a:p>
      </dgm:t>
    </dgm:pt>
    <dgm:pt modelId="{5D69D2DB-AFF5-4F80-8E5C-8B7834B30199}" type="sibTrans" cxnId="{174F61D3-53EA-48A6-BA38-ACC503EF1F02}">
      <dgm:prSet/>
      <dgm:spPr/>
      <dgm:t>
        <a:bodyPr/>
        <a:lstStyle/>
        <a:p>
          <a:endParaRPr lang="en-US"/>
        </a:p>
      </dgm:t>
    </dgm:pt>
    <dgm:pt modelId="{1C2B8BEB-FE13-46DB-AD75-2F213E1FE7F4}">
      <dgm:prSet phldrT="[Text]"/>
      <dgm:spPr/>
      <dgm:t>
        <a:bodyPr/>
        <a:lstStyle/>
        <a:p>
          <a:r>
            <a:rPr lang="en-US" dirty="0" smtClean="0"/>
            <a:t>Paid Placement</a:t>
          </a:r>
          <a:endParaRPr lang="en-US" dirty="0"/>
        </a:p>
      </dgm:t>
    </dgm:pt>
    <dgm:pt modelId="{A8794E0E-6E1D-4691-BCCC-BB5260510B47}" type="parTrans" cxnId="{89E341B9-33BC-4B5C-B0CA-ECD2F14C2DC2}">
      <dgm:prSet/>
      <dgm:spPr/>
      <dgm:t>
        <a:bodyPr/>
        <a:lstStyle/>
        <a:p>
          <a:endParaRPr lang="en-US"/>
        </a:p>
      </dgm:t>
    </dgm:pt>
    <dgm:pt modelId="{0A2DE995-C330-45B1-B444-161BC9711E9A}" type="sibTrans" cxnId="{89E341B9-33BC-4B5C-B0CA-ECD2F14C2DC2}">
      <dgm:prSet/>
      <dgm:spPr/>
      <dgm:t>
        <a:bodyPr/>
        <a:lstStyle/>
        <a:p>
          <a:endParaRPr lang="en-US"/>
        </a:p>
      </dgm:t>
    </dgm:pt>
    <dgm:pt modelId="{CC52E046-6613-41E8-B62F-22E3442A56DA}">
      <dgm:prSet phldrT="[Text]"/>
      <dgm:spPr/>
      <dgm:t>
        <a:bodyPr/>
        <a:lstStyle/>
        <a:p>
          <a:r>
            <a:rPr lang="en-US" dirty="0" smtClean="0"/>
            <a:t>SEO</a:t>
          </a:r>
          <a:endParaRPr lang="en-US" dirty="0"/>
        </a:p>
      </dgm:t>
    </dgm:pt>
    <dgm:pt modelId="{09C20695-46A1-47C2-AAAF-B6E5268A7B2A}" type="parTrans" cxnId="{F97F9C7F-3EC9-4749-AD59-1AA23188CCB9}">
      <dgm:prSet/>
      <dgm:spPr/>
      <dgm:t>
        <a:bodyPr/>
        <a:lstStyle/>
        <a:p>
          <a:endParaRPr lang="en-US"/>
        </a:p>
      </dgm:t>
    </dgm:pt>
    <dgm:pt modelId="{643B52DF-1A5B-43E5-818F-6A53580A20CA}" type="sibTrans" cxnId="{F97F9C7F-3EC9-4749-AD59-1AA23188CCB9}">
      <dgm:prSet/>
      <dgm:spPr/>
      <dgm:t>
        <a:bodyPr/>
        <a:lstStyle/>
        <a:p>
          <a:endParaRPr lang="en-US"/>
        </a:p>
      </dgm:t>
    </dgm:pt>
    <dgm:pt modelId="{DC393EA9-30C0-493D-897D-E5F9186B2D4E}">
      <dgm:prSet phldrT="[Text]"/>
      <dgm:spPr/>
      <dgm:t>
        <a:bodyPr/>
        <a:lstStyle/>
        <a:p>
          <a:r>
            <a:rPr lang="en-US" dirty="0" smtClean="0"/>
            <a:t>Keywords</a:t>
          </a:r>
          <a:endParaRPr lang="en-US" dirty="0"/>
        </a:p>
      </dgm:t>
    </dgm:pt>
    <dgm:pt modelId="{AF409050-0923-45EC-AAA0-AD22219CE511}" type="parTrans" cxnId="{953E0EAE-B8D6-41A1-AB38-A068E88A39ED}">
      <dgm:prSet/>
      <dgm:spPr/>
      <dgm:t>
        <a:bodyPr/>
        <a:lstStyle/>
        <a:p>
          <a:endParaRPr lang="en-US"/>
        </a:p>
      </dgm:t>
    </dgm:pt>
    <dgm:pt modelId="{E61D3C7A-8DB5-4EC6-92D9-8A95189EC47F}" type="sibTrans" cxnId="{953E0EAE-B8D6-41A1-AB38-A068E88A39ED}">
      <dgm:prSet/>
      <dgm:spPr/>
      <dgm:t>
        <a:bodyPr/>
        <a:lstStyle/>
        <a:p>
          <a:endParaRPr lang="en-US"/>
        </a:p>
      </dgm:t>
    </dgm:pt>
    <dgm:pt modelId="{05CD8960-D819-41C4-A3DA-7139047E4C23}">
      <dgm:prSet phldrT="[Text]"/>
      <dgm:spPr/>
      <dgm:t>
        <a:bodyPr/>
        <a:lstStyle/>
        <a:p>
          <a:r>
            <a:rPr lang="en-US" dirty="0" smtClean="0"/>
            <a:t>Pay-per-Click</a:t>
          </a:r>
          <a:endParaRPr lang="en-US" dirty="0"/>
        </a:p>
      </dgm:t>
    </dgm:pt>
    <dgm:pt modelId="{4F4EB1E0-E426-4D15-98EB-2AA31E298F22}" type="parTrans" cxnId="{65B08E6A-144C-4DD4-811C-A411DCFEE011}">
      <dgm:prSet/>
      <dgm:spPr/>
      <dgm:t>
        <a:bodyPr/>
        <a:lstStyle/>
        <a:p>
          <a:endParaRPr lang="en-US"/>
        </a:p>
      </dgm:t>
    </dgm:pt>
    <dgm:pt modelId="{CE0C1AAC-7A94-49EF-B337-2C9A0F550FC2}" type="sibTrans" cxnId="{65B08E6A-144C-4DD4-811C-A411DCFEE011}">
      <dgm:prSet/>
      <dgm:spPr/>
      <dgm:t>
        <a:bodyPr/>
        <a:lstStyle/>
        <a:p>
          <a:endParaRPr lang="en-US"/>
        </a:p>
      </dgm:t>
    </dgm:pt>
    <dgm:pt modelId="{A9884E95-76FE-45BB-9A1B-877982C764BE}" type="pres">
      <dgm:prSet presAssocID="{C5292136-FD0B-487C-B9E3-D1178BF5213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69C370-EB9B-4D6A-958A-1245F8F562F0}" type="pres">
      <dgm:prSet presAssocID="{5D5A4D40-6E46-41F2-B633-599C5B09F91F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7BFB71-72CE-442B-9EB4-E2A31DF27607}" type="pres">
      <dgm:prSet presAssocID="{1C2B8BEB-FE13-46DB-AD75-2F213E1FE7F4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CCC2A0-9D1C-448D-8549-B89D8573BAA9}" type="presOf" srcId="{DC393EA9-30C0-493D-897D-E5F9186B2D4E}" destId="{E169C370-EB9B-4D6A-958A-1245F8F562F0}" srcOrd="0" destOrd="2" presId="urn:microsoft.com/office/officeart/2005/8/layout/arrow5"/>
    <dgm:cxn modelId="{ACBEC860-EC2A-4DB3-91FF-1D410526D6A8}" type="presOf" srcId="{CC52E046-6613-41E8-B62F-22E3442A56DA}" destId="{E169C370-EB9B-4D6A-958A-1245F8F562F0}" srcOrd="0" destOrd="1" presId="urn:microsoft.com/office/officeart/2005/8/layout/arrow5"/>
    <dgm:cxn modelId="{1BAD4B2A-3B9A-4182-8EE3-D019EA208C0C}" type="presOf" srcId="{5D5A4D40-6E46-41F2-B633-599C5B09F91F}" destId="{E169C370-EB9B-4D6A-958A-1245F8F562F0}" srcOrd="0" destOrd="0" presId="urn:microsoft.com/office/officeart/2005/8/layout/arrow5"/>
    <dgm:cxn modelId="{7B223D14-DFAE-41B9-97A8-671928F2B7F9}" type="presOf" srcId="{C5292136-FD0B-487C-B9E3-D1178BF52133}" destId="{A9884E95-76FE-45BB-9A1B-877982C764BE}" srcOrd="0" destOrd="0" presId="urn:microsoft.com/office/officeart/2005/8/layout/arrow5"/>
    <dgm:cxn modelId="{89E341B9-33BC-4B5C-B0CA-ECD2F14C2DC2}" srcId="{C5292136-FD0B-487C-B9E3-D1178BF52133}" destId="{1C2B8BEB-FE13-46DB-AD75-2F213E1FE7F4}" srcOrd="1" destOrd="0" parTransId="{A8794E0E-6E1D-4691-BCCC-BB5260510B47}" sibTransId="{0A2DE995-C330-45B1-B444-161BC9711E9A}"/>
    <dgm:cxn modelId="{174F61D3-53EA-48A6-BA38-ACC503EF1F02}" srcId="{C5292136-FD0B-487C-B9E3-D1178BF52133}" destId="{5D5A4D40-6E46-41F2-B633-599C5B09F91F}" srcOrd="0" destOrd="0" parTransId="{05EF48BA-B56F-4078-9600-D74267EE9976}" sibTransId="{5D69D2DB-AFF5-4F80-8E5C-8B7834B30199}"/>
    <dgm:cxn modelId="{65B08E6A-144C-4DD4-811C-A411DCFEE011}" srcId="{1C2B8BEB-FE13-46DB-AD75-2F213E1FE7F4}" destId="{05CD8960-D819-41C4-A3DA-7139047E4C23}" srcOrd="0" destOrd="0" parTransId="{4F4EB1E0-E426-4D15-98EB-2AA31E298F22}" sibTransId="{CE0C1AAC-7A94-49EF-B337-2C9A0F550FC2}"/>
    <dgm:cxn modelId="{B545C215-90A3-4F6C-AF68-43F9E9B17DFB}" type="presOf" srcId="{1C2B8BEB-FE13-46DB-AD75-2F213E1FE7F4}" destId="{887BFB71-72CE-442B-9EB4-E2A31DF27607}" srcOrd="0" destOrd="0" presId="urn:microsoft.com/office/officeart/2005/8/layout/arrow5"/>
    <dgm:cxn modelId="{6F43A982-3A9E-4511-80FA-F4635BCEF59F}" type="presOf" srcId="{05CD8960-D819-41C4-A3DA-7139047E4C23}" destId="{887BFB71-72CE-442B-9EB4-E2A31DF27607}" srcOrd="0" destOrd="1" presId="urn:microsoft.com/office/officeart/2005/8/layout/arrow5"/>
    <dgm:cxn modelId="{F97F9C7F-3EC9-4749-AD59-1AA23188CCB9}" srcId="{5D5A4D40-6E46-41F2-B633-599C5B09F91F}" destId="{CC52E046-6613-41E8-B62F-22E3442A56DA}" srcOrd="0" destOrd="0" parTransId="{09C20695-46A1-47C2-AAAF-B6E5268A7B2A}" sibTransId="{643B52DF-1A5B-43E5-818F-6A53580A20CA}"/>
    <dgm:cxn modelId="{953E0EAE-B8D6-41A1-AB38-A068E88A39ED}" srcId="{5D5A4D40-6E46-41F2-B633-599C5B09F91F}" destId="{DC393EA9-30C0-493D-897D-E5F9186B2D4E}" srcOrd="1" destOrd="0" parTransId="{AF409050-0923-45EC-AAA0-AD22219CE511}" sibTransId="{E61D3C7A-8DB5-4EC6-92D9-8A95189EC47F}"/>
    <dgm:cxn modelId="{AEB28931-C1BC-46B4-AB35-34CDB976A0AE}" type="presParOf" srcId="{A9884E95-76FE-45BB-9A1B-877982C764BE}" destId="{E169C370-EB9B-4D6A-958A-1245F8F562F0}" srcOrd="0" destOrd="0" presId="urn:microsoft.com/office/officeart/2005/8/layout/arrow5"/>
    <dgm:cxn modelId="{944AA37E-E4C5-4C6C-9B53-089C0F6FE550}" type="presParOf" srcId="{A9884E95-76FE-45BB-9A1B-877982C764BE}" destId="{887BFB71-72CE-442B-9EB4-E2A31DF2760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9C370-EB9B-4D6A-958A-1245F8F562F0}">
      <dsp:nvSpPr>
        <dsp:cNvPr id="0" name=""/>
        <dsp:cNvSpPr/>
      </dsp:nvSpPr>
      <dsp:spPr>
        <a:xfrm rot="16200000">
          <a:off x="674" y="552921"/>
          <a:ext cx="4659957" cy="4659957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Organic Search</a:t>
          </a:r>
          <a:endParaRPr lang="en-US" sz="34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SEO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Keywords</a:t>
          </a:r>
          <a:endParaRPr lang="en-US" sz="2700" kern="1200" dirty="0"/>
        </a:p>
      </dsp:txBody>
      <dsp:txXfrm rot="5400000">
        <a:off x="674" y="1717910"/>
        <a:ext cx="3844465" cy="2329979"/>
      </dsp:txXfrm>
    </dsp:sp>
    <dsp:sp modelId="{887BFB71-72CE-442B-9EB4-E2A31DF27607}">
      <dsp:nvSpPr>
        <dsp:cNvPr id="0" name=""/>
        <dsp:cNvSpPr/>
      </dsp:nvSpPr>
      <dsp:spPr>
        <a:xfrm rot="5400000">
          <a:off x="4940568" y="552921"/>
          <a:ext cx="4659957" cy="4659957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Paid Placement</a:t>
          </a:r>
          <a:endParaRPr lang="en-US" sz="34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Pay-per-Click</a:t>
          </a:r>
          <a:endParaRPr lang="en-US" sz="2700" kern="1200" dirty="0"/>
        </a:p>
      </dsp:txBody>
      <dsp:txXfrm rot="-5400000">
        <a:off x="5756060" y="1717910"/>
        <a:ext cx="3844465" cy="2329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NAMM U Session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E81A4-2419-4139-89E4-C828F3226FED}" type="datetimeFigureOut">
              <a:rPr lang="en-US" smtClean="0"/>
              <a:t>9/18/2013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8128F-4DA9-4395-BEBE-5AEA6ED3A0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99885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Lucida Grande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cida Grande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Lucida Grande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5EA2BD8-2766-4DE8-931E-0DC1F707B2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7182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-110" charset="0"/>
        <a:ea typeface="MS PGothic" pitchFamily="34" charset="-128"/>
        <a:cs typeface="Geneva" pitchFamily="-110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-110" charset="0"/>
        <a:ea typeface="Geneva" pitchFamily="-110" charset="0"/>
        <a:cs typeface="Geneva" pitchFamily="-110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-110" charset="0"/>
        <a:ea typeface="Geneva" pitchFamily="-110" charset="0"/>
        <a:cs typeface="Geneva" pitchFamily="-110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-110" charset="0"/>
        <a:ea typeface="Geneva" pitchFamily="-110" charset="0"/>
        <a:cs typeface="Geneva" pitchFamily="-110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-110" charset="0"/>
        <a:ea typeface="Geneva" pitchFamily="-110" charset="0"/>
        <a:cs typeface="Geneva" pitchFamily="-110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F2087798-651D-4670-A228-07C3129D1402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-84" charset="0"/>
                <a:ea typeface="MS PGothic" pitchFamily="34" charset="-128"/>
              </a:defRPr>
            </a:lvl9pPr>
          </a:lstStyle>
          <a:p>
            <a:fld id="{A0185B3E-D59C-4D2D-B374-6A0684073BA5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NAMM U Session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963" y="2555875"/>
            <a:ext cx="12436475" cy="17653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3925" y="4664075"/>
            <a:ext cx="10242550" cy="21018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68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6725" cy="13716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4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9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6725" cy="13716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9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5287963"/>
            <a:ext cx="12436475" cy="163512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0" y="3487738"/>
            <a:ext cx="12436475" cy="18002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10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6725" cy="13716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8800"/>
            <a:ext cx="65151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5700" y="1828800"/>
            <a:ext cx="65151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63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6725" cy="13716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8" y="1841500"/>
            <a:ext cx="6464300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838" y="2609850"/>
            <a:ext cx="6464300" cy="4741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675" y="1841500"/>
            <a:ext cx="6465888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675" y="2609850"/>
            <a:ext cx="6465888" cy="4741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7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6725" cy="13716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27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27025"/>
            <a:ext cx="4813300" cy="1395413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9763" y="327025"/>
            <a:ext cx="8178800" cy="7024688"/>
          </a:xfr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38" y="1722438"/>
            <a:ext cx="4813300" cy="5629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7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025" y="5761038"/>
            <a:ext cx="8778875" cy="679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025" y="735013"/>
            <a:ext cx="8778875" cy="49387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025" y="6440488"/>
            <a:ext cx="8778875" cy="9667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1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8800"/>
            <a:ext cx="13182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8200" y="7162800"/>
            <a:ext cx="1120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latin typeface="Lucida Grande" pitchFamily="-112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28" name="Picture 1" descr="SN13_PP-updated_new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4630400" cy="818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Lucida Grande" pitchFamily="-110" charset="0"/>
          <a:ea typeface="MS PGothic" pitchFamily="34" charset="-128"/>
          <a:cs typeface="Geneva" pitchFamily="-110" charset="0"/>
        </a:defRPr>
      </a:lvl2pPr>
      <a:lvl3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Lucida Grande" pitchFamily="-110" charset="0"/>
          <a:ea typeface="MS PGothic" pitchFamily="34" charset="-128"/>
          <a:cs typeface="Geneva" pitchFamily="-110" charset="0"/>
        </a:defRPr>
      </a:lvl3pPr>
      <a:lvl4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Lucida Grande" pitchFamily="-110" charset="0"/>
          <a:ea typeface="MS PGothic" pitchFamily="34" charset="-128"/>
          <a:cs typeface="Geneva" pitchFamily="-110" charset="0"/>
        </a:defRPr>
      </a:lvl4pPr>
      <a:lvl5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Lucida Grande" pitchFamily="-110" charset="0"/>
          <a:ea typeface="MS PGothic" pitchFamily="34" charset="-128"/>
          <a:cs typeface="Geneva" pitchFamily="-110" charset="0"/>
        </a:defRPr>
      </a:lvl5pPr>
      <a:lvl6pPr marL="457200" algn="ctr" defTabSz="130651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6pPr>
      <a:lvl7pPr marL="914400" algn="ctr" defTabSz="130651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7pPr>
      <a:lvl8pPr marL="1371600" algn="ctr" defTabSz="130651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8pPr>
      <a:lvl9pPr marL="1828800" algn="ctr" defTabSz="130651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9pPr>
    </p:titleStyle>
    <p:bodyStyle>
      <a:lvl1pPr marL="490538" indent="-490538" algn="l" defTabSz="1306513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1062038" indent="-409575" algn="l" defTabSz="1306513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+mn-ea"/>
          <a:cs typeface="+mn-cs"/>
        </a:defRPr>
      </a:lvl2pPr>
      <a:lvl3pPr marL="1633538" indent="-327025" algn="l" defTabSz="130651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3pPr>
      <a:lvl4pPr marL="2286000" indent="-327025" algn="l" defTabSz="130651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+mn-ea"/>
          <a:cs typeface="+mn-cs"/>
        </a:defRPr>
      </a:lvl4pPr>
      <a:lvl5pPr marL="2938463" indent="-325438" algn="l" defTabSz="1306513" rtl="0" eaLnBrk="0" fontAlgn="base" hangingPunct="0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+mn-ea"/>
          <a:cs typeface="+mn-cs"/>
        </a:defRPr>
      </a:lvl5pPr>
      <a:lvl6pPr marL="3395663" indent="-325438" algn="l" defTabSz="1306513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+mn-ea"/>
          <a:cs typeface="+mn-cs"/>
        </a:defRPr>
      </a:lvl6pPr>
      <a:lvl7pPr marL="3852863" indent="-325438" algn="l" defTabSz="1306513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+mn-ea"/>
          <a:cs typeface="+mn-cs"/>
        </a:defRPr>
      </a:lvl7pPr>
      <a:lvl8pPr marL="4310063" indent="-325438" algn="l" defTabSz="1306513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+mn-ea"/>
          <a:cs typeface="+mn-cs"/>
        </a:defRPr>
      </a:lvl8pPr>
      <a:lvl9pPr marL="4767263" indent="-325438" algn="l" defTabSz="1306513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096963" y="3657600"/>
            <a:ext cx="12436475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  <a:latin typeface="Century Gothic" pitchFamily="34" charset="0"/>
              </a:rPr>
              <a:t>Course Title</a:t>
            </a:r>
          </a:p>
        </p:txBody>
      </p:sp>
      <p:pic>
        <p:nvPicPr>
          <p:cNvPr id="14338" name="Picture 1" descr="SN13_PP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4630400" cy="818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2067342"/>
            <a:ext cx="975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What Do I Do </a:t>
            </a:r>
            <a:br>
              <a:rPr lang="en-US" sz="6600" dirty="0" smtClean="0">
                <a:solidFill>
                  <a:schemeClr val="bg1"/>
                </a:solidFill>
              </a:rPr>
            </a:br>
            <a:r>
              <a:rPr lang="en-US" sz="6600" dirty="0" smtClean="0">
                <a:solidFill>
                  <a:schemeClr val="bg1"/>
                </a:solidFill>
              </a:rPr>
              <a:t>About My Website?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400" y="4417874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Panel Discussion</a:t>
            </a:r>
          </a:p>
          <a:p>
            <a:r>
              <a:rPr lang="en-US" sz="3600" i="1" dirty="0" smtClean="0">
                <a:solidFill>
                  <a:schemeClr val="bg1"/>
                </a:solidFill>
              </a:rPr>
              <a:t>Moderated by Danny Rocks</a:t>
            </a:r>
            <a:br>
              <a:rPr lang="en-US" sz="3600" i="1" dirty="0" smtClean="0">
                <a:solidFill>
                  <a:schemeClr val="bg1"/>
                </a:solidFill>
              </a:rPr>
            </a:br>
            <a:r>
              <a:rPr lang="en-US" sz="3600" i="1" dirty="0" smtClean="0">
                <a:solidFill>
                  <a:schemeClr val="bg1"/>
                </a:solidFill>
              </a:rPr>
              <a:t>The Company Rocks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Ted Brown Website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9829800" cy="63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1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Rhythm Traders Website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10972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7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Rhythm Traders Website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8839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Rhythm Traders Website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00200"/>
            <a:ext cx="10591801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0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77724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dirty="0" smtClean="0">
                <a:solidFill>
                  <a:schemeClr val="bg1"/>
                </a:solidFill>
              </a:rPr>
              <a:t>Instrumental Music Website</a:t>
            </a:r>
            <a:endParaRPr lang="en-US" sz="43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9829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8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77724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dirty="0" smtClean="0">
                <a:solidFill>
                  <a:schemeClr val="bg1"/>
                </a:solidFill>
              </a:rPr>
              <a:t>Instrumental Music Website</a:t>
            </a:r>
            <a:endParaRPr lang="en-US" sz="43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10058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0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77724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dirty="0" smtClean="0">
                <a:solidFill>
                  <a:schemeClr val="bg1"/>
                </a:solidFill>
              </a:rPr>
              <a:t>Instrumental Music Website</a:t>
            </a:r>
            <a:endParaRPr lang="en-US" sz="43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7543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Question #3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209800"/>
            <a:ext cx="13335000" cy="31393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How do you divide up responsibility </a:t>
            </a:r>
            <a:br>
              <a:rPr lang="en-US" sz="6600" dirty="0" smtClean="0"/>
            </a:br>
            <a:r>
              <a:rPr lang="en-US" sz="6600" dirty="0" smtClean="0"/>
              <a:t>for updating &amp; maintaining </a:t>
            </a:r>
            <a:br>
              <a:rPr lang="en-US" sz="6600" dirty="0" smtClean="0"/>
            </a:br>
            <a:r>
              <a:rPr lang="en-US" sz="6600" dirty="0" smtClean="0"/>
              <a:t>your website?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25636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7120" y="533400"/>
            <a:ext cx="7376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Rhythm Traders Start Point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8686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3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E-Commerce Enabled?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 smtClean="0"/>
              <a:t>Should every music store go this route?</a:t>
            </a:r>
          </a:p>
          <a:p>
            <a:r>
              <a:rPr lang="en-US" dirty="0" smtClean="0"/>
              <a:t>What is your approach?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6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Meet Our Panelists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6332196" cy="487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6629400"/>
            <a:ext cx="4523810" cy="780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8200" y="2362200"/>
            <a:ext cx="54102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Whitney Brown Grisaffi</a:t>
            </a:r>
          </a:p>
          <a:p>
            <a:endParaRPr lang="en-US" sz="3600" dirty="0" smtClean="0"/>
          </a:p>
          <a:p>
            <a:pPr algn="r"/>
            <a:r>
              <a:rPr lang="en-US" i="1" dirty="0" smtClean="0"/>
              <a:t>President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Question #4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209800"/>
            <a:ext cx="13335000" cy="31393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What are the “key factors” that music dealers must keep in mind when considering e-commerce?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04034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Marketing &amp; Advertising Your Website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 smtClean="0"/>
              <a:t>If you build it will they come?</a:t>
            </a:r>
          </a:p>
          <a:p>
            <a:r>
              <a:rPr lang="en-US" dirty="0" smtClean="0"/>
              <a:t>If they come, will they stay?</a:t>
            </a:r>
          </a:p>
          <a:p>
            <a:r>
              <a:rPr lang="en-US" dirty="0" smtClean="0"/>
              <a:t>Organic Search vs. Paid Placement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4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Pay-Per Click Ads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advantages?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1" y="2871174"/>
            <a:ext cx="6808737" cy="444402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What can go wrong?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5" y="2871174"/>
            <a:ext cx="6465888" cy="4367826"/>
          </a:xfrm>
        </p:spPr>
      </p:pic>
    </p:spTree>
    <p:extLst>
      <p:ext uri="{BB962C8B-B14F-4D97-AF65-F5344CB8AC3E}">
        <p14:creationId xmlns:p14="http://schemas.microsoft.com/office/powerpoint/2010/main" val="4853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Finding Your Website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17557642"/>
              </p:ext>
            </p:extLst>
          </p:nvPr>
        </p:nvGraphicFramePr>
        <p:xfrm>
          <a:off x="2590800" y="1600200"/>
          <a:ext cx="9601200" cy="576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768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Social Media </a:t>
            </a:r>
            <a:br>
              <a:rPr lang="en-US" dirty="0" smtClean="0"/>
            </a:br>
            <a:r>
              <a:rPr lang="en-US" dirty="0" smtClean="0"/>
              <a:t>to drive visitors to Your Website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 smtClean="0"/>
              <a:t>How to you use Social Media to engage current &amp; future customers with your store / website?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6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5284" y="361907"/>
            <a:ext cx="6040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Using Social Media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7400"/>
            <a:ext cx="2601185" cy="1619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79" y="3276600"/>
            <a:ext cx="2458840" cy="2439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257800"/>
            <a:ext cx="2086187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276476"/>
            <a:ext cx="2590800" cy="2655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091" y="5638800"/>
            <a:ext cx="366590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0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5284" y="361907"/>
            <a:ext cx="6040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Ted Brown YouTube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676400"/>
            <a:ext cx="7038243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5284" y="361907"/>
            <a:ext cx="60403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Rhythm Traders Videos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6"/>
          <a:stretch/>
        </p:blipFill>
        <p:spPr>
          <a:xfrm>
            <a:off x="304799" y="1676400"/>
            <a:ext cx="1084754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7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5284" y="361907"/>
            <a:ext cx="60403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IMC YouTube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7315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6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 smtClean="0"/>
              <a:t>What is the one “Take-away” point you want to share with our audience?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84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Meet Our Panelists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17390"/>
            <a:ext cx="6332196" cy="4756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126846"/>
            <a:ext cx="3505200" cy="2510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8200" y="2362200"/>
            <a:ext cx="54102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Brad Boynton</a:t>
            </a:r>
          </a:p>
          <a:p>
            <a:endParaRPr lang="en-US" sz="3600" dirty="0" smtClean="0"/>
          </a:p>
          <a:p>
            <a:pPr algn="r"/>
            <a:r>
              <a:rPr lang="en-US" i="1" dirty="0" smtClean="0"/>
              <a:t>Owner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138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825" y="3653135"/>
            <a:ext cx="125167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 Panelists!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751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Meet Our Panelists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2362200"/>
            <a:ext cx="4447353" cy="464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00" y="5525451"/>
            <a:ext cx="4013924" cy="2057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8200" y="2362200"/>
            <a:ext cx="54102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Leslie Faltin</a:t>
            </a:r>
          </a:p>
          <a:p>
            <a:endParaRPr lang="en-US" sz="3600" dirty="0" smtClean="0"/>
          </a:p>
          <a:p>
            <a:pPr algn="r"/>
            <a:r>
              <a:rPr lang="en-US" i="1" dirty="0" smtClean="0"/>
              <a:t>Owner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9601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Question #1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209800"/>
            <a:ext cx="13182600" cy="212365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What role does your website play in your overall business strategy?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35904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Question #2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209800"/>
            <a:ext cx="13182600" cy="212365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How satisfied, currently, </a:t>
            </a:r>
            <a:br>
              <a:rPr lang="en-US" sz="6600" dirty="0" smtClean="0"/>
            </a:br>
            <a:r>
              <a:rPr lang="en-US" sz="6600" dirty="0" smtClean="0"/>
              <a:t>are you with your website?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2626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Ted Brown Website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86228"/>
            <a:ext cx="10058400" cy="631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Ted Brown Website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76400"/>
            <a:ext cx="1329189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8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334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Ted Brown Website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86229"/>
            <a:ext cx="9753600" cy="63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3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Geneva"/>
        <a:cs typeface="Geneva"/>
      </a:majorFont>
      <a:minorFont>
        <a:latin typeface="Century Gothic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pitchFamily="-110" charset="0"/>
            <a:ea typeface="Geneva" pitchFamily="-110" charset="0"/>
            <a:cs typeface="Geneva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pitchFamily="-110" charset="0"/>
            <a:ea typeface="Geneva" pitchFamily="-110" charset="0"/>
            <a:cs typeface="Geneva" pitchFamily="-11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</TotalTime>
  <Words>318</Words>
  <Application>Microsoft Office PowerPoint</Application>
  <PresentationFormat>Custom</PresentationFormat>
  <Paragraphs>100</Paragraphs>
  <Slides>30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Blank Presentation</vt:lpstr>
      <vt:lpstr>Course 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E-Commerce Enabled?</vt:lpstr>
      <vt:lpstr>PowerPoint Presentation</vt:lpstr>
      <vt:lpstr>Marketing &amp; Advertising Your Website</vt:lpstr>
      <vt:lpstr>Pay-Per Click Ads</vt:lpstr>
      <vt:lpstr>PowerPoint Presentation</vt:lpstr>
      <vt:lpstr>Using Social Media  to drive visitors to Your Website</vt:lpstr>
      <vt:lpstr>PowerPoint Presentation</vt:lpstr>
      <vt:lpstr>PowerPoint Presentation</vt:lpstr>
      <vt:lpstr>PowerPoint Presentation</vt:lpstr>
      <vt:lpstr>PowerPoint Presentation</vt:lpstr>
      <vt:lpstr>Final Thoughts</vt:lpstr>
      <vt:lpstr>PowerPoint Presentation</vt:lpstr>
    </vt:vector>
  </TitlesOfParts>
  <Company>jonathan moyer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Title</dc:title>
  <dc:creator>jonathan moyer</dc:creator>
  <cp:lastModifiedBy>Danny Rocks</cp:lastModifiedBy>
  <cp:revision>60</cp:revision>
  <cp:lastPrinted>2013-07-12T08:58:18Z</cp:lastPrinted>
  <dcterms:created xsi:type="dcterms:W3CDTF">2009-10-26T16:46:21Z</dcterms:created>
  <dcterms:modified xsi:type="dcterms:W3CDTF">2013-09-18T19:05:59Z</dcterms:modified>
</cp:coreProperties>
</file>