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89" r:id="rId2"/>
  </p:sldMasterIdLst>
  <p:notesMasterIdLst>
    <p:notesMasterId r:id="rId44"/>
  </p:notesMasterIdLst>
  <p:handoutMasterIdLst>
    <p:handoutMasterId r:id="rId45"/>
  </p:handoutMasterIdLst>
  <p:sldIdLst>
    <p:sldId id="555" r:id="rId3"/>
    <p:sldId id="560" r:id="rId4"/>
    <p:sldId id="561" r:id="rId5"/>
    <p:sldId id="571" r:id="rId6"/>
    <p:sldId id="597" r:id="rId7"/>
    <p:sldId id="572" r:id="rId8"/>
    <p:sldId id="574" r:id="rId9"/>
    <p:sldId id="575" r:id="rId10"/>
    <p:sldId id="573" r:id="rId11"/>
    <p:sldId id="576" r:id="rId12"/>
    <p:sldId id="577" r:id="rId13"/>
    <p:sldId id="578" r:id="rId14"/>
    <p:sldId id="579" r:id="rId15"/>
    <p:sldId id="580" r:id="rId16"/>
    <p:sldId id="581" r:id="rId17"/>
    <p:sldId id="582" r:id="rId18"/>
    <p:sldId id="583" r:id="rId19"/>
    <p:sldId id="584" r:id="rId20"/>
    <p:sldId id="585" r:id="rId21"/>
    <p:sldId id="586" r:id="rId22"/>
    <p:sldId id="587" r:id="rId23"/>
    <p:sldId id="588" r:id="rId24"/>
    <p:sldId id="589" r:id="rId25"/>
    <p:sldId id="590" r:id="rId26"/>
    <p:sldId id="591" r:id="rId27"/>
    <p:sldId id="592" r:id="rId28"/>
    <p:sldId id="593" r:id="rId29"/>
    <p:sldId id="594" r:id="rId30"/>
    <p:sldId id="595" r:id="rId31"/>
    <p:sldId id="596" r:id="rId32"/>
    <p:sldId id="598" r:id="rId33"/>
    <p:sldId id="599" r:id="rId34"/>
    <p:sldId id="600" r:id="rId35"/>
    <p:sldId id="605" r:id="rId36"/>
    <p:sldId id="606" r:id="rId37"/>
    <p:sldId id="607" r:id="rId38"/>
    <p:sldId id="604" r:id="rId39"/>
    <p:sldId id="601" r:id="rId40"/>
    <p:sldId id="602" r:id="rId41"/>
    <p:sldId id="603" r:id="rId42"/>
    <p:sldId id="501" r:id="rId43"/>
  </p:sldIdLst>
  <p:sldSz cx="9144000" cy="514826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75" algn="l" rtl="0" fontAlgn="base">
      <a:spcBef>
        <a:spcPct val="0"/>
      </a:spcBef>
      <a:spcAft>
        <a:spcPct val="0"/>
      </a:spcAft>
      <a:defRPr kern="1200">
        <a:solidFill>
          <a:schemeClr val="tx1"/>
        </a:solidFill>
        <a:latin typeface="Arial" charset="0"/>
        <a:ea typeface="+mn-ea"/>
        <a:cs typeface="+mn-cs"/>
      </a:defRPr>
    </a:lvl2pPr>
    <a:lvl3pPr marL="914349" algn="l" rtl="0" fontAlgn="base">
      <a:spcBef>
        <a:spcPct val="0"/>
      </a:spcBef>
      <a:spcAft>
        <a:spcPct val="0"/>
      </a:spcAft>
      <a:defRPr kern="1200">
        <a:solidFill>
          <a:schemeClr val="tx1"/>
        </a:solidFill>
        <a:latin typeface="Arial" charset="0"/>
        <a:ea typeface="+mn-ea"/>
        <a:cs typeface="+mn-cs"/>
      </a:defRPr>
    </a:lvl3pPr>
    <a:lvl4pPr marL="1371524" algn="l" rtl="0" fontAlgn="base">
      <a:spcBef>
        <a:spcPct val="0"/>
      </a:spcBef>
      <a:spcAft>
        <a:spcPct val="0"/>
      </a:spcAft>
      <a:defRPr kern="1200">
        <a:solidFill>
          <a:schemeClr val="tx1"/>
        </a:solidFill>
        <a:latin typeface="Arial" charset="0"/>
        <a:ea typeface="+mn-ea"/>
        <a:cs typeface="+mn-cs"/>
      </a:defRPr>
    </a:lvl4pPr>
    <a:lvl5pPr marL="1828699" algn="l" rtl="0" fontAlgn="base">
      <a:spcBef>
        <a:spcPct val="0"/>
      </a:spcBef>
      <a:spcAft>
        <a:spcPct val="0"/>
      </a:spcAft>
      <a:defRPr kern="1200">
        <a:solidFill>
          <a:schemeClr val="tx1"/>
        </a:solidFill>
        <a:latin typeface="Arial" charset="0"/>
        <a:ea typeface="+mn-ea"/>
        <a:cs typeface="+mn-cs"/>
      </a:defRPr>
    </a:lvl5pPr>
    <a:lvl6pPr marL="2285874" algn="l" defTabSz="914349" rtl="0" eaLnBrk="1" latinLnBrk="0" hangingPunct="1">
      <a:defRPr kern="1200">
        <a:solidFill>
          <a:schemeClr val="tx1"/>
        </a:solidFill>
        <a:latin typeface="Arial" charset="0"/>
        <a:ea typeface="+mn-ea"/>
        <a:cs typeface="+mn-cs"/>
      </a:defRPr>
    </a:lvl6pPr>
    <a:lvl7pPr marL="2743049" algn="l" defTabSz="914349" rtl="0" eaLnBrk="1" latinLnBrk="0" hangingPunct="1">
      <a:defRPr kern="1200">
        <a:solidFill>
          <a:schemeClr val="tx1"/>
        </a:solidFill>
        <a:latin typeface="Arial" charset="0"/>
        <a:ea typeface="+mn-ea"/>
        <a:cs typeface="+mn-cs"/>
      </a:defRPr>
    </a:lvl7pPr>
    <a:lvl8pPr marL="3200224" algn="l" defTabSz="914349" rtl="0" eaLnBrk="1" latinLnBrk="0" hangingPunct="1">
      <a:defRPr kern="1200">
        <a:solidFill>
          <a:schemeClr val="tx1"/>
        </a:solidFill>
        <a:latin typeface="Arial" charset="0"/>
        <a:ea typeface="+mn-ea"/>
        <a:cs typeface="+mn-cs"/>
      </a:defRPr>
    </a:lvl8pPr>
    <a:lvl9pPr marL="3657398" algn="l" defTabSz="914349"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DB2"/>
    <a:srgbClr val="324CB2"/>
    <a:srgbClr val="2C439D"/>
    <a:srgbClr val="B3B900"/>
    <a:srgbClr val="898F1E"/>
    <a:srgbClr val="C4C12B"/>
    <a:srgbClr val="02457E"/>
    <a:srgbClr val="57187E"/>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93" autoAdjust="0"/>
    <p:restoredTop sz="99860" autoAdjust="0"/>
  </p:normalViewPr>
  <p:slideViewPr>
    <p:cSldViewPr snapToGrid="0">
      <p:cViewPr>
        <p:scale>
          <a:sx n="100" d="100"/>
          <a:sy n="100" d="100"/>
        </p:scale>
        <p:origin x="-1944" y="-1002"/>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48"/>
    </p:cViewPr>
  </p:sorterViewPr>
  <p:notesViewPr>
    <p:cSldViewPr snapToGrid="0">
      <p:cViewPr varScale="1">
        <p:scale>
          <a:sx n="43" d="100"/>
          <a:sy n="43" d="100"/>
        </p:scale>
        <p:origin x="-142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648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3" name="Rectangle 3"/>
          <p:cNvSpPr>
            <a:spLocks noGrp="1" noRot="1" noChangeAspect="1" noChangeArrowheads="1" noTextEdit="1"/>
          </p:cNvSpPr>
          <p:nvPr>
            <p:ph type="sldImg" idx="2"/>
          </p:nvPr>
        </p:nvSpPr>
        <p:spPr bwMode="auto">
          <a:xfrm>
            <a:off x="395288" y="692150"/>
            <a:ext cx="6067425" cy="34163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778214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5"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49"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24"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69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74" algn="l" defTabSz="914349" rtl="0" eaLnBrk="1" latinLnBrk="0" hangingPunct="1">
      <a:defRPr sz="1200" kern="1200">
        <a:solidFill>
          <a:schemeClr val="tx1"/>
        </a:solidFill>
        <a:latin typeface="+mn-lt"/>
        <a:ea typeface="+mn-ea"/>
        <a:cs typeface="+mn-cs"/>
      </a:defRPr>
    </a:lvl6pPr>
    <a:lvl7pPr marL="2743049" algn="l" defTabSz="914349" rtl="0" eaLnBrk="1" latinLnBrk="0" hangingPunct="1">
      <a:defRPr sz="1200" kern="1200">
        <a:solidFill>
          <a:schemeClr val="tx1"/>
        </a:solidFill>
        <a:latin typeface="+mn-lt"/>
        <a:ea typeface="+mn-ea"/>
        <a:cs typeface="+mn-cs"/>
      </a:defRPr>
    </a:lvl7pPr>
    <a:lvl8pPr marL="3200224" algn="l" defTabSz="914349" rtl="0" eaLnBrk="1" latinLnBrk="0" hangingPunct="1">
      <a:defRPr sz="1200" kern="1200">
        <a:solidFill>
          <a:schemeClr val="tx1"/>
        </a:solidFill>
        <a:latin typeface="+mn-lt"/>
        <a:ea typeface="+mn-ea"/>
        <a:cs typeface="+mn-cs"/>
      </a:defRPr>
    </a:lvl8pPr>
    <a:lvl9pPr marL="3657398" algn="l" defTabSz="9143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ＭＳ Ｐゴシック" charset="0"/>
                <a:cs typeface="Geneva" charset="0"/>
              </a:defRPr>
            </a:lvl1pPr>
            <a:lvl2pPr marL="742950" indent="-285750">
              <a:defRPr sz="2400">
                <a:solidFill>
                  <a:schemeClr val="tx1"/>
                </a:solidFill>
                <a:latin typeface="Lucida Grande" charset="0"/>
                <a:ea typeface="Geneva" charset="0"/>
                <a:cs typeface="Geneva" charset="0"/>
              </a:defRPr>
            </a:lvl2pPr>
            <a:lvl3pPr marL="1143000" indent="-228600">
              <a:defRPr sz="2400">
                <a:solidFill>
                  <a:schemeClr val="tx1"/>
                </a:solidFill>
                <a:latin typeface="Lucida Grande" charset="0"/>
                <a:ea typeface="Geneva" charset="0"/>
                <a:cs typeface="Geneva" charset="0"/>
              </a:defRPr>
            </a:lvl3pPr>
            <a:lvl4pPr marL="1600200" indent="-228600">
              <a:defRPr sz="2400">
                <a:solidFill>
                  <a:schemeClr val="tx1"/>
                </a:solidFill>
                <a:latin typeface="Lucida Grande" charset="0"/>
                <a:ea typeface="Geneva" charset="0"/>
                <a:cs typeface="Geneva" charset="0"/>
              </a:defRPr>
            </a:lvl4pPr>
            <a:lvl5pPr marL="2057400" indent="-228600">
              <a:defRPr sz="2400">
                <a:solidFill>
                  <a:schemeClr val="tx1"/>
                </a:solidFill>
                <a:latin typeface="Lucida Grande"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cs typeface="Geneva" charset="0"/>
              </a:defRPr>
            </a:lvl9pPr>
          </a:lstStyle>
          <a:p>
            <a:fld id="{BEF25195-A6BF-5741-8ED5-085E56D36DEB}" type="slidenum">
              <a:rPr lang="en-US" sz="1200"/>
              <a:pPr/>
              <a:t>1</a:t>
            </a:fld>
            <a:endParaRPr lang="en-US" sz="1200"/>
          </a:p>
        </p:txBody>
      </p:sp>
      <p:sp>
        <p:nvSpPr>
          <p:cNvPr id="5123" name="Rectangle 2"/>
          <p:cNvSpPr>
            <a:spLocks noGrp="1" noRot="1" noChangeAspect="1" noChangeArrowheads="1" noTextEdit="1"/>
          </p:cNvSpPr>
          <p:nvPr>
            <p:ph type="sldImg"/>
          </p:nvPr>
        </p:nvSpPr>
        <p:spPr>
          <a:xfrm>
            <a:off x="395288" y="692150"/>
            <a:ext cx="6067425" cy="34163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Lucida Grande" charset="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charset="0"/>
                <a:ea typeface="ＭＳ Ｐゴシック" charset="0"/>
                <a:cs typeface="Geneva" charset="0"/>
              </a:defRPr>
            </a:lvl1pPr>
            <a:lvl2pPr marL="742950" indent="-285750">
              <a:defRPr sz="2400">
                <a:solidFill>
                  <a:schemeClr val="tx1"/>
                </a:solidFill>
                <a:latin typeface="Lucida Grande" charset="0"/>
                <a:ea typeface="Geneva" charset="0"/>
                <a:cs typeface="Geneva" charset="0"/>
              </a:defRPr>
            </a:lvl2pPr>
            <a:lvl3pPr marL="1143000" indent="-228600">
              <a:defRPr sz="2400">
                <a:solidFill>
                  <a:schemeClr val="tx1"/>
                </a:solidFill>
                <a:latin typeface="Lucida Grande" charset="0"/>
                <a:ea typeface="Geneva" charset="0"/>
                <a:cs typeface="Geneva" charset="0"/>
              </a:defRPr>
            </a:lvl3pPr>
            <a:lvl4pPr marL="1600200" indent="-228600">
              <a:defRPr sz="2400">
                <a:solidFill>
                  <a:schemeClr val="tx1"/>
                </a:solidFill>
                <a:latin typeface="Lucida Grande" charset="0"/>
                <a:ea typeface="Geneva" charset="0"/>
                <a:cs typeface="Geneva" charset="0"/>
              </a:defRPr>
            </a:lvl4pPr>
            <a:lvl5pPr marL="2057400" indent="-228600">
              <a:defRPr sz="2400">
                <a:solidFill>
                  <a:schemeClr val="tx1"/>
                </a:solidFill>
                <a:latin typeface="Lucida Grande"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Lucida Grande"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Lucida Grande"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Lucida Grande"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Lucida Grande" charset="0"/>
                <a:ea typeface="Geneva" charset="0"/>
                <a:cs typeface="Geneva" charset="0"/>
              </a:defRPr>
            </a:lvl9pPr>
          </a:lstStyle>
          <a:p>
            <a:fld id="{BEF25195-A6BF-5741-8ED5-085E56D36DEB}" type="slidenum">
              <a:rPr lang="en-US" sz="1200"/>
              <a:pPr/>
              <a:t>13</a:t>
            </a:fld>
            <a:endParaRPr lang="en-US" sz="1200"/>
          </a:p>
        </p:txBody>
      </p:sp>
      <p:sp>
        <p:nvSpPr>
          <p:cNvPr id="5123" name="Rectangle 2"/>
          <p:cNvSpPr>
            <a:spLocks noGrp="1" noRot="1" noChangeAspect="1" noChangeArrowheads="1" noTextEdit="1"/>
          </p:cNvSpPr>
          <p:nvPr>
            <p:ph type="sldImg"/>
          </p:nvPr>
        </p:nvSpPr>
        <p:spPr>
          <a:xfrm>
            <a:off x="395288" y="692150"/>
            <a:ext cx="6067425" cy="34163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Lucida Grande"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body" idx="1"/>
          </p:nvPr>
        </p:nvSpPr>
        <p:spPr>
          <a:noFill/>
          <a:ln w="9525"/>
        </p:spPr>
        <p:txBody>
          <a:bodyPr/>
          <a:lstStyle/>
          <a:p>
            <a:endParaRPr lang="en-US" smtClean="0"/>
          </a:p>
        </p:txBody>
      </p:sp>
      <p:sp>
        <p:nvSpPr>
          <p:cNvPr id="244738" name="Rectangle 3"/>
          <p:cNvSpPr>
            <a:spLocks noGrp="1" noRot="1" noChangeAspect="1" noChangeArrowheads="1"/>
          </p:cNvSpPr>
          <p:nvPr>
            <p:ph type="sldImg"/>
          </p:nvPr>
        </p:nvSpPr>
        <p:spPr>
          <a:xfrm>
            <a:off x="395288" y="692150"/>
            <a:ext cx="6067425" cy="3416300"/>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03" y="1598901"/>
            <a:ext cx="7772797" cy="1104334"/>
          </a:xfrm>
          <a:prstGeom prst="rect">
            <a:avLst/>
          </a:prstGeom>
        </p:spPr>
        <p:txBody>
          <a:bodyPr vert="horz" lIns="57165" tIns="28582" rIns="57165" bIns="28582"/>
          <a:lstStyle/>
          <a:p>
            <a:r>
              <a:rPr lang="en-US" smtClean="0"/>
              <a:t>Click to edit Master title style</a:t>
            </a:r>
            <a:endParaRPr lang="en-US"/>
          </a:p>
        </p:txBody>
      </p:sp>
      <p:sp>
        <p:nvSpPr>
          <p:cNvPr id="3" name="Subtitle 2"/>
          <p:cNvSpPr>
            <a:spLocks noGrp="1"/>
          </p:cNvSpPr>
          <p:nvPr>
            <p:ph type="subTitle" idx="1"/>
          </p:nvPr>
        </p:nvSpPr>
        <p:spPr>
          <a:xfrm>
            <a:off x="1371203" y="2917747"/>
            <a:ext cx="6401594" cy="1314873"/>
          </a:xfrm>
        </p:spPr>
        <p:txBody>
          <a:bodyPr/>
          <a:lstStyle>
            <a:lvl1pPr marL="0" indent="0" algn="ctr">
              <a:buNone/>
              <a:defRPr/>
            </a:lvl1pPr>
            <a:lvl2pPr marL="285825" indent="0" algn="ctr">
              <a:buNone/>
              <a:defRPr/>
            </a:lvl2pPr>
            <a:lvl3pPr marL="571652" indent="0" algn="ctr">
              <a:buNone/>
              <a:defRPr/>
            </a:lvl3pPr>
            <a:lvl4pPr marL="857477" indent="0" algn="ctr">
              <a:buNone/>
              <a:defRPr/>
            </a:lvl4pPr>
            <a:lvl5pPr marL="1143303" indent="0" algn="ctr">
              <a:buNone/>
              <a:defRPr/>
            </a:lvl5pPr>
            <a:lvl6pPr marL="1429128" indent="0" algn="ctr">
              <a:buNone/>
              <a:defRPr/>
            </a:lvl6pPr>
            <a:lvl7pPr marL="1714954" indent="0" algn="ctr">
              <a:buNone/>
              <a:defRPr/>
            </a:lvl7pPr>
            <a:lvl8pPr marL="2000779" indent="0" algn="ctr">
              <a:buNone/>
              <a:defRPr/>
            </a:lvl8pPr>
            <a:lvl9pPr marL="2286606"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60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002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344" y="206566"/>
            <a:ext cx="2075656" cy="4035984"/>
          </a:xfrm>
          <a:prstGeom prst="rect">
            <a:avLst/>
          </a:prstGeom>
        </p:spPr>
        <p:txBody>
          <a:bodyPr vert="eaVert" lIns="57165" tIns="28582" rIns="57165" bIns="28582"/>
          <a:lstStyle/>
          <a:p>
            <a:r>
              <a:rPr lang="en-US" smtClean="0"/>
              <a:t>Click to edit Master title style</a:t>
            </a:r>
            <a:endParaRPr lang="en-US"/>
          </a:p>
        </p:txBody>
      </p:sp>
      <p:sp>
        <p:nvSpPr>
          <p:cNvPr id="3" name="Vertical Text Placeholder 2"/>
          <p:cNvSpPr>
            <a:spLocks noGrp="1"/>
          </p:cNvSpPr>
          <p:nvPr>
            <p:ph type="body" orient="vert" idx="1"/>
          </p:nvPr>
        </p:nvSpPr>
        <p:spPr>
          <a:xfrm>
            <a:off x="457399" y="206566"/>
            <a:ext cx="6134695" cy="40359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3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6376"/>
            <a:ext cx="8229600" cy="439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02" y="1598901"/>
            <a:ext cx="7772797" cy="1104334"/>
          </a:xfrm>
          <a:prstGeom prst="rect">
            <a:avLst/>
          </a:prstGeom>
        </p:spPr>
        <p:txBody>
          <a:bodyPr vert="horz" lIns="57168" tIns="28584" rIns="57168" bIns="28584"/>
          <a:lstStyle/>
          <a:p>
            <a:r>
              <a:rPr lang="en-US" smtClean="0"/>
              <a:t>Click to edit Master title style</a:t>
            </a:r>
            <a:endParaRPr lang="en-US"/>
          </a:p>
        </p:txBody>
      </p:sp>
      <p:sp>
        <p:nvSpPr>
          <p:cNvPr id="3" name="Subtitle 2"/>
          <p:cNvSpPr>
            <a:spLocks noGrp="1"/>
          </p:cNvSpPr>
          <p:nvPr>
            <p:ph type="subTitle" idx="1"/>
          </p:nvPr>
        </p:nvSpPr>
        <p:spPr>
          <a:xfrm>
            <a:off x="1371203" y="2917746"/>
            <a:ext cx="6401594" cy="1314873"/>
          </a:xfrm>
        </p:spPr>
        <p:txBody>
          <a:bodyPr/>
          <a:lstStyle>
            <a:lvl1pPr marL="0" indent="0" algn="ctr">
              <a:buNone/>
              <a:defRPr/>
            </a:lvl1pPr>
            <a:lvl2pPr marL="285841" indent="0" algn="ctr">
              <a:buNone/>
              <a:defRPr/>
            </a:lvl2pPr>
            <a:lvl3pPr marL="571683" indent="0" algn="ctr">
              <a:buNone/>
              <a:defRPr/>
            </a:lvl3pPr>
            <a:lvl4pPr marL="857524" indent="0" algn="ctr">
              <a:buNone/>
              <a:defRPr/>
            </a:lvl4pPr>
            <a:lvl5pPr marL="1143366" indent="0" algn="ctr">
              <a:buNone/>
              <a:defRPr/>
            </a:lvl5pPr>
            <a:lvl6pPr marL="1429207" indent="0" algn="ctr">
              <a:buNone/>
              <a:defRPr/>
            </a:lvl6pPr>
            <a:lvl7pPr marL="1715049" indent="0" algn="ctr">
              <a:buNone/>
              <a:defRPr/>
            </a:lvl7pPr>
            <a:lvl8pPr marL="2000890" indent="0" algn="ctr">
              <a:buNone/>
              <a:defRPr/>
            </a:lvl8pPr>
            <a:lvl9pPr marL="2286732"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3426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8367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038"/>
            <a:ext cx="7772797" cy="1022899"/>
          </a:xfrm>
          <a:prstGeom prst="rect">
            <a:avLst/>
          </a:prstGeom>
        </p:spPr>
        <p:txBody>
          <a:bodyPr vert="horz" lIns="57168" tIns="28584" rIns="57168" bIns="28584" anchor="t"/>
          <a:lstStyle>
            <a:lvl1pPr algn="l">
              <a:defRPr sz="25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1855"/>
            <a:ext cx="7772797" cy="1126183"/>
          </a:xfrm>
        </p:spPr>
        <p:txBody>
          <a:bodyPr anchor="b"/>
          <a:lstStyle>
            <a:lvl1pPr marL="0" indent="0">
              <a:buNone/>
              <a:defRPr sz="1300"/>
            </a:lvl1pPr>
            <a:lvl2pPr marL="285841" indent="0">
              <a:buNone/>
              <a:defRPr sz="1100"/>
            </a:lvl2pPr>
            <a:lvl3pPr marL="571683" indent="0">
              <a:buNone/>
              <a:defRPr sz="1000"/>
            </a:lvl3pPr>
            <a:lvl4pPr marL="857524" indent="0">
              <a:buNone/>
              <a:defRPr sz="900"/>
            </a:lvl4pPr>
            <a:lvl5pPr marL="1143366" indent="0">
              <a:buNone/>
              <a:defRPr sz="900"/>
            </a:lvl5pPr>
            <a:lvl6pPr marL="1429207" indent="0">
              <a:buNone/>
              <a:defRPr sz="900"/>
            </a:lvl6pPr>
            <a:lvl7pPr marL="1715049" indent="0">
              <a:buNone/>
              <a:defRPr sz="900"/>
            </a:lvl7pPr>
            <a:lvl8pPr marL="2000890" indent="0">
              <a:buNone/>
              <a:defRPr sz="900"/>
            </a:lvl8pPr>
            <a:lvl9pPr marL="2286732" indent="0">
              <a:buNone/>
              <a:defRPr sz="9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391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23875"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1062"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13513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399" y="1152004"/>
            <a:ext cx="4040188" cy="480663"/>
          </a:xfrm>
        </p:spPr>
        <p:txBody>
          <a:bodyPr anchor="b"/>
          <a:lstStyle>
            <a:lvl1pPr marL="0" indent="0">
              <a:buNone/>
              <a:defRPr sz="1500" b="1"/>
            </a:lvl1pPr>
            <a:lvl2pPr marL="285841" indent="0">
              <a:buNone/>
              <a:defRPr sz="1300" b="1"/>
            </a:lvl2pPr>
            <a:lvl3pPr marL="571683" indent="0">
              <a:buNone/>
              <a:defRPr sz="1100" b="1"/>
            </a:lvl3pPr>
            <a:lvl4pPr marL="857524" indent="0">
              <a:buNone/>
              <a:defRPr sz="1000" b="1"/>
            </a:lvl4pPr>
            <a:lvl5pPr marL="1143366" indent="0">
              <a:buNone/>
              <a:defRPr sz="1000" b="1"/>
            </a:lvl5pPr>
            <a:lvl6pPr marL="1429207" indent="0">
              <a:buNone/>
              <a:defRPr sz="1000" b="1"/>
            </a:lvl6pPr>
            <a:lvl7pPr marL="1715049" indent="0">
              <a:buNone/>
              <a:defRPr sz="1000" b="1"/>
            </a:lvl7pPr>
            <a:lvl8pPr marL="2000890" indent="0">
              <a:buNone/>
              <a:defRPr sz="1000" b="1"/>
            </a:lvl8pPr>
            <a:lvl9pPr marL="2286732"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399" y="1632667"/>
            <a:ext cx="4040188"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22" y="1152004"/>
            <a:ext cx="4041180" cy="480663"/>
          </a:xfrm>
        </p:spPr>
        <p:txBody>
          <a:bodyPr anchor="b"/>
          <a:lstStyle>
            <a:lvl1pPr marL="0" indent="0">
              <a:buNone/>
              <a:defRPr sz="1500" b="1"/>
            </a:lvl1pPr>
            <a:lvl2pPr marL="285841" indent="0">
              <a:buNone/>
              <a:defRPr sz="1300" b="1"/>
            </a:lvl2pPr>
            <a:lvl3pPr marL="571683" indent="0">
              <a:buNone/>
              <a:defRPr sz="1100" b="1"/>
            </a:lvl3pPr>
            <a:lvl4pPr marL="857524" indent="0">
              <a:buNone/>
              <a:defRPr sz="1000" b="1"/>
            </a:lvl4pPr>
            <a:lvl5pPr marL="1143366" indent="0">
              <a:buNone/>
              <a:defRPr sz="1000" b="1"/>
            </a:lvl5pPr>
            <a:lvl6pPr marL="1429207" indent="0">
              <a:buNone/>
              <a:defRPr sz="1000" b="1"/>
            </a:lvl6pPr>
            <a:lvl7pPr marL="1715049" indent="0">
              <a:buNone/>
              <a:defRPr sz="1000" b="1"/>
            </a:lvl7pPr>
            <a:lvl8pPr marL="2000890" indent="0">
              <a:buNone/>
              <a:defRPr sz="1000" b="1"/>
            </a:lvl8pPr>
            <a:lvl9pPr marL="2286732"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4645422" y="1632667"/>
            <a:ext cx="4041180"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38027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65144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7632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3872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9" y="204580"/>
            <a:ext cx="3008313" cy="872941"/>
          </a:xfrm>
          <a:prstGeom prst="rect">
            <a:avLst/>
          </a:prstGeom>
        </p:spPr>
        <p:txBody>
          <a:bodyPr vert="horz" lIns="57168" tIns="28584" rIns="57168" bIns="28584"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3574852" y="204580"/>
            <a:ext cx="5111750" cy="4394496"/>
          </a:xfrm>
        </p:spPr>
        <p:txBody>
          <a:bodyPr/>
          <a:lstStyle>
            <a:lvl1pPr>
              <a:defRPr sz="2000">
                <a:solidFill>
                  <a:srgbClr val="FFFFFF"/>
                </a:solidFill>
              </a:defRPr>
            </a:lvl1pPr>
            <a:lvl2pPr>
              <a:defRPr sz="1800">
                <a:solidFill>
                  <a:schemeClr val="tx1"/>
                </a:solidFill>
              </a:defRPr>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dirty="0" smtClean="0"/>
              <a:t>Click to edit Master text styles</a:t>
            </a:r>
          </a:p>
          <a:p>
            <a:pPr lvl="1"/>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399" y="1077521"/>
            <a:ext cx="3008313" cy="3521555"/>
          </a:xfrm>
        </p:spPr>
        <p:txBody>
          <a:bodyPr/>
          <a:lstStyle>
            <a:lvl1pPr marL="0" indent="0">
              <a:buNone/>
              <a:defRPr sz="900"/>
            </a:lvl1pPr>
            <a:lvl2pPr marL="285841" indent="0">
              <a:buNone/>
              <a:defRPr sz="800"/>
            </a:lvl2pPr>
            <a:lvl3pPr marL="571683" indent="0">
              <a:buNone/>
              <a:defRPr sz="600"/>
            </a:lvl3pPr>
            <a:lvl4pPr marL="857524" indent="0">
              <a:buNone/>
              <a:defRPr sz="600"/>
            </a:lvl4pPr>
            <a:lvl5pPr marL="1143366" indent="0">
              <a:buNone/>
              <a:defRPr sz="600"/>
            </a:lvl5pPr>
            <a:lvl6pPr marL="1429207" indent="0">
              <a:buNone/>
              <a:defRPr sz="600"/>
            </a:lvl6pPr>
            <a:lvl7pPr marL="1715049" indent="0">
              <a:buNone/>
              <a:defRPr sz="600"/>
            </a:lvl7pPr>
            <a:lvl8pPr marL="2000890" indent="0">
              <a:buNone/>
              <a:defRPr sz="600"/>
            </a:lvl8pPr>
            <a:lvl9pPr marL="2286732"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77858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3983"/>
            <a:ext cx="5486797" cy="425049"/>
          </a:xfrm>
          <a:prstGeom prst="rect">
            <a:avLst/>
          </a:prstGeom>
        </p:spPr>
        <p:txBody>
          <a:bodyPr vert="horz" lIns="57168" tIns="28584" rIns="57168" bIns="28584"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791891" y="459809"/>
            <a:ext cx="5486797" cy="3089553"/>
          </a:xfrm>
        </p:spPr>
        <p:txBody>
          <a:bodyPr/>
          <a:lstStyle>
            <a:lvl1pPr marL="0" indent="0">
              <a:buNone/>
              <a:defRPr sz="2000"/>
            </a:lvl1pPr>
            <a:lvl2pPr marL="285841" indent="0">
              <a:buNone/>
              <a:defRPr sz="1800"/>
            </a:lvl2pPr>
            <a:lvl3pPr marL="571683" indent="0">
              <a:buNone/>
              <a:defRPr sz="1500"/>
            </a:lvl3pPr>
            <a:lvl4pPr marL="857524" indent="0">
              <a:buNone/>
              <a:defRPr sz="1300"/>
            </a:lvl4pPr>
            <a:lvl5pPr marL="1143366" indent="0">
              <a:buNone/>
              <a:defRPr sz="1300"/>
            </a:lvl5pPr>
            <a:lvl6pPr marL="1429207" indent="0">
              <a:buNone/>
              <a:defRPr sz="1300"/>
            </a:lvl6pPr>
            <a:lvl7pPr marL="1715049" indent="0">
              <a:buNone/>
              <a:defRPr sz="1300"/>
            </a:lvl7pPr>
            <a:lvl8pPr marL="2000890" indent="0">
              <a:buNone/>
              <a:defRPr sz="1300"/>
            </a:lvl8pPr>
            <a:lvl9pPr marL="2286732" indent="0">
              <a:buNone/>
              <a:defRPr sz="1300"/>
            </a:lvl9pPr>
          </a:lstStyle>
          <a:p>
            <a:pPr lvl="0"/>
            <a:endParaRPr lang="en-US" noProof="0" smtClean="0"/>
          </a:p>
        </p:txBody>
      </p:sp>
      <p:sp>
        <p:nvSpPr>
          <p:cNvPr id="4" name="Text Placeholder 3"/>
          <p:cNvSpPr>
            <a:spLocks noGrp="1"/>
          </p:cNvSpPr>
          <p:nvPr>
            <p:ph type="body" sz="half" idx="2"/>
          </p:nvPr>
        </p:nvSpPr>
        <p:spPr>
          <a:xfrm>
            <a:off x="1791891" y="4029033"/>
            <a:ext cx="5486797" cy="604801"/>
          </a:xfrm>
        </p:spPr>
        <p:txBody>
          <a:bodyPr/>
          <a:lstStyle>
            <a:lvl1pPr marL="0" indent="0">
              <a:buNone/>
              <a:defRPr sz="900"/>
            </a:lvl1pPr>
            <a:lvl2pPr marL="285841" indent="0">
              <a:buNone/>
              <a:defRPr sz="800"/>
            </a:lvl2pPr>
            <a:lvl3pPr marL="571683" indent="0">
              <a:buNone/>
              <a:defRPr sz="600"/>
            </a:lvl3pPr>
            <a:lvl4pPr marL="857524" indent="0">
              <a:buNone/>
              <a:defRPr sz="600"/>
            </a:lvl4pPr>
            <a:lvl5pPr marL="1143366" indent="0">
              <a:buNone/>
              <a:defRPr sz="600"/>
            </a:lvl5pPr>
            <a:lvl6pPr marL="1429207" indent="0">
              <a:buNone/>
              <a:defRPr sz="600"/>
            </a:lvl6pPr>
            <a:lvl7pPr marL="1715049" indent="0">
              <a:buNone/>
              <a:defRPr sz="600"/>
            </a:lvl7pPr>
            <a:lvl8pPr marL="2000890" indent="0">
              <a:buNone/>
              <a:defRPr sz="600"/>
            </a:lvl8pPr>
            <a:lvl9pPr marL="2286732"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4623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399" y="206566"/>
            <a:ext cx="8229203" cy="858044"/>
          </a:xfrm>
          <a:prstGeom prst="rect">
            <a:avLst/>
          </a:prstGeom>
        </p:spPr>
        <p:txBody>
          <a:bodyPr vert="horz" lIns="57168" tIns="28584" rIns="57168" bIns="28584"/>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0292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344" y="206566"/>
            <a:ext cx="2075656" cy="4035984"/>
          </a:xfrm>
          <a:prstGeom prst="rect">
            <a:avLst/>
          </a:prstGeom>
        </p:spPr>
        <p:txBody>
          <a:bodyPr vert="eaVert" lIns="57168" tIns="28584" rIns="57168" bIns="28584"/>
          <a:lstStyle/>
          <a:p>
            <a:r>
              <a:rPr lang="en-US" smtClean="0"/>
              <a:t>Click to edit Master title style</a:t>
            </a:r>
            <a:endParaRPr lang="en-US"/>
          </a:p>
        </p:txBody>
      </p:sp>
      <p:sp>
        <p:nvSpPr>
          <p:cNvPr id="3" name="Vertical Text Placeholder 2"/>
          <p:cNvSpPr>
            <a:spLocks noGrp="1"/>
          </p:cNvSpPr>
          <p:nvPr>
            <p:ph type="body" orient="vert" idx="1"/>
          </p:nvPr>
        </p:nvSpPr>
        <p:spPr>
          <a:xfrm>
            <a:off x="457399" y="206566"/>
            <a:ext cx="6134695" cy="40359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93668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8039"/>
            <a:ext cx="7772797" cy="1022899"/>
          </a:xfrm>
          <a:prstGeom prst="rect">
            <a:avLst/>
          </a:prstGeom>
        </p:spPr>
        <p:txBody>
          <a:bodyPr vert="horz" lIns="57165" tIns="28582" rIns="57165" bIns="28582" anchor="t"/>
          <a:lstStyle>
            <a:lvl1pPr algn="l">
              <a:defRPr sz="25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181856"/>
            <a:ext cx="7772797" cy="1126183"/>
          </a:xfrm>
        </p:spPr>
        <p:txBody>
          <a:bodyPr anchor="b"/>
          <a:lstStyle>
            <a:lvl1pPr marL="0" indent="0">
              <a:buNone/>
              <a:defRPr sz="1300"/>
            </a:lvl1pPr>
            <a:lvl2pPr marL="285825" indent="0">
              <a:buNone/>
              <a:defRPr sz="1100"/>
            </a:lvl2pPr>
            <a:lvl3pPr marL="571652" indent="0">
              <a:buNone/>
              <a:defRPr sz="1000"/>
            </a:lvl3pPr>
            <a:lvl4pPr marL="857477" indent="0">
              <a:buNone/>
              <a:defRPr sz="900"/>
            </a:lvl4pPr>
            <a:lvl5pPr marL="1143303" indent="0">
              <a:buNone/>
              <a:defRPr sz="900"/>
            </a:lvl5pPr>
            <a:lvl6pPr marL="1429128" indent="0">
              <a:buNone/>
              <a:defRPr sz="900"/>
            </a:lvl6pPr>
            <a:lvl7pPr marL="1714954" indent="0">
              <a:buNone/>
              <a:defRPr sz="900"/>
            </a:lvl7pPr>
            <a:lvl8pPr marL="2000779" indent="0">
              <a:buNone/>
              <a:defRPr sz="900"/>
            </a:lvl8pPr>
            <a:lvl9pPr marL="2286606" indent="0">
              <a:buNone/>
              <a:defRPr sz="9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4069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23875"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1062" y="1144058"/>
            <a:ext cx="4071938" cy="3098492"/>
          </a:xfrm>
        </p:spPr>
        <p:txBody>
          <a:bodyPr/>
          <a:lstStyle>
            <a:lvl1pPr>
              <a:defRPr sz="18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657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399" y="1152005"/>
            <a:ext cx="4040188" cy="480663"/>
          </a:xfrm>
        </p:spPr>
        <p:txBody>
          <a:bodyPr anchor="b"/>
          <a:lstStyle>
            <a:lvl1pPr marL="0" indent="0">
              <a:buNone/>
              <a:defRPr sz="1500" b="1"/>
            </a:lvl1pPr>
            <a:lvl2pPr marL="285825" indent="0">
              <a:buNone/>
              <a:defRPr sz="1300" b="1"/>
            </a:lvl2pPr>
            <a:lvl3pPr marL="571652" indent="0">
              <a:buNone/>
              <a:defRPr sz="1100" b="1"/>
            </a:lvl3pPr>
            <a:lvl4pPr marL="857477" indent="0">
              <a:buNone/>
              <a:defRPr sz="1000" b="1"/>
            </a:lvl4pPr>
            <a:lvl5pPr marL="1143303" indent="0">
              <a:buNone/>
              <a:defRPr sz="1000" b="1"/>
            </a:lvl5pPr>
            <a:lvl6pPr marL="1429128" indent="0">
              <a:buNone/>
              <a:defRPr sz="1000" b="1"/>
            </a:lvl6pPr>
            <a:lvl7pPr marL="1714954" indent="0">
              <a:buNone/>
              <a:defRPr sz="1000" b="1"/>
            </a:lvl7pPr>
            <a:lvl8pPr marL="2000779" indent="0">
              <a:buNone/>
              <a:defRPr sz="1000" b="1"/>
            </a:lvl8pPr>
            <a:lvl9pPr marL="2286606"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399" y="1632668"/>
            <a:ext cx="4040188"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22" y="1152005"/>
            <a:ext cx="4041180" cy="480663"/>
          </a:xfrm>
        </p:spPr>
        <p:txBody>
          <a:bodyPr anchor="b"/>
          <a:lstStyle>
            <a:lvl1pPr marL="0" indent="0">
              <a:buNone/>
              <a:defRPr sz="1500" b="1"/>
            </a:lvl1pPr>
            <a:lvl2pPr marL="285825" indent="0">
              <a:buNone/>
              <a:defRPr sz="1300" b="1"/>
            </a:lvl2pPr>
            <a:lvl3pPr marL="571652" indent="0">
              <a:buNone/>
              <a:defRPr sz="1100" b="1"/>
            </a:lvl3pPr>
            <a:lvl4pPr marL="857477" indent="0">
              <a:buNone/>
              <a:defRPr sz="1000" b="1"/>
            </a:lvl4pPr>
            <a:lvl5pPr marL="1143303" indent="0">
              <a:buNone/>
              <a:defRPr sz="1000" b="1"/>
            </a:lvl5pPr>
            <a:lvl6pPr marL="1429128" indent="0">
              <a:buNone/>
              <a:defRPr sz="1000" b="1"/>
            </a:lvl6pPr>
            <a:lvl7pPr marL="1714954" indent="0">
              <a:buNone/>
              <a:defRPr sz="1000" b="1"/>
            </a:lvl7pPr>
            <a:lvl8pPr marL="2000779" indent="0">
              <a:buNone/>
              <a:defRPr sz="1000" b="1"/>
            </a:lvl8pPr>
            <a:lvl9pPr marL="2286606"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4645422" y="1632668"/>
            <a:ext cx="4041180" cy="2966409"/>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86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00" y="206566"/>
            <a:ext cx="8229203" cy="858044"/>
          </a:xfrm>
          <a:prstGeom prst="rect">
            <a:avLst/>
          </a:prstGeom>
        </p:spPr>
        <p:txBody>
          <a:bodyPr vert="horz" lIns="57165" tIns="28582" rIns="57165" bIns="28582"/>
          <a:lstStyle>
            <a:lvl1pPr>
              <a:defRPr>
                <a:solidFill>
                  <a:schemeClr val="bg1"/>
                </a:solidFill>
              </a:defRPr>
            </a:lvl1p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982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811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00" y="204581"/>
            <a:ext cx="3008313" cy="872941"/>
          </a:xfrm>
          <a:prstGeom prst="rect">
            <a:avLst/>
          </a:prstGeom>
        </p:spPr>
        <p:txBody>
          <a:bodyPr vert="horz" lIns="57165" tIns="28582" rIns="57165" bIns="28582"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3574852" y="204580"/>
            <a:ext cx="5111750" cy="4394496"/>
          </a:xfrm>
        </p:spPr>
        <p:txBody>
          <a:bodyPr/>
          <a:lstStyle>
            <a:lvl1pPr>
              <a:defRPr sz="2000">
                <a:solidFill>
                  <a:srgbClr val="FFFFFF"/>
                </a:solidFill>
              </a:defRPr>
            </a:lvl1pPr>
            <a:lvl2pPr>
              <a:defRPr sz="1800">
                <a:solidFill>
                  <a:schemeClr val="tx1"/>
                </a:solidFill>
              </a:defRPr>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400" y="1077522"/>
            <a:ext cx="3008313" cy="3521555"/>
          </a:xfrm>
        </p:spPr>
        <p:txBody>
          <a:bodyPr/>
          <a:lstStyle>
            <a:lvl1pPr marL="0" indent="0">
              <a:buNone/>
              <a:defRPr sz="900"/>
            </a:lvl1pPr>
            <a:lvl2pPr marL="285825" indent="0">
              <a:buNone/>
              <a:defRPr sz="800"/>
            </a:lvl2pPr>
            <a:lvl3pPr marL="571652" indent="0">
              <a:buNone/>
              <a:defRPr sz="600"/>
            </a:lvl3pPr>
            <a:lvl4pPr marL="857477" indent="0">
              <a:buNone/>
              <a:defRPr sz="600"/>
            </a:lvl4pPr>
            <a:lvl5pPr marL="1143303" indent="0">
              <a:buNone/>
              <a:defRPr sz="600"/>
            </a:lvl5pPr>
            <a:lvl6pPr marL="1429128" indent="0">
              <a:buNone/>
              <a:defRPr sz="600"/>
            </a:lvl6pPr>
            <a:lvl7pPr marL="1714954" indent="0">
              <a:buNone/>
              <a:defRPr sz="600"/>
            </a:lvl7pPr>
            <a:lvl8pPr marL="2000779" indent="0">
              <a:buNone/>
              <a:defRPr sz="600"/>
            </a:lvl8pPr>
            <a:lvl9pPr marL="2286606"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818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2" y="3603984"/>
            <a:ext cx="5486797" cy="425049"/>
          </a:xfrm>
          <a:prstGeom prst="rect">
            <a:avLst/>
          </a:prstGeom>
        </p:spPr>
        <p:txBody>
          <a:bodyPr vert="horz" lIns="57165" tIns="28582" rIns="57165" bIns="28582"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791892" y="459810"/>
            <a:ext cx="5486797" cy="3089553"/>
          </a:xfrm>
        </p:spPr>
        <p:txBody>
          <a:bodyPr/>
          <a:lstStyle>
            <a:lvl1pPr marL="0" indent="0">
              <a:buNone/>
              <a:defRPr sz="2000"/>
            </a:lvl1pPr>
            <a:lvl2pPr marL="285825" indent="0">
              <a:buNone/>
              <a:defRPr sz="1800"/>
            </a:lvl2pPr>
            <a:lvl3pPr marL="571652" indent="0">
              <a:buNone/>
              <a:defRPr sz="1500"/>
            </a:lvl3pPr>
            <a:lvl4pPr marL="857477" indent="0">
              <a:buNone/>
              <a:defRPr sz="1300"/>
            </a:lvl4pPr>
            <a:lvl5pPr marL="1143303" indent="0">
              <a:buNone/>
              <a:defRPr sz="1300"/>
            </a:lvl5pPr>
            <a:lvl6pPr marL="1429128" indent="0">
              <a:buNone/>
              <a:defRPr sz="1300"/>
            </a:lvl6pPr>
            <a:lvl7pPr marL="1714954" indent="0">
              <a:buNone/>
              <a:defRPr sz="1300"/>
            </a:lvl7pPr>
            <a:lvl8pPr marL="2000779" indent="0">
              <a:buNone/>
              <a:defRPr sz="1300"/>
            </a:lvl8pPr>
            <a:lvl9pPr marL="2286606" indent="0">
              <a:buNone/>
              <a:defRPr sz="13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1892" y="4029034"/>
            <a:ext cx="5486797" cy="604801"/>
          </a:xfrm>
        </p:spPr>
        <p:txBody>
          <a:bodyPr/>
          <a:lstStyle>
            <a:lvl1pPr marL="0" indent="0">
              <a:buNone/>
              <a:defRPr sz="900"/>
            </a:lvl1pPr>
            <a:lvl2pPr marL="285825" indent="0">
              <a:buNone/>
              <a:defRPr sz="800"/>
            </a:lvl2pPr>
            <a:lvl3pPr marL="571652" indent="0">
              <a:buNone/>
              <a:defRPr sz="600"/>
            </a:lvl3pPr>
            <a:lvl4pPr marL="857477" indent="0">
              <a:buNone/>
              <a:defRPr sz="600"/>
            </a:lvl4pPr>
            <a:lvl5pPr marL="1143303" indent="0">
              <a:buNone/>
              <a:defRPr sz="600"/>
            </a:lvl5pPr>
            <a:lvl6pPr marL="1429128" indent="0">
              <a:buNone/>
              <a:defRPr sz="600"/>
            </a:lvl6pPr>
            <a:lvl7pPr marL="1714954" indent="0">
              <a:buNone/>
              <a:defRPr sz="600"/>
            </a:lvl7pPr>
            <a:lvl8pPr marL="2000779" indent="0">
              <a:buNone/>
              <a:defRPr sz="600"/>
            </a:lvl8pPr>
            <a:lvl9pPr marL="2286606" indent="0">
              <a:buNone/>
              <a:defRPr sz="6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405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NS12IdeaCentertopbar.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23876" y="1144058"/>
            <a:ext cx="8239125" cy="30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660" tIns="40830" rIns="81660" bIns="408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9" name="Rectangle 5"/>
          <p:cNvSpPr>
            <a:spLocks noGrp="1" noChangeArrowheads="1"/>
          </p:cNvSpPr>
          <p:nvPr>
            <p:ph type="ftr" sz="quarter" idx="3"/>
          </p:nvPr>
        </p:nvSpPr>
        <p:spPr bwMode="auto">
          <a:xfrm>
            <a:off x="523876" y="4480896"/>
            <a:ext cx="7000875" cy="429022"/>
          </a:xfrm>
          <a:prstGeom prst="rect">
            <a:avLst/>
          </a:prstGeom>
          <a:noFill/>
          <a:ln w="9525">
            <a:noFill/>
            <a:miter lim="800000"/>
            <a:headEnd/>
            <a:tailEnd/>
          </a:ln>
        </p:spPr>
        <p:txBody>
          <a:bodyPr vert="horz" wrap="square" lIns="81660" tIns="40830" rIns="81660" bIns="40830" numCol="1" anchor="t" anchorCtr="0" compatLnSpc="1">
            <a:prstTxWarp prst="textNoShape">
              <a:avLst/>
            </a:prstTxWarp>
          </a:bodyPr>
          <a:lstStyle>
            <a:lvl1pPr algn="ctr">
              <a:defRPr sz="1300">
                <a:latin typeface="Lucida Grande" pitchFamily="-112" charset="0"/>
                <a:ea typeface="Geneva" pitchFamily="-112" charset="0"/>
                <a:cs typeface="Geneva" pitchFamily="-112" charset="0"/>
              </a:defRPr>
            </a:lvl1pPr>
          </a:lstStyle>
          <a:p>
            <a:pPr>
              <a:defRPr/>
            </a:pPr>
            <a:endParaRPr lang="en-US"/>
          </a:p>
        </p:txBody>
      </p:sp>
      <p:pic>
        <p:nvPicPr>
          <p:cNvPr id="5" name="Picture 7" descr="SN09IdeacenterBrandedintro2.jpg"/>
          <p:cNvPicPr>
            <a:picLocks noChangeAspect="1"/>
          </p:cNvPicPr>
          <p:nvPr userDrawn="1"/>
        </p:nvPicPr>
        <p:blipFill>
          <a:blip r:embed="rId15"/>
          <a:srcRect/>
          <a:stretch>
            <a:fillRect/>
          </a:stretch>
        </p:blipFill>
        <p:spPr bwMode="auto">
          <a:xfrm>
            <a:off x="4764" y="1"/>
            <a:ext cx="9139237" cy="5148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Lst>
  <p:txStyles>
    <p:titleStyle>
      <a:lvl1pPr algn="ctr" defTabSz="816787" rtl="0" eaLnBrk="1" fontAlgn="base" hangingPunct="1">
        <a:spcBef>
          <a:spcPct val="0"/>
        </a:spcBef>
        <a:spcAft>
          <a:spcPct val="0"/>
        </a:spcAft>
        <a:defRPr sz="3900">
          <a:solidFill>
            <a:schemeClr val="tx2"/>
          </a:solidFill>
          <a:latin typeface="+mj-lt"/>
          <a:ea typeface="ＭＳ Ｐゴシック" charset="0"/>
          <a:cs typeface="+mj-cs"/>
        </a:defRPr>
      </a:lvl1pPr>
      <a:lvl2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25"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52"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477"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03"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9pPr>
    </p:titleStyle>
    <p:bodyStyle>
      <a:lvl1pPr marL="306667" indent="-306667" algn="l" defTabSz="816787" rtl="0" eaLnBrk="1" fontAlgn="base" hangingPunct="1">
        <a:spcBef>
          <a:spcPct val="20000"/>
        </a:spcBef>
        <a:spcAft>
          <a:spcPct val="0"/>
        </a:spcAft>
        <a:buChar char="•"/>
        <a:defRPr sz="2900">
          <a:solidFill>
            <a:schemeClr val="tx1"/>
          </a:solidFill>
          <a:latin typeface="+mn-lt"/>
          <a:ea typeface="ＭＳ Ｐゴシック" charset="0"/>
          <a:cs typeface="+mn-cs"/>
        </a:defRPr>
      </a:lvl1pPr>
      <a:lvl2pPr marL="663949" indent="-256052" algn="l" defTabSz="816787" rtl="0" eaLnBrk="1" fontAlgn="base" hangingPunct="1">
        <a:spcBef>
          <a:spcPct val="20000"/>
        </a:spcBef>
        <a:spcAft>
          <a:spcPct val="0"/>
        </a:spcAft>
        <a:buChar char="–"/>
        <a:defRPr sz="2500">
          <a:solidFill>
            <a:schemeClr val="tx1"/>
          </a:solidFill>
          <a:latin typeface="+mn-lt"/>
          <a:ea typeface="+mn-ea"/>
          <a:cs typeface="+mn-cs"/>
        </a:defRPr>
      </a:lvl2pPr>
      <a:lvl3pPr marL="1021232" indent="-204445" algn="l" defTabSz="816787" rtl="0" eaLnBrk="1" fontAlgn="base" hangingPunct="1">
        <a:spcBef>
          <a:spcPct val="20000"/>
        </a:spcBef>
        <a:spcAft>
          <a:spcPct val="0"/>
        </a:spcAft>
        <a:buChar char="•"/>
        <a:defRPr sz="2100">
          <a:solidFill>
            <a:schemeClr val="tx1"/>
          </a:solidFill>
          <a:latin typeface="+mn-lt"/>
          <a:ea typeface="+mn-ea"/>
          <a:cs typeface="+mn-cs"/>
        </a:defRPr>
      </a:lvl3pPr>
      <a:lvl4pPr marL="1429128" indent="-204445" algn="l" defTabSz="816787" rtl="0" eaLnBrk="1" fontAlgn="base" hangingPunct="1">
        <a:spcBef>
          <a:spcPct val="20000"/>
        </a:spcBef>
        <a:spcAft>
          <a:spcPct val="0"/>
        </a:spcAft>
        <a:buChar char="–"/>
        <a:defRPr sz="1800">
          <a:solidFill>
            <a:schemeClr val="tx1"/>
          </a:solidFill>
          <a:latin typeface="+mn-lt"/>
          <a:ea typeface="+mn-ea"/>
          <a:cs typeface="+mn-cs"/>
        </a:defRPr>
      </a:lvl4pPr>
      <a:lvl5pPr marL="1837026" indent="-203453" algn="l" defTabSz="816787" rtl="0" eaLnBrk="1" fontAlgn="base" hangingPunct="1">
        <a:spcBef>
          <a:spcPct val="20000"/>
        </a:spcBef>
        <a:spcAft>
          <a:spcPct val="0"/>
        </a:spcAft>
        <a:buChar char="»"/>
        <a:defRPr sz="1800">
          <a:solidFill>
            <a:schemeClr val="tx1"/>
          </a:solidFill>
          <a:latin typeface="+mn-lt"/>
          <a:ea typeface="+mn-ea"/>
          <a:cs typeface="+mn-cs"/>
        </a:defRPr>
      </a:lvl5pPr>
      <a:lvl6pPr marL="2122852" indent="-203453" algn="l" defTabSz="816787" rtl="0" eaLnBrk="1" fontAlgn="base" hangingPunct="1">
        <a:spcBef>
          <a:spcPct val="20000"/>
        </a:spcBef>
        <a:spcAft>
          <a:spcPct val="0"/>
        </a:spcAft>
        <a:buChar char="»"/>
        <a:defRPr sz="1800">
          <a:solidFill>
            <a:schemeClr val="tx1"/>
          </a:solidFill>
          <a:latin typeface="+mn-lt"/>
          <a:ea typeface="+mn-ea"/>
          <a:cs typeface="+mn-cs"/>
        </a:defRPr>
      </a:lvl6pPr>
      <a:lvl7pPr marL="2408677" indent="-203453" algn="l" defTabSz="816787" rtl="0" eaLnBrk="1" fontAlgn="base" hangingPunct="1">
        <a:spcBef>
          <a:spcPct val="20000"/>
        </a:spcBef>
        <a:spcAft>
          <a:spcPct val="0"/>
        </a:spcAft>
        <a:buChar char="»"/>
        <a:defRPr sz="1800">
          <a:solidFill>
            <a:schemeClr val="tx1"/>
          </a:solidFill>
          <a:latin typeface="+mn-lt"/>
          <a:ea typeface="+mn-ea"/>
          <a:cs typeface="+mn-cs"/>
        </a:defRPr>
      </a:lvl7pPr>
      <a:lvl8pPr marL="2694503" indent="-203453" algn="l" defTabSz="816787" rtl="0" eaLnBrk="1" fontAlgn="base" hangingPunct="1">
        <a:spcBef>
          <a:spcPct val="20000"/>
        </a:spcBef>
        <a:spcAft>
          <a:spcPct val="0"/>
        </a:spcAft>
        <a:buChar char="»"/>
        <a:defRPr sz="1800">
          <a:solidFill>
            <a:schemeClr val="tx1"/>
          </a:solidFill>
          <a:latin typeface="+mn-lt"/>
          <a:ea typeface="+mn-ea"/>
          <a:cs typeface="+mn-cs"/>
        </a:defRPr>
      </a:lvl8pPr>
      <a:lvl9pPr marL="2980329" indent="-203453" algn="l" defTabSz="816787" rtl="0" eaLnBrk="1" fontAlgn="base" hangingPunct="1">
        <a:spcBef>
          <a:spcPct val="20000"/>
        </a:spcBef>
        <a:spcAft>
          <a:spcPct val="0"/>
        </a:spcAft>
        <a:buChar char="»"/>
        <a:defRPr sz="1800">
          <a:solidFill>
            <a:schemeClr val="tx1"/>
          </a:solidFill>
          <a:latin typeface="+mn-lt"/>
          <a:ea typeface="+mn-ea"/>
          <a:cs typeface="+mn-cs"/>
        </a:defRPr>
      </a:lvl9pPr>
    </p:bodyStyle>
    <p:otherStyle>
      <a:defPPr>
        <a:defRPr lang="en-US"/>
      </a:defPPr>
      <a:lvl1pPr marL="0" algn="l" defTabSz="285825" rtl="0" eaLnBrk="1" latinLnBrk="0" hangingPunct="1">
        <a:defRPr sz="1100" kern="1200">
          <a:solidFill>
            <a:schemeClr val="tx1"/>
          </a:solidFill>
          <a:latin typeface="+mn-lt"/>
          <a:ea typeface="+mn-ea"/>
          <a:cs typeface="+mn-cs"/>
        </a:defRPr>
      </a:lvl1pPr>
      <a:lvl2pPr marL="285825" algn="l" defTabSz="285825" rtl="0" eaLnBrk="1" latinLnBrk="0" hangingPunct="1">
        <a:defRPr sz="1100" kern="1200">
          <a:solidFill>
            <a:schemeClr val="tx1"/>
          </a:solidFill>
          <a:latin typeface="+mn-lt"/>
          <a:ea typeface="+mn-ea"/>
          <a:cs typeface="+mn-cs"/>
        </a:defRPr>
      </a:lvl2pPr>
      <a:lvl3pPr marL="571652" algn="l" defTabSz="285825" rtl="0" eaLnBrk="1" latinLnBrk="0" hangingPunct="1">
        <a:defRPr sz="1100" kern="1200">
          <a:solidFill>
            <a:schemeClr val="tx1"/>
          </a:solidFill>
          <a:latin typeface="+mn-lt"/>
          <a:ea typeface="+mn-ea"/>
          <a:cs typeface="+mn-cs"/>
        </a:defRPr>
      </a:lvl3pPr>
      <a:lvl4pPr marL="857477" algn="l" defTabSz="285825" rtl="0" eaLnBrk="1" latinLnBrk="0" hangingPunct="1">
        <a:defRPr sz="1100" kern="1200">
          <a:solidFill>
            <a:schemeClr val="tx1"/>
          </a:solidFill>
          <a:latin typeface="+mn-lt"/>
          <a:ea typeface="+mn-ea"/>
          <a:cs typeface="+mn-cs"/>
        </a:defRPr>
      </a:lvl4pPr>
      <a:lvl5pPr marL="1143303" algn="l" defTabSz="285825" rtl="0" eaLnBrk="1" latinLnBrk="0" hangingPunct="1">
        <a:defRPr sz="1100" kern="1200">
          <a:solidFill>
            <a:schemeClr val="tx1"/>
          </a:solidFill>
          <a:latin typeface="+mn-lt"/>
          <a:ea typeface="+mn-ea"/>
          <a:cs typeface="+mn-cs"/>
        </a:defRPr>
      </a:lvl5pPr>
      <a:lvl6pPr marL="1429128" algn="l" defTabSz="285825" rtl="0" eaLnBrk="1" latinLnBrk="0" hangingPunct="1">
        <a:defRPr sz="1100" kern="1200">
          <a:solidFill>
            <a:schemeClr val="tx1"/>
          </a:solidFill>
          <a:latin typeface="+mn-lt"/>
          <a:ea typeface="+mn-ea"/>
          <a:cs typeface="+mn-cs"/>
        </a:defRPr>
      </a:lvl6pPr>
      <a:lvl7pPr marL="1714954" algn="l" defTabSz="285825" rtl="0" eaLnBrk="1" latinLnBrk="0" hangingPunct="1">
        <a:defRPr sz="1100" kern="1200">
          <a:solidFill>
            <a:schemeClr val="tx1"/>
          </a:solidFill>
          <a:latin typeface="+mn-lt"/>
          <a:ea typeface="+mn-ea"/>
          <a:cs typeface="+mn-cs"/>
        </a:defRPr>
      </a:lvl7pPr>
      <a:lvl8pPr marL="2000779" algn="l" defTabSz="285825" rtl="0" eaLnBrk="1" latinLnBrk="0" hangingPunct="1">
        <a:defRPr sz="1100" kern="1200">
          <a:solidFill>
            <a:schemeClr val="tx1"/>
          </a:solidFill>
          <a:latin typeface="+mn-lt"/>
          <a:ea typeface="+mn-ea"/>
          <a:cs typeface="+mn-cs"/>
        </a:defRPr>
      </a:lvl8pPr>
      <a:lvl9pPr marL="2286606" algn="l" defTabSz="285825"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NS12IdeaCentertopbar.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23875" y="1144058"/>
            <a:ext cx="8239125" cy="30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665" tIns="40832" rIns="81665" bIns="408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23875" y="4480896"/>
            <a:ext cx="7000875" cy="429022"/>
          </a:xfrm>
          <a:prstGeom prst="rect">
            <a:avLst/>
          </a:prstGeom>
          <a:noFill/>
          <a:ln w="9525">
            <a:noFill/>
            <a:miter lim="800000"/>
            <a:headEnd/>
            <a:tailEnd/>
          </a:ln>
        </p:spPr>
        <p:txBody>
          <a:bodyPr vert="horz" wrap="square" lIns="81665" tIns="40832" rIns="81665" bIns="40832" numCol="1" anchor="t" anchorCtr="0" compatLnSpc="1">
            <a:prstTxWarp prst="textNoShape">
              <a:avLst/>
            </a:prstTxWarp>
          </a:bodyPr>
          <a:lstStyle>
            <a:lvl1pPr algn="ctr">
              <a:defRPr sz="1300">
                <a:latin typeface="Lucida Grande" pitchFamily="-112" charset="0"/>
                <a:ea typeface="Geneva" pitchFamily="-112" charset="0"/>
                <a:cs typeface="Geneva" pitchFamily="-112" charset="0"/>
              </a:defRPr>
            </a:lvl1pPr>
          </a:lstStyle>
          <a:p>
            <a:pPr eaLnBrk="0" hangingPunct="0">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816832" rtl="0" eaLnBrk="0" fontAlgn="base" hangingPunct="0">
        <a:spcBef>
          <a:spcPct val="0"/>
        </a:spcBef>
        <a:spcAft>
          <a:spcPct val="0"/>
        </a:spcAft>
        <a:defRPr sz="3900">
          <a:solidFill>
            <a:schemeClr val="tx2"/>
          </a:solidFill>
          <a:latin typeface="+mj-lt"/>
          <a:ea typeface="ＭＳ Ｐゴシック" charset="0"/>
          <a:cs typeface="+mj-cs"/>
        </a:defRPr>
      </a:lvl1pPr>
      <a:lvl2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832" rtl="0" eaLnBrk="0" fontAlgn="base" hangingPunct="0">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41"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83"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524"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66" algn="ctr" defTabSz="816832" rtl="0" fontAlgn="base">
        <a:spcBef>
          <a:spcPct val="0"/>
        </a:spcBef>
        <a:spcAft>
          <a:spcPct val="0"/>
        </a:spcAft>
        <a:defRPr sz="3900">
          <a:solidFill>
            <a:schemeClr val="tx2"/>
          </a:solidFill>
          <a:latin typeface="Lucida Grande" pitchFamily="-110" charset="0"/>
          <a:ea typeface="Geneva" pitchFamily="-110" charset="0"/>
          <a:cs typeface="Geneva" pitchFamily="-110" charset="0"/>
        </a:defRPr>
      </a:lvl9pPr>
    </p:titleStyle>
    <p:body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p:bodyStyle>
    <p:otherStyle>
      <a:defPPr>
        <a:defRPr lang="en-US"/>
      </a:defPPr>
      <a:lvl1pPr marL="0" algn="l" defTabSz="285841" rtl="0" eaLnBrk="1" latinLnBrk="0" hangingPunct="1">
        <a:defRPr sz="1100" kern="1200">
          <a:solidFill>
            <a:schemeClr val="tx1"/>
          </a:solidFill>
          <a:latin typeface="+mn-lt"/>
          <a:ea typeface="+mn-ea"/>
          <a:cs typeface="+mn-cs"/>
        </a:defRPr>
      </a:lvl1pPr>
      <a:lvl2pPr marL="285841" algn="l" defTabSz="285841" rtl="0" eaLnBrk="1" latinLnBrk="0" hangingPunct="1">
        <a:defRPr sz="1100" kern="1200">
          <a:solidFill>
            <a:schemeClr val="tx1"/>
          </a:solidFill>
          <a:latin typeface="+mn-lt"/>
          <a:ea typeface="+mn-ea"/>
          <a:cs typeface="+mn-cs"/>
        </a:defRPr>
      </a:lvl2pPr>
      <a:lvl3pPr marL="571683" algn="l" defTabSz="285841" rtl="0" eaLnBrk="1" latinLnBrk="0" hangingPunct="1">
        <a:defRPr sz="1100" kern="1200">
          <a:solidFill>
            <a:schemeClr val="tx1"/>
          </a:solidFill>
          <a:latin typeface="+mn-lt"/>
          <a:ea typeface="+mn-ea"/>
          <a:cs typeface="+mn-cs"/>
        </a:defRPr>
      </a:lvl3pPr>
      <a:lvl4pPr marL="857524" algn="l" defTabSz="285841" rtl="0" eaLnBrk="1" latinLnBrk="0" hangingPunct="1">
        <a:defRPr sz="1100" kern="1200">
          <a:solidFill>
            <a:schemeClr val="tx1"/>
          </a:solidFill>
          <a:latin typeface="+mn-lt"/>
          <a:ea typeface="+mn-ea"/>
          <a:cs typeface="+mn-cs"/>
        </a:defRPr>
      </a:lvl4pPr>
      <a:lvl5pPr marL="1143366" algn="l" defTabSz="285841" rtl="0" eaLnBrk="1" latinLnBrk="0" hangingPunct="1">
        <a:defRPr sz="1100" kern="1200">
          <a:solidFill>
            <a:schemeClr val="tx1"/>
          </a:solidFill>
          <a:latin typeface="+mn-lt"/>
          <a:ea typeface="+mn-ea"/>
          <a:cs typeface="+mn-cs"/>
        </a:defRPr>
      </a:lvl5pPr>
      <a:lvl6pPr marL="1429207" algn="l" defTabSz="285841" rtl="0" eaLnBrk="1" latinLnBrk="0" hangingPunct="1">
        <a:defRPr sz="1100" kern="1200">
          <a:solidFill>
            <a:schemeClr val="tx1"/>
          </a:solidFill>
          <a:latin typeface="+mn-lt"/>
          <a:ea typeface="+mn-ea"/>
          <a:cs typeface="+mn-cs"/>
        </a:defRPr>
      </a:lvl6pPr>
      <a:lvl7pPr marL="1715049" algn="l" defTabSz="285841" rtl="0" eaLnBrk="1" latinLnBrk="0" hangingPunct="1">
        <a:defRPr sz="1100" kern="1200">
          <a:solidFill>
            <a:schemeClr val="tx1"/>
          </a:solidFill>
          <a:latin typeface="+mn-lt"/>
          <a:ea typeface="+mn-ea"/>
          <a:cs typeface="+mn-cs"/>
        </a:defRPr>
      </a:lvl7pPr>
      <a:lvl8pPr marL="2000890" algn="l" defTabSz="285841" rtl="0" eaLnBrk="1" latinLnBrk="0" hangingPunct="1">
        <a:defRPr sz="1100" kern="1200">
          <a:solidFill>
            <a:schemeClr val="tx1"/>
          </a:solidFill>
          <a:latin typeface="+mn-lt"/>
          <a:ea typeface="+mn-ea"/>
          <a:cs typeface="+mn-cs"/>
        </a:defRPr>
      </a:lvl8pPr>
      <a:lvl9pPr marL="2286732" algn="l" defTabSz="285841"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14.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685603" y="2288118"/>
            <a:ext cx="7772797" cy="1096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165" tIns="28582" rIns="57165" bIns="28582" numCol="1" anchor="t" anchorCtr="0" compatLnSpc="1">
            <a:prstTxWarp prst="textNoShape">
              <a:avLst/>
            </a:prstTxWarp>
          </a:bodyPr>
          <a:lstStyle/>
          <a:p>
            <a:pPr eaLnBrk="1" hangingPunct="1"/>
            <a:r>
              <a:rPr lang="en-US" b="1">
                <a:solidFill>
                  <a:schemeClr val="bg1"/>
                </a:solidFill>
                <a:latin typeface="Century Gothic" charset="0"/>
                <a:cs typeface="Geneva" charset="0"/>
              </a:rPr>
              <a:t>Course Title</a:t>
            </a:r>
          </a:p>
        </p:txBody>
      </p:sp>
      <p:pic>
        <p:nvPicPr>
          <p:cNvPr id="2051" name="Picture 5" descr="NS10_IdeaCnterPPartv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07257"/>
            <a:ext cx="8858250" cy="494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NS12IdeaCent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63772" y="211704"/>
            <a:ext cx="4090991" cy="2732909"/>
          </a:xfrm>
          <a:prstGeom prst="rect">
            <a:avLst/>
          </a:prstGeom>
          <a:ln w="12700">
            <a:miter lim="800000"/>
            <a:headEnd/>
            <a:tailEnd/>
          </a:ln>
        </p:spPr>
        <p:txBody>
          <a:bodyPr vert="horz" wrap="square" lIns="90483" tIns="44447" rIns="90483" bIns="44447" numCol="1" anchor="ctr" anchorCtr="0" compatLnSpc="1">
            <a:prstTxWarp prst="textNoShape">
              <a:avLst/>
            </a:prstTxWarp>
          </a:bodyPr>
          <a:lstStyle>
            <a:lvl1pPr algn="ctr" defTabSz="816787" rtl="0" eaLnBrk="1" fontAlgn="base" hangingPunct="1">
              <a:spcBef>
                <a:spcPct val="0"/>
              </a:spcBef>
              <a:spcAft>
                <a:spcPct val="0"/>
              </a:spcAft>
              <a:defRPr sz="3900">
                <a:solidFill>
                  <a:schemeClr val="tx2"/>
                </a:solidFill>
                <a:latin typeface="+mj-lt"/>
                <a:ea typeface="ＭＳ Ｐゴシック" charset="0"/>
                <a:cs typeface="+mj-cs"/>
              </a:defRPr>
            </a:lvl1pPr>
            <a:lvl2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25"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52"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477"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03"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9pPr>
          </a:lstStyle>
          <a:p>
            <a:pPr algn="l">
              <a:defRPr/>
            </a:pPr>
            <a:endParaRPr lang="en-US" sz="5400" b="1" dirty="0">
              <a:solidFill>
                <a:srgbClr val="EAEAEA"/>
              </a:solidFill>
              <a:effectLst>
                <a:outerShdw blurRad="38100" dist="38100" dir="2700000" algn="tl">
                  <a:srgbClr val="C0C0C0"/>
                </a:outerShdw>
              </a:effectLst>
            </a:endParaRPr>
          </a:p>
          <a:p>
            <a:pPr algn="r">
              <a:defRPr/>
            </a:pPr>
            <a:r>
              <a:rPr lang="en-US" sz="6000" b="1" dirty="0" smtClean="0">
                <a:solidFill>
                  <a:srgbClr val="EAEAEA"/>
                </a:solidFill>
                <a:effectLst>
                  <a:outerShdw blurRad="38100" dist="38100" dir="2700000" algn="tl">
                    <a:srgbClr val="C0C0C0"/>
                  </a:outerShdw>
                </a:effectLst>
              </a:rPr>
              <a:t>What’s my Store Worth?</a:t>
            </a:r>
            <a:endParaRPr lang="en-US" sz="8000" b="1" dirty="0">
              <a:solidFill>
                <a:srgbClr val="EAEAEA"/>
              </a:solidFill>
              <a:effectLst>
                <a:outerShdw blurRad="38100" dist="38100" dir="2700000" algn="tl">
                  <a:srgbClr val="C0C0C0"/>
                </a:outerShdw>
              </a:effectLst>
              <a:latin typeface="Brush Script MT"/>
            </a:endParaRPr>
          </a:p>
        </p:txBody>
      </p:sp>
      <p:sp>
        <p:nvSpPr>
          <p:cNvPr id="6" name="Rectangle 3"/>
          <p:cNvSpPr>
            <a:spLocks noChangeArrowheads="1"/>
          </p:cNvSpPr>
          <p:nvPr/>
        </p:nvSpPr>
        <p:spPr bwMode="auto">
          <a:xfrm>
            <a:off x="1423796" y="3929335"/>
            <a:ext cx="4271368" cy="569387"/>
          </a:xfrm>
          <a:prstGeom prst="rect">
            <a:avLst/>
          </a:prstGeom>
          <a:noFill/>
          <a:ln w="12700">
            <a:noFill/>
            <a:miter lim="800000"/>
            <a:headEnd/>
            <a:tailEnd/>
          </a:ln>
        </p:spPr>
        <p:txBody>
          <a:bodyPr wrap="square" lIns="0" tIns="0" rIns="0" bIns="0" anchor="ctr">
            <a:spAutoFit/>
          </a:bodyPr>
          <a:lstStyle/>
          <a:p>
            <a:pPr algn="ctr" eaLnBrk="0" hangingPunct="0"/>
            <a:r>
              <a:rPr lang="en-US" sz="1900" i="1" dirty="0">
                <a:solidFill>
                  <a:schemeClr val="bg1"/>
                </a:solidFill>
                <a:ea typeface="Times New Roman" pitchFamily="18" charset="0"/>
                <a:cs typeface="Arial" charset="0"/>
              </a:rPr>
              <a:t>presented by</a:t>
            </a:r>
            <a:endParaRPr lang="en-US" sz="1000" dirty="0">
              <a:solidFill>
                <a:schemeClr val="bg1"/>
              </a:solidFill>
              <a:latin typeface="Times New Roman" pitchFamily="18" charset="0"/>
              <a:ea typeface="Times New Roman" pitchFamily="18" charset="0"/>
              <a:cs typeface="Arial" charset="0"/>
            </a:endParaRPr>
          </a:p>
          <a:p>
            <a:pPr algn="ctr" eaLnBrk="0" hangingPunct="0"/>
            <a:r>
              <a:rPr lang="en-US" b="1" dirty="0">
                <a:solidFill>
                  <a:schemeClr val="bg1"/>
                </a:solidFill>
                <a:ea typeface="Times New Roman" pitchFamily="18" charset="0"/>
                <a:cs typeface="Arial" charset="0"/>
              </a:rPr>
              <a:t>Alan M. </a:t>
            </a:r>
            <a:r>
              <a:rPr lang="en-US" b="1" dirty="0" smtClean="0">
                <a:solidFill>
                  <a:schemeClr val="bg1"/>
                </a:solidFill>
                <a:ea typeface="Times New Roman" pitchFamily="18" charset="0"/>
                <a:cs typeface="Arial" charset="0"/>
              </a:rPr>
              <a:t>Friedman, CPA &amp; Daniel Jobe</a:t>
            </a:r>
            <a:endParaRPr lang="en-US" dirty="0">
              <a:solidFill>
                <a:schemeClr val="bg1"/>
              </a:solidFill>
              <a:latin typeface="Times New Roman" pitchFamily="18" charset="0"/>
              <a:ea typeface="Times New Roman" pitchFamily="18" charset="0"/>
              <a:cs typeface="Arial" charset="0"/>
            </a:endParaRPr>
          </a:p>
        </p:txBody>
      </p:sp>
      <p:sp>
        <p:nvSpPr>
          <p:cNvPr id="7" name="Rectangle 6"/>
          <p:cNvSpPr>
            <a:spLocks noChangeArrowheads="1"/>
          </p:cNvSpPr>
          <p:nvPr/>
        </p:nvSpPr>
        <p:spPr bwMode="auto">
          <a:xfrm>
            <a:off x="1269875" y="4496535"/>
            <a:ext cx="4674078" cy="246221"/>
          </a:xfrm>
          <a:prstGeom prst="rect">
            <a:avLst/>
          </a:prstGeom>
          <a:noFill/>
          <a:ln w="12700">
            <a:noFill/>
            <a:miter lim="800000"/>
            <a:headEnd/>
            <a:tailEnd/>
          </a:ln>
        </p:spPr>
        <p:txBody>
          <a:bodyPr wrap="square" lIns="0" tIns="0" rIns="0" bIns="0" anchor="ctr">
            <a:spAutoFit/>
          </a:bodyPr>
          <a:lstStyle/>
          <a:p>
            <a:pPr algn="ctr" eaLnBrk="0" hangingPunct="0"/>
            <a:r>
              <a:rPr lang="en-US" sz="1600" dirty="0">
                <a:solidFill>
                  <a:schemeClr val="bg1"/>
                </a:solidFill>
                <a:ea typeface="Times New Roman" pitchFamily="18" charset="0"/>
                <a:cs typeface="Arial" charset="0"/>
              </a:rPr>
              <a:t>Friedman, </a:t>
            </a:r>
            <a:r>
              <a:rPr lang="en-US" sz="1600" dirty="0" err="1">
                <a:solidFill>
                  <a:schemeClr val="bg1"/>
                </a:solidFill>
                <a:ea typeface="Times New Roman" pitchFamily="18" charset="0"/>
                <a:cs typeface="Arial" charset="0"/>
              </a:rPr>
              <a:t>Kannenberg</a:t>
            </a:r>
            <a:r>
              <a:rPr lang="en-US" sz="1600" dirty="0">
                <a:solidFill>
                  <a:schemeClr val="bg1"/>
                </a:solidFill>
                <a:ea typeface="Times New Roman" pitchFamily="18" charset="0"/>
                <a:cs typeface="Arial" charset="0"/>
              </a:rPr>
              <a:t> &amp; Company, P.C.</a:t>
            </a:r>
            <a:endParaRPr lang="en-US" sz="1600" dirty="0">
              <a:solidFill>
                <a:schemeClr val="bg1"/>
              </a:solidFill>
              <a:latin typeface="Times New Roman" pitchFamily="18" charset="0"/>
              <a:ea typeface="Times New Roman" pitchFamily="18" charset="0"/>
              <a:cs typeface="Arial" charset="0"/>
            </a:endParaRPr>
          </a:p>
        </p:txBody>
      </p:sp>
      <p:pic>
        <p:nvPicPr>
          <p:cNvPr id="8" name="Picture 6" descr="FK-logo-small"/>
          <p:cNvPicPr>
            <a:picLocks noChangeAspect="1" noChangeArrowheads="1"/>
          </p:cNvPicPr>
          <p:nvPr/>
        </p:nvPicPr>
        <p:blipFill>
          <a:blip r:embed="rId5"/>
          <a:srcRect/>
          <a:stretch>
            <a:fillRect/>
          </a:stretch>
        </p:blipFill>
        <p:spPr bwMode="auto">
          <a:xfrm>
            <a:off x="577891" y="4019551"/>
            <a:ext cx="820383" cy="912813"/>
          </a:xfrm>
          <a:prstGeom prst="rect">
            <a:avLst/>
          </a:prstGeom>
          <a:noFill/>
          <a:ln w="9525">
            <a:noFill/>
            <a:miter lim="800000"/>
            <a:headEnd/>
            <a:tailEnd/>
          </a:ln>
        </p:spPr>
      </p:pic>
    </p:spTree>
    <p:extLst>
      <p:ext uri="{BB962C8B-B14F-4D97-AF65-F5344CB8AC3E}">
        <p14:creationId xmlns:p14="http://schemas.microsoft.com/office/powerpoint/2010/main" val="272564993"/>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3" name="Rectangle 6"/>
          <p:cNvSpPr>
            <a:spLocks noGrp="1"/>
          </p:cNvSpPr>
          <p:nvPr>
            <p:ph idx="1"/>
          </p:nvPr>
        </p:nvSpPr>
        <p:spPr>
          <a:xfrm>
            <a:off x="4500563" y="1357313"/>
            <a:ext cx="4379912" cy="3540125"/>
          </a:xfrm>
        </p:spPr>
        <p:txBody>
          <a:bodyPr/>
          <a:lstStyle/>
          <a:p>
            <a:r>
              <a:rPr lang="en-US" sz="3600" b="1" dirty="0">
                <a:solidFill>
                  <a:srgbClr val="000000"/>
                </a:solidFill>
              </a:rPr>
              <a:t>Purchase, sale or merger</a:t>
            </a:r>
          </a:p>
          <a:p>
            <a:r>
              <a:rPr lang="en-US" sz="3600" b="1" dirty="0">
                <a:solidFill>
                  <a:srgbClr val="000000"/>
                </a:solidFill>
              </a:rPr>
              <a:t>Buy / sell </a:t>
            </a:r>
            <a:r>
              <a:rPr lang="en-US" sz="3600" dirty="0"/>
              <a:t>agreements between business partners</a:t>
            </a:r>
          </a:p>
        </p:txBody>
      </p:sp>
      <p:pic>
        <p:nvPicPr>
          <p:cNvPr id="4" name="Picture 9" descr="Music store for sale"/>
          <p:cNvPicPr>
            <a:picLocks noChangeAspect="1" noChangeArrowheads="1"/>
          </p:cNvPicPr>
          <p:nvPr/>
        </p:nvPicPr>
        <p:blipFill>
          <a:blip r:embed="rId2">
            <a:clrChange>
              <a:clrFrom>
                <a:srgbClr val="9ADA00"/>
              </a:clrFrom>
              <a:clrTo>
                <a:srgbClr val="9ADA00">
                  <a:alpha val="0"/>
                </a:srgbClr>
              </a:clrTo>
            </a:clrChange>
          </a:blip>
          <a:srcRect/>
          <a:stretch>
            <a:fillRect/>
          </a:stretch>
        </p:blipFill>
        <p:spPr bwMode="auto">
          <a:xfrm>
            <a:off x="203199" y="1233715"/>
            <a:ext cx="4189413" cy="3512456"/>
          </a:xfrm>
          <a:prstGeom prst="rect">
            <a:avLst/>
          </a:prstGeom>
          <a:noFill/>
          <a:ln w="9525">
            <a:noFill/>
            <a:miter lim="800000"/>
            <a:headEnd/>
            <a:tailEnd/>
          </a:ln>
        </p:spPr>
      </p:pic>
    </p:spTree>
    <p:extLst>
      <p:ext uri="{BB962C8B-B14F-4D97-AF65-F5344CB8AC3E}">
        <p14:creationId xmlns:p14="http://schemas.microsoft.com/office/powerpoint/2010/main" val="3705193890"/>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6" name="Rectangle 3"/>
          <p:cNvSpPr>
            <a:spLocks noGrp="1"/>
          </p:cNvSpPr>
          <p:nvPr>
            <p:ph idx="1"/>
          </p:nvPr>
        </p:nvSpPr>
        <p:spPr>
          <a:xfrm>
            <a:off x="169863" y="1211264"/>
            <a:ext cx="5454650" cy="4049712"/>
          </a:xfrm>
        </p:spPr>
        <p:txBody>
          <a:bodyPr/>
          <a:lstStyle/>
          <a:p>
            <a:r>
              <a:rPr lang="en-US" sz="3600" b="1" dirty="0">
                <a:solidFill>
                  <a:srgbClr val="000000"/>
                </a:solidFill>
              </a:rPr>
              <a:t>Litigation support</a:t>
            </a:r>
          </a:p>
          <a:p>
            <a:pPr lvl="1"/>
            <a:r>
              <a:rPr lang="en-US" sz="3200" dirty="0"/>
              <a:t>Divorce</a:t>
            </a:r>
          </a:p>
          <a:p>
            <a:pPr lvl="1"/>
            <a:r>
              <a:rPr lang="en-US" sz="3200" dirty="0"/>
              <a:t>Disruption of </a:t>
            </a:r>
            <a:r>
              <a:rPr lang="en-US" sz="3200" dirty="0" smtClean="0"/>
              <a:t>business </a:t>
            </a:r>
            <a:r>
              <a:rPr lang="en-US" sz="3200" dirty="0"/>
              <a:t>due to theft, fire, </a:t>
            </a:r>
            <a:r>
              <a:rPr lang="en-US" sz="3200" dirty="0" smtClean="0"/>
              <a:t>flood</a:t>
            </a:r>
            <a:endParaRPr lang="en-US" sz="3200" dirty="0"/>
          </a:p>
          <a:p>
            <a:pPr lvl="1"/>
            <a:r>
              <a:rPr lang="en-US" sz="3200" dirty="0"/>
              <a:t>Shareholder disputes</a:t>
            </a:r>
          </a:p>
        </p:txBody>
      </p:sp>
      <p:pic>
        <p:nvPicPr>
          <p:cNvPr id="7" name="Picture 5" descr="lawsuit"/>
          <p:cNvPicPr>
            <a:picLocks noChangeAspect="1" noChangeArrowheads="1"/>
          </p:cNvPicPr>
          <p:nvPr/>
        </p:nvPicPr>
        <p:blipFill>
          <a:blip r:embed="rId2">
            <a:clrChange>
              <a:clrFrom>
                <a:srgbClr val="B67DDC"/>
              </a:clrFrom>
              <a:clrTo>
                <a:srgbClr val="B67DDC">
                  <a:alpha val="0"/>
                </a:srgbClr>
              </a:clrTo>
            </a:clrChange>
          </a:blip>
          <a:srcRect/>
          <a:stretch>
            <a:fillRect/>
          </a:stretch>
        </p:blipFill>
        <p:spPr bwMode="auto">
          <a:xfrm>
            <a:off x="5486400" y="1248230"/>
            <a:ext cx="3657600" cy="3556000"/>
          </a:xfrm>
          <a:prstGeom prst="rect">
            <a:avLst/>
          </a:prstGeom>
          <a:noFill/>
          <a:ln w="9525">
            <a:noFill/>
            <a:miter lim="800000"/>
            <a:headEnd/>
            <a:tailEnd/>
          </a:ln>
        </p:spPr>
      </p:pic>
    </p:spTree>
    <p:extLst>
      <p:ext uri="{BB962C8B-B14F-4D97-AF65-F5344CB8AC3E}">
        <p14:creationId xmlns:p14="http://schemas.microsoft.com/office/powerpoint/2010/main" val="1264789734"/>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3" name="Rectangle 3"/>
          <p:cNvSpPr>
            <a:spLocks noGrp="1"/>
          </p:cNvSpPr>
          <p:nvPr>
            <p:ph idx="1"/>
          </p:nvPr>
        </p:nvSpPr>
        <p:spPr>
          <a:xfrm>
            <a:off x="442913" y="1244600"/>
            <a:ext cx="6705600" cy="3603625"/>
          </a:xfrm>
        </p:spPr>
        <p:txBody>
          <a:bodyPr/>
          <a:lstStyle/>
          <a:p>
            <a:r>
              <a:rPr lang="en-US" sz="2800" dirty="0"/>
              <a:t>Management assistance</a:t>
            </a:r>
          </a:p>
          <a:p>
            <a:r>
              <a:rPr lang="en-US" sz="2800" dirty="0"/>
              <a:t>Bank financing</a:t>
            </a:r>
          </a:p>
          <a:p>
            <a:r>
              <a:rPr lang="en-US" sz="2800" dirty="0"/>
              <a:t>Seek investors</a:t>
            </a:r>
          </a:p>
          <a:p>
            <a:r>
              <a:rPr lang="en-US" sz="2800" dirty="0"/>
              <a:t>Employee benefit &amp; Stock </a:t>
            </a:r>
            <a:br>
              <a:rPr lang="en-US" sz="2800" dirty="0"/>
            </a:br>
            <a:r>
              <a:rPr lang="en-US" sz="2800" dirty="0"/>
              <a:t>Ownership Plans (ESOP)</a:t>
            </a:r>
          </a:p>
          <a:p>
            <a:r>
              <a:rPr lang="en-US" sz="2800" dirty="0"/>
              <a:t>Business plans</a:t>
            </a:r>
          </a:p>
          <a:p>
            <a:r>
              <a:rPr lang="en-US" sz="2800" dirty="0"/>
              <a:t>Bankruptcy &amp; reorganization</a:t>
            </a:r>
          </a:p>
        </p:txBody>
      </p:sp>
      <p:pic>
        <p:nvPicPr>
          <p:cNvPr id="4" name="Picture 4" descr="business woman"/>
          <p:cNvPicPr>
            <a:picLocks noChangeAspect="1" noChangeArrowheads="1"/>
          </p:cNvPicPr>
          <p:nvPr/>
        </p:nvPicPr>
        <p:blipFill>
          <a:blip r:embed="rId2">
            <a:clrChange>
              <a:clrFrom>
                <a:srgbClr val="1A24E6"/>
              </a:clrFrom>
              <a:clrTo>
                <a:srgbClr val="1A24E6">
                  <a:alpha val="0"/>
                </a:srgbClr>
              </a:clrTo>
            </a:clrChange>
          </a:blip>
          <a:srcRect/>
          <a:stretch>
            <a:fillRect/>
          </a:stretch>
        </p:blipFill>
        <p:spPr bwMode="auto">
          <a:xfrm>
            <a:off x="5721148" y="1030515"/>
            <a:ext cx="2946400" cy="4103462"/>
          </a:xfrm>
          <a:prstGeom prst="rect">
            <a:avLst/>
          </a:prstGeom>
          <a:noFill/>
          <a:ln w="9525">
            <a:noFill/>
            <a:miter lim="800000"/>
            <a:headEnd/>
            <a:tailEnd/>
          </a:ln>
        </p:spPr>
      </p:pic>
    </p:spTree>
    <p:extLst>
      <p:ext uri="{BB962C8B-B14F-4D97-AF65-F5344CB8AC3E}">
        <p14:creationId xmlns:p14="http://schemas.microsoft.com/office/powerpoint/2010/main" val="3718591377"/>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xfrm>
            <a:off x="685603" y="2288118"/>
            <a:ext cx="7772797" cy="10963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165" tIns="28582" rIns="57165" bIns="28582" numCol="1" anchor="t" anchorCtr="0" compatLnSpc="1">
            <a:prstTxWarp prst="textNoShape">
              <a:avLst/>
            </a:prstTxWarp>
          </a:bodyPr>
          <a:lstStyle/>
          <a:p>
            <a:pPr eaLnBrk="1" hangingPunct="1"/>
            <a:r>
              <a:rPr lang="en-US" b="1">
                <a:solidFill>
                  <a:schemeClr val="bg1"/>
                </a:solidFill>
                <a:latin typeface="Century Gothic" charset="0"/>
                <a:cs typeface="Geneva" charset="0"/>
              </a:rPr>
              <a:t>Course Title</a:t>
            </a:r>
          </a:p>
        </p:txBody>
      </p:sp>
      <p:pic>
        <p:nvPicPr>
          <p:cNvPr id="2051" name="Picture 5" descr="NS10_IdeaCnterPPartv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07257"/>
            <a:ext cx="8858250" cy="494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NS12IdeaCent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63772" y="211704"/>
            <a:ext cx="4090991" cy="2732909"/>
          </a:xfrm>
          <a:prstGeom prst="rect">
            <a:avLst/>
          </a:prstGeom>
          <a:ln w="12700">
            <a:miter lim="800000"/>
            <a:headEnd/>
            <a:tailEnd/>
          </a:ln>
        </p:spPr>
        <p:txBody>
          <a:bodyPr vert="horz" wrap="square" lIns="90483" tIns="44447" rIns="90483" bIns="44447" numCol="1" anchor="ctr" anchorCtr="0" compatLnSpc="1">
            <a:prstTxWarp prst="textNoShape">
              <a:avLst/>
            </a:prstTxWarp>
          </a:bodyPr>
          <a:lstStyle>
            <a:lvl1pPr algn="ctr" defTabSz="816787" rtl="0" eaLnBrk="1" fontAlgn="base" hangingPunct="1">
              <a:spcBef>
                <a:spcPct val="0"/>
              </a:spcBef>
              <a:spcAft>
                <a:spcPct val="0"/>
              </a:spcAft>
              <a:defRPr sz="3900">
                <a:solidFill>
                  <a:schemeClr val="tx2"/>
                </a:solidFill>
                <a:latin typeface="+mj-lt"/>
                <a:ea typeface="ＭＳ Ｐゴシック" charset="0"/>
                <a:cs typeface="+mj-cs"/>
              </a:defRPr>
            </a:lvl1pPr>
            <a:lvl2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2pPr>
            <a:lvl3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3pPr>
            <a:lvl4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4pPr>
            <a:lvl5pPr algn="ctr" defTabSz="816787" rtl="0" eaLnBrk="1" fontAlgn="base" hangingPunct="1">
              <a:spcBef>
                <a:spcPct val="0"/>
              </a:spcBef>
              <a:spcAft>
                <a:spcPct val="0"/>
              </a:spcAft>
              <a:defRPr sz="3900">
                <a:solidFill>
                  <a:schemeClr val="tx2"/>
                </a:solidFill>
                <a:latin typeface="Lucida Grande" pitchFamily="-110" charset="0"/>
                <a:ea typeface="ＭＳ Ｐゴシック" charset="0"/>
                <a:cs typeface="Geneva" pitchFamily="-110" charset="0"/>
              </a:defRPr>
            </a:lvl5pPr>
            <a:lvl6pPr marL="285825"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6pPr>
            <a:lvl7pPr marL="571652"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7pPr>
            <a:lvl8pPr marL="857477"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8pPr>
            <a:lvl9pPr marL="1143303" algn="ctr" defTabSz="816787" rtl="0" eaLnBrk="1" fontAlgn="base" hangingPunct="1">
              <a:spcBef>
                <a:spcPct val="0"/>
              </a:spcBef>
              <a:spcAft>
                <a:spcPct val="0"/>
              </a:spcAft>
              <a:defRPr sz="3900">
                <a:solidFill>
                  <a:schemeClr val="tx2"/>
                </a:solidFill>
                <a:latin typeface="Lucida Grande" pitchFamily="-110" charset="0"/>
                <a:ea typeface="Geneva" pitchFamily="-110" charset="0"/>
                <a:cs typeface="Geneva" pitchFamily="-110" charset="0"/>
              </a:defRPr>
            </a:lvl9pPr>
          </a:lstStyle>
          <a:p>
            <a:pPr algn="l">
              <a:defRPr/>
            </a:pPr>
            <a:endParaRPr lang="en-US" sz="5400" b="1" dirty="0">
              <a:solidFill>
                <a:srgbClr val="EAEAEA"/>
              </a:solidFill>
              <a:effectLst>
                <a:outerShdw blurRad="38100" dist="38100" dir="2700000" algn="tl">
                  <a:srgbClr val="C0C0C0"/>
                </a:outerShdw>
              </a:effectLst>
            </a:endParaRPr>
          </a:p>
          <a:p>
            <a:pPr algn="r">
              <a:defRPr/>
            </a:pPr>
            <a:r>
              <a:rPr lang="en-US" sz="5400" b="1" dirty="0" smtClean="0">
                <a:solidFill>
                  <a:srgbClr val="EAEAEA"/>
                </a:solidFill>
                <a:effectLst>
                  <a:outerShdw blurRad="38100" dist="38100" dir="2700000" algn="tl">
                    <a:srgbClr val="C0C0C0"/>
                  </a:outerShdw>
                </a:effectLst>
              </a:rPr>
              <a:t>What is Value?</a:t>
            </a:r>
            <a:endParaRPr lang="en-US" sz="7200" b="1" dirty="0">
              <a:solidFill>
                <a:srgbClr val="EAEAEA"/>
              </a:solidFill>
              <a:effectLst>
                <a:outerShdw blurRad="38100" dist="38100" dir="2700000" algn="tl">
                  <a:srgbClr val="C0C0C0"/>
                </a:outerShdw>
              </a:effectLst>
              <a:latin typeface="Brush Script MT"/>
            </a:endParaRPr>
          </a:p>
        </p:txBody>
      </p:sp>
    </p:spTree>
    <p:extLst>
      <p:ext uri="{BB962C8B-B14F-4D97-AF65-F5344CB8AC3E}">
        <p14:creationId xmlns:p14="http://schemas.microsoft.com/office/powerpoint/2010/main" val="2008165624"/>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Value?  It depends….</a:t>
            </a:r>
          </a:p>
        </p:txBody>
      </p:sp>
      <p:sp>
        <p:nvSpPr>
          <p:cNvPr id="6" name="Rectangle 5"/>
          <p:cNvSpPr>
            <a:spLocks noGrp="1"/>
          </p:cNvSpPr>
          <p:nvPr>
            <p:ph idx="1"/>
          </p:nvPr>
        </p:nvSpPr>
        <p:spPr>
          <a:xfrm>
            <a:off x="198696" y="1252342"/>
            <a:ext cx="6505575" cy="3759200"/>
          </a:xfrm>
        </p:spPr>
        <p:txBody>
          <a:bodyPr/>
          <a:lstStyle/>
          <a:p>
            <a:r>
              <a:rPr lang="en-US" sz="2800" dirty="0"/>
              <a:t>I want to sell the business and retire?</a:t>
            </a:r>
          </a:p>
          <a:p>
            <a:r>
              <a:rPr lang="en-US" sz="2800" dirty="0"/>
              <a:t>My partner wants out?</a:t>
            </a:r>
          </a:p>
          <a:p>
            <a:r>
              <a:rPr lang="en-US" sz="2800" dirty="0"/>
              <a:t>My employees want in?</a:t>
            </a:r>
          </a:p>
          <a:p>
            <a:r>
              <a:rPr lang="en-US" sz="2800" dirty="0"/>
              <a:t>My bank wants assurance?</a:t>
            </a:r>
          </a:p>
          <a:p>
            <a:r>
              <a:rPr lang="en-US" sz="2800" dirty="0"/>
              <a:t>My spouse wants to divorce me?</a:t>
            </a:r>
          </a:p>
          <a:p>
            <a:r>
              <a:rPr lang="en-US" sz="2800" dirty="0"/>
              <a:t>I drop dead?</a:t>
            </a:r>
          </a:p>
        </p:txBody>
      </p:sp>
      <p:pic>
        <p:nvPicPr>
          <p:cNvPr id="7" name="Picture 7" descr="money woman"/>
          <p:cNvPicPr>
            <a:picLocks noChangeAspect="1" noChangeArrowheads="1"/>
          </p:cNvPicPr>
          <p:nvPr/>
        </p:nvPicPr>
        <p:blipFill rotWithShape="1">
          <a:blip r:embed="rId2">
            <a:clrChange>
              <a:clrFrom>
                <a:srgbClr val="4F25E7"/>
              </a:clrFrom>
              <a:clrTo>
                <a:srgbClr val="4F25E7">
                  <a:alpha val="0"/>
                </a:srgbClr>
              </a:clrTo>
            </a:clrChange>
          </a:blip>
          <a:srcRect l="6360" t="5450" r="7161" b="3838"/>
          <a:stretch/>
        </p:blipFill>
        <p:spPr bwMode="auto">
          <a:xfrm>
            <a:off x="6516914" y="1320800"/>
            <a:ext cx="2278744" cy="3672114"/>
          </a:xfrm>
          <a:prstGeom prst="roundRect">
            <a:avLst/>
          </a:prstGeom>
          <a:noFill/>
          <a:ln w="9525">
            <a:noFill/>
            <a:miter lim="800000"/>
            <a:headEnd/>
            <a:tailEnd/>
          </a:ln>
        </p:spPr>
      </p:pic>
    </p:spTree>
    <p:extLst>
      <p:ext uri="{BB962C8B-B14F-4D97-AF65-F5344CB8AC3E}">
        <p14:creationId xmlns:p14="http://schemas.microsoft.com/office/powerpoint/2010/main" val="420996923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Value?</a:t>
            </a:r>
          </a:p>
        </p:txBody>
      </p:sp>
      <p:sp>
        <p:nvSpPr>
          <p:cNvPr id="3" name="Rectangle 4"/>
          <p:cNvSpPr>
            <a:spLocks noChangeArrowheads="1"/>
          </p:cNvSpPr>
          <p:nvPr/>
        </p:nvSpPr>
        <p:spPr bwMode="auto">
          <a:xfrm>
            <a:off x="331789" y="1120776"/>
            <a:ext cx="8643937" cy="4060825"/>
          </a:xfrm>
          <a:prstGeom prst="rect">
            <a:avLst/>
          </a:prstGeom>
          <a:noFill/>
          <a:ln w="12700">
            <a:noFill/>
            <a:miter lim="800000"/>
            <a:headEnd/>
            <a:tailEnd/>
          </a:ln>
        </p:spPr>
        <p:txBody>
          <a:bodyPr lIns="90483" tIns="44447" rIns="90483" bIns="44447"/>
          <a:lstStyle/>
          <a:p>
            <a:pPr defTabSz="457175" eaLnBrk="0" hangingPunct="0">
              <a:spcBef>
                <a:spcPct val="20000"/>
              </a:spcBef>
            </a:pPr>
            <a:r>
              <a:rPr lang="en-US" sz="3600" b="1" dirty="0">
                <a:solidFill>
                  <a:srgbClr val="000000"/>
                </a:solidFill>
                <a:latin typeface="Calibri" pitchFamily="34" charset="0"/>
              </a:rPr>
              <a:t>Fair Market Value</a:t>
            </a:r>
          </a:p>
          <a:p>
            <a:pPr defTabSz="457175" eaLnBrk="0" hangingPunct="0">
              <a:spcBef>
                <a:spcPct val="20000"/>
              </a:spcBef>
            </a:pPr>
            <a:r>
              <a:rPr lang="en-US" sz="3100" dirty="0">
                <a:latin typeface="Calibri" pitchFamily="34" charset="0"/>
              </a:rPr>
              <a:t>“The price at which the property would change hands between a willing buyer and a willing seller, when the buyer is not under any compulsion to buy, and the seller is not under any compulsion to sell, and both parties have reasonable knowledge of the relevant facts.” (Revenue Ruling 59-60)</a:t>
            </a:r>
          </a:p>
        </p:txBody>
      </p:sp>
    </p:spTree>
    <p:extLst>
      <p:ext uri="{BB962C8B-B14F-4D97-AF65-F5344CB8AC3E}">
        <p14:creationId xmlns:p14="http://schemas.microsoft.com/office/powerpoint/2010/main" val="13004566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ou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Value?</a:t>
            </a:r>
          </a:p>
        </p:txBody>
      </p:sp>
      <p:sp>
        <p:nvSpPr>
          <p:cNvPr id="3" name="Rectangle 3"/>
          <p:cNvSpPr>
            <a:spLocks noGrp="1"/>
          </p:cNvSpPr>
          <p:nvPr>
            <p:ph idx="1"/>
          </p:nvPr>
        </p:nvSpPr>
        <p:spPr>
          <a:xfrm>
            <a:off x="450850" y="1198563"/>
            <a:ext cx="7912100" cy="3579812"/>
          </a:xfrm>
        </p:spPr>
        <p:txBody>
          <a:bodyPr/>
          <a:lstStyle/>
          <a:p>
            <a:r>
              <a:rPr lang="en-US" sz="3600" dirty="0">
                <a:solidFill>
                  <a:srgbClr val="000000"/>
                </a:solidFill>
              </a:rPr>
              <a:t>Liquidation Value</a:t>
            </a:r>
            <a:endParaRPr lang="en-US" sz="2800" dirty="0">
              <a:solidFill>
                <a:srgbClr val="000000"/>
              </a:solidFill>
            </a:endParaRPr>
          </a:p>
          <a:p>
            <a:r>
              <a:rPr lang="en-US" sz="3600" dirty="0">
                <a:solidFill>
                  <a:srgbClr val="000000"/>
                </a:solidFill>
              </a:rPr>
              <a:t>Investment / Strategic Value</a:t>
            </a:r>
          </a:p>
          <a:p>
            <a:r>
              <a:rPr lang="en-US" sz="3600" dirty="0">
                <a:solidFill>
                  <a:srgbClr val="000000"/>
                </a:solidFill>
              </a:rPr>
              <a:t>Book Value</a:t>
            </a:r>
          </a:p>
          <a:p>
            <a:r>
              <a:rPr lang="en-US" sz="3600" dirty="0">
                <a:solidFill>
                  <a:srgbClr val="000000"/>
                </a:solidFill>
              </a:rPr>
              <a:t>Going Concern Value</a:t>
            </a:r>
          </a:p>
          <a:p>
            <a:r>
              <a:rPr lang="en-US" sz="3600" dirty="0">
                <a:solidFill>
                  <a:srgbClr val="000000"/>
                </a:solidFill>
              </a:rPr>
              <a:t>Fair Value</a:t>
            </a:r>
            <a:endParaRPr lang="en-US" sz="2800" dirty="0">
              <a:solidFill>
                <a:srgbClr val="000000"/>
              </a:solidFill>
            </a:endParaRPr>
          </a:p>
        </p:txBody>
      </p:sp>
    </p:spTree>
    <p:extLst>
      <p:ext uri="{BB962C8B-B14F-4D97-AF65-F5344CB8AC3E}">
        <p14:creationId xmlns:p14="http://schemas.microsoft.com/office/powerpoint/2010/main" val="214718956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Value Drivers</a:t>
            </a:r>
          </a:p>
        </p:txBody>
      </p:sp>
      <p:sp>
        <p:nvSpPr>
          <p:cNvPr id="3" name="Rectangle 3"/>
          <p:cNvSpPr>
            <a:spLocks noGrp="1"/>
          </p:cNvSpPr>
          <p:nvPr>
            <p:ph idx="1"/>
          </p:nvPr>
        </p:nvSpPr>
        <p:spPr>
          <a:xfrm>
            <a:off x="145143" y="952521"/>
            <a:ext cx="8941139" cy="1781175"/>
          </a:xfrm>
        </p:spPr>
        <p:txBody>
          <a:bodyPr/>
          <a:lstStyle/>
          <a:p>
            <a:pPr>
              <a:lnSpc>
                <a:spcPct val="110000"/>
              </a:lnSpc>
              <a:buFont typeface="Arial" charset="0"/>
              <a:buNone/>
            </a:pPr>
            <a:r>
              <a:rPr lang="en-US" sz="2200" b="1" dirty="0">
                <a:solidFill>
                  <a:srgbClr val="000000"/>
                </a:solidFill>
              </a:rPr>
              <a:t>An </a:t>
            </a:r>
            <a:r>
              <a:rPr lang="en-US" sz="2200" b="1" dirty="0">
                <a:solidFill>
                  <a:srgbClr val="1C4DB2"/>
                </a:solidFill>
              </a:rPr>
              <a:t>Investor’s Motivations</a:t>
            </a:r>
            <a:r>
              <a:rPr lang="en-US" sz="2200" b="1" dirty="0">
                <a:solidFill>
                  <a:srgbClr val="000000"/>
                </a:solidFill>
              </a:rPr>
              <a:t>, such as the desire to…</a:t>
            </a:r>
          </a:p>
          <a:p>
            <a:pPr>
              <a:lnSpc>
                <a:spcPct val="110000"/>
              </a:lnSpc>
            </a:pPr>
            <a:r>
              <a:rPr lang="en-US" sz="2200" dirty="0"/>
              <a:t>Buy a job, or be involved in something rewarding</a:t>
            </a:r>
          </a:p>
          <a:p>
            <a:pPr>
              <a:lnSpc>
                <a:spcPct val="110000"/>
              </a:lnSpc>
            </a:pPr>
            <a:r>
              <a:rPr lang="en-US" sz="2200" dirty="0"/>
              <a:t>Realize a desired rate of return on investment</a:t>
            </a:r>
          </a:p>
          <a:p>
            <a:pPr>
              <a:lnSpc>
                <a:spcPct val="110000"/>
              </a:lnSpc>
            </a:pPr>
            <a:r>
              <a:rPr lang="en-US" sz="2200" dirty="0"/>
              <a:t>Achieve a greater market </a:t>
            </a:r>
            <a:r>
              <a:rPr lang="en-US" sz="2200" dirty="0" smtClean="0"/>
              <a:t>position, access new </a:t>
            </a:r>
            <a:r>
              <a:rPr lang="en-US" sz="2200" dirty="0"/>
              <a:t>product lines</a:t>
            </a:r>
          </a:p>
        </p:txBody>
      </p:sp>
      <p:sp>
        <p:nvSpPr>
          <p:cNvPr id="4" name="Rectangle 4"/>
          <p:cNvSpPr>
            <a:spLocks noChangeArrowheads="1"/>
          </p:cNvSpPr>
          <p:nvPr/>
        </p:nvSpPr>
        <p:spPr bwMode="auto">
          <a:xfrm>
            <a:off x="159657" y="2823483"/>
            <a:ext cx="8592457" cy="2154917"/>
          </a:xfrm>
          <a:prstGeom prst="rect">
            <a:avLst/>
          </a:prstGeom>
          <a:noFill/>
          <a:ln w="12700">
            <a:noFill/>
            <a:miter lim="800000"/>
            <a:headEnd/>
            <a:tailEnd/>
          </a:ln>
        </p:spPr>
        <p:txBody>
          <a:bodyPr lIns="90483" tIns="44447" rIns="90483" bIns="44447"/>
          <a:lstStyle/>
          <a:p>
            <a:pPr marL="342881" indent="-342881" defTabSz="457175" eaLnBrk="0" hangingPunct="0">
              <a:spcBef>
                <a:spcPct val="20000"/>
              </a:spcBef>
            </a:pPr>
            <a:r>
              <a:rPr lang="en-US" sz="2200" b="1" dirty="0">
                <a:solidFill>
                  <a:srgbClr val="1C4DB2"/>
                </a:solidFill>
                <a:latin typeface="+mn-lt"/>
              </a:rPr>
              <a:t>Business Characteristics</a:t>
            </a:r>
            <a:r>
              <a:rPr lang="en-US" sz="2200" b="1" dirty="0">
                <a:solidFill>
                  <a:srgbClr val="000000"/>
                </a:solidFill>
                <a:latin typeface="+mn-lt"/>
              </a:rPr>
              <a:t>, such as the business’s…</a:t>
            </a:r>
          </a:p>
          <a:p>
            <a:pPr marL="342881" indent="-342881" defTabSz="457175" eaLnBrk="0" hangingPunct="0">
              <a:spcBef>
                <a:spcPct val="20000"/>
              </a:spcBef>
              <a:buFont typeface="Arial" charset="0"/>
              <a:buChar char="•"/>
            </a:pPr>
            <a:r>
              <a:rPr lang="en-US" sz="2200" dirty="0">
                <a:latin typeface="+mn-lt"/>
              </a:rPr>
              <a:t>Size and location</a:t>
            </a:r>
          </a:p>
          <a:p>
            <a:pPr marL="342881" indent="-342881" defTabSz="457175" eaLnBrk="0" hangingPunct="0">
              <a:spcBef>
                <a:spcPct val="20000"/>
              </a:spcBef>
              <a:buFont typeface="Arial" charset="0"/>
              <a:buChar char="•"/>
            </a:pPr>
            <a:r>
              <a:rPr lang="en-US" sz="2200" dirty="0">
                <a:latin typeface="+mn-lt"/>
              </a:rPr>
              <a:t>Customer base and loyalty; competitive position</a:t>
            </a:r>
          </a:p>
          <a:p>
            <a:pPr marL="342881" indent="-342881" defTabSz="457175" eaLnBrk="0" hangingPunct="0">
              <a:spcBef>
                <a:spcPct val="20000"/>
              </a:spcBef>
              <a:buFont typeface="Arial" charset="0"/>
              <a:buChar char="•"/>
            </a:pPr>
            <a:r>
              <a:rPr lang="en-US" sz="2200" dirty="0" smtClean="0">
                <a:latin typeface="+mn-lt"/>
              </a:rPr>
              <a:t>Years </a:t>
            </a:r>
            <a:r>
              <a:rPr lang="en-US" sz="2200" dirty="0">
                <a:latin typeface="+mn-lt"/>
              </a:rPr>
              <a:t>in business and quality of management</a:t>
            </a:r>
          </a:p>
          <a:p>
            <a:pPr marL="342881" indent="-342881" defTabSz="457175" eaLnBrk="0" hangingPunct="0">
              <a:spcBef>
                <a:spcPct val="20000"/>
              </a:spcBef>
              <a:buFont typeface="Arial" charset="0"/>
              <a:buChar char="•"/>
            </a:pPr>
            <a:r>
              <a:rPr lang="en-US" sz="2200" dirty="0">
                <a:latin typeface="+mn-lt"/>
              </a:rPr>
              <a:t>Financial condition and stability of earnings</a:t>
            </a:r>
          </a:p>
        </p:txBody>
      </p:sp>
    </p:spTree>
    <p:extLst>
      <p:ext uri="{BB962C8B-B14F-4D97-AF65-F5344CB8AC3E}">
        <p14:creationId xmlns:p14="http://schemas.microsoft.com/office/powerpoint/2010/main" val="17549147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0" y="1003673"/>
            <a:ext cx="9144000" cy="4337050"/>
          </a:xfrm>
          <a:prstGeom prst="rect">
            <a:avLst/>
          </a:prstGeom>
          <a:noFill/>
          <a:ln w="12700">
            <a:noFill/>
            <a:miter lim="800000"/>
            <a:headEnd/>
            <a:tailEnd/>
          </a:ln>
          <a:effectLst/>
        </p:spPr>
        <p:txBody>
          <a:bodyPr lIns="90483" tIns="44447" rIns="90483" bIns="44447"/>
          <a:lstStyle/>
          <a:p>
            <a:pPr algn="ctr" defTabSz="457175" eaLnBrk="0" hangingPunct="0">
              <a:lnSpc>
                <a:spcPct val="90000"/>
              </a:lnSpc>
              <a:spcBef>
                <a:spcPct val="20000"/>
              </a:spcBef>
              <a:defRPr/>
            </a:pPr>
            <a:r>
              <a:rPr lang="en-US" sz="5400" b="1" dirty="0">
                <a:effectLst>
                  <a:outerShdw blurRad="38100" dist="38100" dir="2700000" algn="tl">
                    <a:srgbClr val="C0C0C0"/>
                  </a:outerShdw>
                </a:effectLst>
                <a:latin typeface="Goudy BoldOsF"/>
              </a:rPr>
              <a:t>CAUTION !!</a:t>
            </a:r>
          </a:p>
          <a:p>
            <a:pPr algn="ctr" defTabSz="457175" eaLnBrk="0" hangingPunct="0">
              <a:lnSpc>
                <a:spcPct val="90000"/>
              </a:lnSpc>
              <a:spcBef>
                <a:spcPct val="20000"/>
              </a:spcBef>
              <a:defRPr/>
            </a:pPr>
            <a:r>
              <a:rPr lang="en-US" sz="4400" dirty="0">
                <a:effectLst>
                  <a:outerShdw blurRad="38100" dist="38100" dir="2700000" algn="tl">
                    <a:srgbClr val="C0C0C0"/>
                  </a:outerShdw>
                </a:effectLst>
                <a:latin typeface="Calibri" pitchFamily="34" charset="0"/>
              </a:rPr>
              <a:t>Different </a:t>
            </a:r>
            <a:r>
              <a:rPr lang="en-US" sz="4400" dirty="0">
                <a:solidFill>
                  <a:srgbClr val="1C4DB2"/>
                </a:solidFill>
                <a:effectLst>
                  <a:outerShdw blurRad="38100" dist="38100" dir="2700000" algn="tl">
                    <a:srgbClr val="C0C0C0"/>
                  </a:outerShdw>
                </a:effectLst>
                <a:latin typeface="Calibri" pitchFamily="34" charset="0"/>
              </a:rPr>
              <a:t>value drivers </a:t>
            </a:r>
            <a:r>
              <a:rPr lang="en-US" sz="4400" dirty="0">
                <a:effectLst>
                  <a:outerShdw blurRad="38100" dist="38100" dir="2700000" algn="tl">
                    <a:srgbClr val="C0C0C0"/>
                  </a:outerShdw>
                </a:effectLst>
                <a:latin typeface="Calibri" pitchFamily="34" charset="0"/>
              </a:rPr>
              <a:t>dictate the use of </a:t>
            </a:r>
            <a:r>
              <a:rPr lang="en-US" sz="4400" dirty="0">
                <a:solidFill>
                  <a:srgbClr val="1C4DB2"/>
                </a:solidFill>
                <a:effectLst>
                  <a:outerShdw blurRad="38100" dist="38100" dir="2700000" algn="tl">
                    <a:srgbClr val="C0C0C0"/>
                  </a:outerShdw>
                </a:effectLst>
                <a:latin typeface="Calibri" pitchFamily="34" charset="0"/>
              </a:rPr>
              <a:t>different valuation approaches</a:t>
            </a:r>
            <a:r>
              <a:rPr lang="en-US" sz="4400" dirty="0">
                <a:effectLst>
                  <a:outerShdw blurRad="38100" dist="38100" dir="2700000" algn="tl">
                    <a:srgbClr val="C0C0C0"/>
                  </a:outerShdw>
                </a:effectLst>
                <a:latin typeface="Calibri" pitchFamily="34" charset="0"/>
              </a:rPr>
              <a:t>, making business valuation a “highly subjective” process</a:t>
            </a:r>
          </a:p>
        </p:txBody>
      </p:sp>
      <p:pic>
        <p:nvPicPr>
          <p:cNvPr id="8" name="Picture 10" descr="cauti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61951" y="1281877"/>
            <a:ext cx="2182813" cy="258763"/>
          </a:xfrm>
          <a:prstGeom prst="rect">
            <a:avLst/>
          </a:prstGeom>
          <a:noFill/>
          <a:ln w="9525">
            <a:noFill/>
            <a:miter lim="800000"/>
            <a:headEnd/>
            <a:tailEnd/>
          </a:ln>
        </p:spPr>
      </p:pic>
      <p:pic>
        <p:nvPicPr>
          <p:cNvPr id="9" name="Picture 11" descr="cauti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540501" y="1286640"/>
            <a:ext cx="2182813" cy="258762"/>
          </a:xfrm>
          <a:prstGeom prst="rect">
            <a:avLst/>
          </a:prstGeom>
          <a:noFill/>
          <a:ln w="9525">
            <a:noFill/>
            <a:miter lim="800000"/>
            <a:headEnd/>
            <a:tailEnd/>
          </a:ln>
        </p:spPr>
      </p:pic>
    </p:spTree>
    <p:extLst>
      <p:ext uri="{BB962C8B-B14F-4D97-AF65-F5344CB8AC3E}">
        <p14:creationId xmlns:p14="http://schemas.microsoft.com/office/powerpoint/2010/main" val="426401325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6" name="Rectangle 3"/>
          <p:cNvSpPr>
            <a:spLocks noGrp="1"/>
          </p:cNvSpPr>
          <p:nvPr>
            <p:ph idx="1"/>
          </p:nvPr>
        </p:nvSpPr>
        <p:spPr>
          <a:xfrm>
            <a:off x="381000" y="1201739"/>
            <a:ext cx="8597900" cy="3603625"/>
          </a:xfrm>
        </p:spPr>
        <p:txBody>
          <a:bodyPr/>
          <a:lstStyle/>
          <a:p>
            <a:pPr>
              <a:lnSpc>
                <a:spcPct val="90000"/>
              </a:lnSpc>
              <a:buFont typeface="Arial" charset="0"/>
              <a:buNone/>
            </a:pPr>
            <a:r>
              <a:rPr lang="en-US" dirty="0" smtClean="0"/>
              <a:t>Three Common Approaches to Valuation</a:t>
            </a:r>
            <a:r>
              <a:rPr lang="en-US" dirty="0" smtClean="0">
                <a:solidFill>
                  <a:srgbClr val="00FF00"/>
                </a:solidFill>
              </a:rPr>
              <a:t>:</a:t>
            </a:r>
          </a:p>
          <a:p>
            <a:r>
              <a:rPr lang="en-US" sz="5400" dirty="0">
                <a:solidFill>
                  <a:srgbClr val="1C4DB2"/>
                </a:solidFill>
              </a:rPr>
              <a:t>“Income” </a:t>
            </a:r>
            <a:r>
              <a:rPr lang="en-US" sz="5400" dirty="0"/>
              <a:t>approach</a:t>
            </a:r>
          </a:p>
          <a:p>
            <a:r>
              <a:rPr lang="en-US" sz="5400" dirty="0">
                <a:solidFill>
                  <a:srgbClr val="1C4DB2"/>
                </a:solidFill>
              </a:rPr>
              <a:t>“Market” </a:t>
            </a:r>
            <a:r>
              <a:rPr lang="en-US" sz="5400" dirty="0"/>
              <a:t>approach</a:t>
            </a:r>
          </a:p>
          <a:p>
            <a:r>
              <a:rPr lang="en-US" sz="5400" dirty="0">
                <a:solidFill>
                  <a:srgbClr val="1C4DB2"/>
                </a:solidFill>
              </a:rPr>
              <a:t>“Asset” </a:t>
            </a:r>
            <a:r>
              <a:rPr lang="en-US" sz="5400" dirty="0"/>
              <a:t>approach</a:t>
            </a:r>
          </a:p>
        </p:txBody>
      </p:sp>
    </p:spTree>
    <p:extLst>
      <p:ext uri="{BB962C8B-B14F-4D97-AF65-F5344CB8AC3E}">
        <p14:creationId xmlns:p14="http://schemas.microsoft.com/office/powerpoint/2010/main" val="9513462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Objectives</a:t>
            </a:r>
          </a:p>
        </p:txBody>
      </p:sp>
      <p:sp>
        <p:nvSpPr>
          <p:cNvPr id="4" name="Rectangle 3"/>
          <p:cNvSpPr>
            <a:spLocks noGrp="1"/>
          </p:cNvSpPr>
          <p:nvPr>
            <p:ph idx="1"/>
          </p:nvPr>
        </p:nvSpPr>
        <p:spPr>
          <a:xfrm>
            <a:off x="275771" y="1132114"/>
            <a:ext cx="8708572" cy="3773715"/>
          </a:xfrm>
        </p:spPr>
        <p:txBody>
          <a:bodyPr/>
          <a:lstStyle/>
          <a:p>
            <a:pPr marL="457175" indent="-457175"/>
            <a:r>
              <a:rPr lang="en-US" sz="2800" dirty="0" smtClean="0"/>
              <a:t>Valuation </a:t>
            </a:r>
            <a:r>
              <a:rPr lang="en-US" sz="2800" b="1" dirty="0"/>
              <a:t>fundamentals</a:t>
            </a:r>
            <a:r>
              <a:rPr lang="en-US" sz="2800" dirty="0"/>
              <a:t> &amp; </a:t>
            </a:r>
            <a:r>
              <a:rPr lang="en-US" sz="2800" b="1" dirty="0"/>
              <a:t>methodologies</a:t>
            </a:r>
            <a:endParaRPr lang="en-US" sz="2800" dirty="0"/>
          </a:p>
          <a:p>
            <a:pPr marL="457175" indent="-457175"/>
            <a:r>
              <a:rPr lang="en-US" sz="2800" dirty="0"/>
              <a:t>Identify the </a:t>
            </a:r>
            <a:r>
              <a:rPr lang="en-US" sz="2800" dirty="0" smtClean="0"/>
              <a:t>“</a:t>
            </a:r>
            <a:r>
              <a:rPr lang="en-US" sz="2800" b="1" dirty="0" smtClean="0"/>
              <a:t>difficulties” and </a:t>
            </a:r>
            <a:r>
              <a:rPr lang="en-US" sz="2800" b="1" dirty="0"/>
              <a:t>“quirky issues”</a:t>
            </a:r>
            <a:r>
              <a:rPr lang="en-US" sz="2800" dirty="0"/>
              <a:t> in valuing music </a:t>
            </a:r>
            <a:r>
              <a:rPr lang="en-US" sz="2800" dirty="0" smtClean="0"/>
              <a:t>stores</a:t>
            </a:r>
          </a:p>
          <a:p>
            <a:pPr marL="457175" indent="-457175"/>
            <a:r>
              <a:rPr lang="en-US" sz="2800" b="1" dirty="0" smtClean="0"/>
              <a:t>Items </a:t>
            </a:r>
            <a:r>
              <a:rPr lang="en-US" sz="2800" b="1" dirty="0"/>
              <a:t>that </a:t>
            </a:r>
            <a:r>
              <a:rPr lang="en-US" sz="2800" b="1" dirty="0" smtClean="0"/>
              <a:t>“Do” and “Don’t” add value</a:t>
            </a:r>
            <a:endParaRPr lang="en-US" sz="2800" dirty="0"/>
          </a:p>
          <a:p>
            <a:pPr marL="457175" indent="-457175"/>
            <a:r>
              <a:rPr lang="en-US" sz="2800" dirty="0"/>
              <a:t>Teach you how to compute the </a:t>
            </a:r>
            <a:r>
              <a:rPr lang="en-US" sz="2800" b="1" dirty="0"/>
              <a:t>value </a:t>
            </a:r>
            <a:r>
              <a:rPr lang="en-US" sz="2800" dirty="0"/>
              <a:t>of your store (or a potential acquisition store)</a:t>
            </a:r>
          </a:p>
          <a:p>
            <a:pPr marL="457175" indent="-457175"/>
            <a:r>
              <a:rPr lang="en-US" sz="2800" b="1" dirty="0" smtClean="0"/>
              <a:t>Succession transition tips / Q&amp;A </a:t>
            </a:r>
            <a:r>
              <a:rPr lang="en-US" sz="2800" dirty="0"/>
              <a:t>along the way</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203200" y="1349375"/>
            <a:ext cx="4476750" cy="3341688"/>
          </a:xfrm>
        </p:spPr>
        <p:txBody>
          <a:bodyPr/>
          <a:lstStyle/>
          <a:p>
            <a:pPr>
              <a:buFont typeface="Arial" charset="0"/>
              <a:buNone/>
            </a:pPr>
            <a:r>
              <a:rPr lang="en-US" sz="4000" b="1" dirty="0" smtClean="0">
                <a:solidFill>
                  <a:srgbClr val="1C4DB2"/>
                </a:solidFill>
              </a:rPr>
              <a:t>The “Income” Approach</a:t>
            </a:r>
          </a:p>
          <a:p>
            <a:r>
              <a:rPr lang="en-US" sz="2800" dirty="0"/>
              <a:t>Value is based on the company’s future income producing capacity</a:t>
            </a:r>
          </a:p>
        </p:txBody>
      </p:sp>
      <p:pic>
        <p:nvPicPr>
          <p:cNvPr id="4" name="Picture 4" descr="money in pocket"/>
          <p:cNvPicPr>
            <a:picLocks noChangeAspect="1" noChangeArrowheads="1"/>
          </p:cNvPicPr>
          <p:nvPr/>
        </p:nvPicPr>
        <p:blipFill rotWithShape="1">
          <a:blip r:embed="rId2">
            <a:clrChange>
              <a:clrFrom>
                <a:srgbClr val="4F25E7"/>
              </a:clrFrom>
              <a:clrTo>
                <a:srgbClr val="4F25E7">
                  <a:alpha val="0"/>
                </a:srgbClr>
              </a:clrTo>
            </a:clrChange>
          </a:blip>
          <a:srcRect l="2939" t="4675" r="3157" b="8465"/>
          <a:stretch/>
        </p:blipFill>
        <p:spPr bwMode="auto">
          <a:xfrm>
            <a:off x="4702629" y="1277257"/>
            <a:ext cx="4020457" cy="3425372"/>
          </a:xfrm>
          <a:prstGeom prst="roundRect">
            <a:avLst/>
          </a:prstGeom>
          <a:noFill/>
          <a:ln w="9525">
            <a:noFill/>
            <a:miter lim="800000"/>
            <a:headEnd/>
            <a:tailEnd/>
          </a:ln>
        </p:spPr>
      </p:pic>
    </p:spTree>
    <p:extLst>
      <p:ext uri="{BB962C8B-B14F-4D97-AF65-F5344CB8AC3E}">
        <p14:creationId xmlns:p14="http://schemas.microsoft.com/office/powerpoint/2010/main" val="7797856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4136571" y="1095591"/>
            <a:ext cx="4905829" cy="3603625"/>
          </a:xfrm>
        </p:spPr>
        <p:txBody>
          <a:bodyPr/>
          <a:lstStyle/>
          <a:p>
            <a:pPr>
              <a:buFont typeface="Arial" charset="0"/>
              <a:buNone/>
            </a:pPr>
            <a:r>
              <a:rPr lang="en-US" sz="4000" b="1" dirty="0" smtClean="0">
                <a:solidFill>
                  <a:srgbClr val="1C4DB2"/>
                </a:solidFill>
              </a:rPr>
              <a:t>The “Market” Approach</a:t>
            </a:r>
          </a:p>
          <a:p>
            <a:r>
              <a:rPr lang="en-US" sz="2800" dirty="0" smtClean="0"/>
              <a:t>Value is based on </a:t>
            </a:r>
            <a:br>
              <a:rPr lang="en-US" sz="2800" dirty="0" smtClean="0"/>
            </a:br>
            <a:r>
              <a:rPr lang="en-US" sz="2800" dirty="0" smtClean="0"/>
              <a:t>the selling price of comparable companies </a:t>
            </a:r>
            <a:br>
              <a:rPr lang="en-US" sz="2800" dirty="0" smtClean="0"/>
            </a:br>
            <a:r>
              <a:rPr lang="en-US" sz="2800" dirty="0" smtClean="0"/>
              <a:t>in the same market or industry</a:t>
            </a:r>
          </a:p>
        </p:txBody>
      </p:sp>
      <p:pic>
        <p:nvPicPr>
          <p:cNvPr id="4" name="Picture 4" descr="market chart"/>
          <p:cNvPicPr>
            <a:picLocks noChangeAspect="1" noChangeArrowheads="1"/>
          </p:cNvPicPr>
          <p:nvPr/>
        </p:nvPicPr>
        <p:blipFill rotWithShape="1">
          <a:blip r:embed="rId2">
            <a:clrChange>
              <a:clrFrom>
                <a:srgbClr val="9ADA00"/>
              </a:clrFrom>
              <a:clrTo>
                <a:srgbClr val="9ADA00">
                  <a:alpha val="0"/>
                </a:srgbClr>
              </a:clrTo>
            </a:clrChange>
          </a:blip>
          <a:srcRect l="5473" t="3371" r="4896" b="6742"/>
          <a:stretch/>
        </p:blipFill>
        <p:spPr bwMode="auto">
          <a:xfrm>
            <a:off x="391885" y="1175657"/>
            <a:ext cx="3454401" cy="3483429"/>
          </a:xfrm>
          <a:prstGeom prst="roundRect">
            <a:avLst/>
          </a:prstGeom>
          <a:noFill/>
          <a:ln w="9525">
            <a:noFill/>
            <a:miter lim="800000"/>
            <a:headEnd/>
            <a:tailEnd/>
          </a:ln>
        </p:spPr>
      </p:pic>
    </p:spTree>
    <p:extLst>
      <p:ext uri="{BB962C8B-B14F-4D97-AF65-F5344CB8AC3E}">
        <p14:creationId xmlns:p14="http://schemas.microsoft.com/office/powerpoint/2010/main" val="26800765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348344" y="1132115"/>
            <a:ext cx="4151086" cy="3889828"/>
          </a:xfrm>
        </p:spPr>
        <p:txBody>
          <a:bodyPr/>
          <a:lstStyle/>
          <a:p>
            <a:pPr>
              <a:lnSpc>
                <a:spcPct val="90000"/>
              </a:lnSpc>
              <a:buFont typeface="Arial" charset="0"/>
              <a:buNone/>
            </a:pPr>
            <a:r>
              <a:rPr lang="en-US" sz="4000" b="1" dirty="0">
                <a:solidFill>
                  <a:srgbClr val="1C4DB2"/>
                </a:solidFill>
              </a:rPr>
              <a:t>The “Asset” Approach</a:t>
            </a:r>
          </a:p>
          <a:p>
            <a:pPr>
              <a:lnSpc>
                <a:spcPct val="90000"/>
              </a:lnSpc>
            </a:pPr>
            <a:r>
              <a:rPr lang="en-US" sz="3200" dirty="0"/>
              <a:t>Value is based on the assets (both tangible and intangible) of a business, less its liabilities</a:t>
            </a:r>
          </a:p>
        </p:txBody>
      </p:sp>
      <p:pic>
        <p:nvPicPr>
          <p:cNvPr id="4" name="Picture 4" descr="assets"/>
          <p:cNvPicPr>
            <a:picLocks noChangeAspect="1" noChangeArrowheads="1"/>
          </p:cNvPicPr>
          <p:nvPr/>
        </p:nvPicPr>
        <p:blipFill rotWithShape="1">
          <a:blip r:embed="rId2">
            <a:clrChange>
              <a:clrFrom>
                <a:srgbClr val="7100FE"/>
              </a:clrFrom>
              <a:clrTo>
                <a:srgbClr val="7100FE">
                  <a:alpha val="0"/>
                </a:srgbClr>
              </a:clrTo>
            </a:clrChange>
          </a:blip>
          <a:srcRect l="8068" t="11151" r="6357" b="6475"/>
          <a:stretch/>
        </p:blipFill>
        <p:spPr bwMode="auto">
          <a:xfrm>
            <a:off x="4557486" y="1436913"/>
            <a:ext cx="4310743" cy="3323773"/>
          </a:xfrm>
          <a:prstGeom prst="roundRect">
            <a:avLst>
              <a:gd name="adj" fmla="val 20264"/>
            </a:avLst>
          </a:prstGeom>
          <a:noFill/>
          <a:ln w="9525">
            <a:noFill/>
            <a:miter lim="800000"/>
            <a:headEnd/>
            <a:tailEnd/>
          </a:ln>
        </p:spPr>
      </p:pic>
    </p:spTree>
    <p:extLst>
      <p:ext uri="{BB962C8B-B14F-4D97-AF65-F5344CB8AC3E}">
        <p14:creationId xmlns:p14="http://schemas.microsoft.com/office/powerpoint/2010/main" val="29327151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Valuation Approaches</a:t>
            </a:r>
          </a:p>
        </p:txBody>
      </p:sp>
      <p:sp>
        <p:nvSpPr>
          <p:cNvPr id="3" name="Rectangle 3"/>
          <p:cNvSpPr>
            <a:spLocks noGrp="1"/>
          </p:cNvSpPr>
          <p:nvPr>
            <p:ph idx="1"/>
          </p:nvPr>
        </p:nvSpPr>
        <p:spPr>
          <a:xfrm>
            <a:off x="381001" y="1144001"/>
            <a:ext cx="8289925" cy="3603625"/>
          </a:xfrm>
        </p:spPr>
        <p:txBody>
          <a:bodyPr/>
          <a:lstStyle/>
          <a:p>
            <a:pPr marL="0" indent="0" algn="ctr">
              <a:buNone/>
            </a:pPr>
            <a:r>
              <a:rPr lang="en-US" sz="4000" dirty="0"/>
              <a:t>Each approach contains generally accepted valuation</a:t>
            </a:r>
            <a:r>
              <a:rPr lang="en-US" sz="4000" dirty="0">
                <a:solidFill>
                  <a:srgbClr val="1C4DB2"/>
                </a:solidFill>
              </a:rPr>
              <a:t> </a:t>
            </a:r>
            <a:r>
              <a:rPr lang="en-US" sz="4000" b="1" dirty="0">
                <a:solidFill>
                  <a:srgbClr val="1C4DB2"/>
                </a:solidFill>
              </a:rPr>
              <a:t>methods</a:t>
            </a:r>
            <a:r>
              <a:rPr lang="en-US" sz="4000" dirty="0">
                <a:solidFill>
                  <a:srgbClr val="1C4DB2"/>
                </a:solidFill>
              </a:rPr>
              <a:t> </a:t>
            </a:r>
            <a:r>
              <a:rPr lang="en-US" sz="4000" dirty="0"/>
              <a:t>unique to that approach; some of the common valuation methods are…</a:t>
            </a:r>
          </a:p>
        </p:txBody>
      </p:sp>
    </p:spTree>
    <p:extLst>
      <p:ext uri="{BB962C8B-B14F-4D97-AF65-F5344CB8AC3E}">
        <p14:creationId xmlns:p14="http://schemas.microsoft.com/office/powerpoint/2010/main" val="419595888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Common Methods</a:t>
            </a:r>
          </a:p>
        </p:txBody>
      </p:sp>
      <p:grpSp>
        <p:nvGrpSpPr>
          <p:cNvPr id="33" name="Group 32"/>
          <p:cNvGrpSpPr/>
          <p:nvPr/>
        </p:nvGrpSpPr>
        <p:grpSpPr>
          <a:xfrm>
            <a:off x="488950" y="1098570"/>
            <a:ext cx="8294689" cy="3879829"/>
            <a:chOff x="488950" y="1098571"/>
            <a:chExt cx="8294689" cy="3590926"/>
          </a:xfrm>
        </p:grpSpPr>
        <p:sp>
          <p:nvSpPr>
            <p:cNvPr id="32" name="Line 19"/>
            <p:cNvSpPr>
              <a:spLocks noChangeShapeType="1"/>
            </p:cNvSpPr>
            <p:nvPr/>
          </p:nvSpPr>
          <p:spPr bwMode="auto">
            <a:xfrm>
              <a:off x="4580196" y="2036934"/>
              <a:ext cx="0" cy="364573"/>
            </a:xfrm>
            <a:prstGeom prst="line">
              <a:avLst/>
            </a:prstGeom>
            <a:noFill/>
            <a:ln w="50800">
              <a:solidFill>
                <a:schemeClr val="tx1"/>
              </a:solidFill>
              <a:round/>
              <a:headEnd type="none" w="sm" len="sm"/>
              <a:tailEnd type="none" w="sm" len="sm"/>
            </a:ln>
          </p:spPr>
          <p:txBody>
            <a:bodyPr wrap="none" anchor="ctr"/>
            <a:lstStyle/>
            <a:p>
              <a:endParaRPr lang="en-US"/>
            </a:p>
          </p:txBody>
        </p:sp>
        <p:grpSp>
          <p:nvGrpSpPr>
            <p:cNvPr id="5" name="Group 4"/>
            <p:cNvGrpSpPr/>
            <p:nvPr/>
          </p:nvGrpSpPr>
          <p:grpSpPr>
            <a:xfrm>
              <a:off x="488950" y="1098571"/>
              <a:ext cx="8294689" cy="3590926"/>
              <a:chOff x="488950" y="1040833"/>
              <a:chExt cx="8294689" cy="3590926"/>
            </a:xfrm>
          </p:grpSpPr>
          <p:grpSp>
            <p:nvGrpSpPr>
              <p:cNvPr id="6" name="Group 6"/>
              <p:cNvGrpSpPr>
                <a:grpSpLocks/>
              </p:cNvGrpSpPr>
              <p:nvPr/>
            </p:nvGrpSpPr>
            <p:grpSpPr bwMode="auto">
              <a:xfrm>
                <a:off x="581026" y="1040834"/>
                <a:ext cx="8188325" cy="3590925"/>
                <a:chOff x="366" y="919"/>
                <a:chExt cx="5158" cy="3014"/>
              </a:xfrm>
            </p:grpSpPr>
            <p:sp>
              <p:nvSpPr>
                <p:cNvPr id="16" name="Line 7"/>
                <p:cNvSpPr>
                  <a:spLocks noChangeShapeType="1"/>
                </p:cNvSpPr>
                <p:nvPr/>
              </p:nvSpPr>
              <p:spPr bwMode="auto">
                <a:xfrm>
                  <a:off x="1694" y="1642"/>
                  <a:ext cx="562" cy="32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17" name="Picture 8"/>
                <p:cNvPicPr>
                  <a:picLocks noChangeArrowheads="1"/>
                </p:cNvPicPr>
                <p:nvPr/>
              </p:nvPicPr>
              <p:blipFill>
                <a:blip r:embed="rId2"/>
                <a:srcRect/>
                <a:stretch>
                  <a:fillRect/>
                </a:stretch>
              </p:blipFill>
              <p:spPr bwMode="auto">
                <a:xfrm>
                  <a:off x="2428" y="931"/>
                  <a:ext cx="898" cy="783"/>
                </a:xfrm>
                <a:prstGeom prst="rect">
                  <a:avLst/>
                </a:prstGeom>
                <a:noFill/>
                <a:ln w="9525">
                  <a:noFill/>
                  <a:miter lim="800000"/>
                  <a:headEnd/>
                  <a:tailEnd/>
                </a:ln>
              </p:spPr>
            </p:pic>
            <p:pic>
              <p:nvPicPr>
                <p:cNvPr id="18" name="Picture 9"/>
                <p:cNvPicPr>
                  <a:picLocks noChangeArrowheads="1"/>
                </p:cNvPicPr>
                <p:nvPr/>
              </p:nvPicPr>
              <p:blipFill>
                <a:blip r:embed="rId3"/>
                <a:srcRect/>
                <a:stretch>
                  <a:fillRect/>
                </a:stretch>
              </p:blipFill>
              <p:spPr bwMode="auto">
                <a:xfrm>
                  <a:off x="2010" y="1962"/>
                  <a:ext cx="1737" cy="912"/>
                </a:xfrm>
                <a:prstGeom prst="rect">
                  <a:avLst/>
                </a:prstGeom>
                <a:noFill/>
                <a:ln w="9525">
                  <a:noFill/>
                  <a:miter lim="800000"/>
                  <a:headEnd/>
                  <a:tailEnd/>
                </a:ln>
              </p:spPr>
            </p:pic>
            <p:pic>
              <p:nvPicPr>
                <p:cNvPr id="19" name="Picture 10"/>
                <p:cNvPicPr>
                  <a:picLocks noChangeArrowheads="1"/>
                </p:cNvPicPr>
                <p:nvPr/>
              </p:nvPicPr>
              <p:blipFill>
                <a:blip r:embed="rId4"/>
                <a:srcRect/>
                <a:stretch>
                  <a:fillRect/>
                </a:stretch>
              </p:blipFill>
              <p:spPr bwMode="auto">
                <a:xfrm>
                  <a:off x="864" y="919"/>
                  <a:ext cx="898" cy="783"/>
                </a:xfrm>
                <a:prstGeom prst="rect">
                  <a:avLst/>
                </a:prstGeom>
                <a:noFill/>
                <a:ln w="9525">
                  <a:noFill/>
                  <a:miter lim="800000"/>
                  <a:headEnd/>
                  <a:tailEnd/>
                </a:ln>
              </p:spPr>
            </p:pic>
            <p:sp>
              <p:nvSpPr>
                <p:cNvPr id="20" name="Line 11"/>
                <p:cNvSpPr>
                  <a:spLocks noChangeShapeType="1"/>
                </p:cNvSpPr>
                <p:nvPr/>
              </p:nvSpPr>
              <p:spPr bwMode="auto">
                <a:xfrm flipH="1">
                  <a:off x="3510" y="1624"/>
                  <a:ext cx="748" cy="35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1" name="Picture 12"/>
                <p:cNvPicPr>
                  <a:picLocks noChangeArrowheads="1"/>
                </p:cNvPicPr>
                <p:nvPr/>
              </p:nvPicPr>
              <p:blipFill>
                <a:blip r:embed="rId5"/>
                <a:srcRect/>
                <a:stretch>
                  <a:fillRect/>
                </a:stretch>
              </p:blipFill>
              <p:spPr bwMode="auto">
                <a:xfrm>
                  <a:off x="4116" y="931"/>
                  <a:ext cx="1260" cy="783"/>
                </a:xfrm>
                <a:prstGeom prst="rect">
                  <a:avLst/>
                </a:prstGeom>
                <a:noFill/>
                <a:ln w="9525">
                  <a:noFill/>
                  <a:miter lim="800000"/>
                  <a:headEnd/>
                  <a:tailEnd/>
                </a:ln>
              </p:spPr>
            </p:pic>
            <p:sp>
              <p:nvSpPr>
                <p:cNvPr id="22" name="Line 13"/>
                <p:cNvSpPr>
                  <a:spLocks noChangeShapeType="1"/>
                </p:cNvSpPr>
                <p:nvPr/>
              </p:nvSpPr>
              <p:spPr bwMode="auto">
                <a:xfrm flipH="1">
                  <a:off x="1590" y="2868"/>
                  <a:ext cx="690" cy="360"/>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3" name="Line 14"/>
                <p:cNvSpPr>
                  <a:spLocks noChangeShapeType="1"/>
                </p:cNvSpPr>
                <p:nvPr/>
              </p:nvSpPr>
              <p:spPr bwMode="auto">
                <a:xfrm flipH="1">
                  <a:off x="1230" y="2406"/>
                  <a:ext cx="786" cy="0"/>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4" name="Picture 15"/>
                <p:cNvPicPr>
                  <a:picLocks noChangeArrowheads="1"/>
                </p:cNvPicPr>
                <p:nvPr/>
              </p:nvPicPr>
              <p:blipFill>
                <a:blip r:embed="rId6"/>
                <a:srcRect/>
                <a:stretch>
                  <a:fillRect/>
                </a:stretch>
              </p:blipFill>
              <p:spPr bwMode="auto">
                <a:xfrm>
                  <a:off x="366" y="2028"/>
                  <a:ext cx="898" cy="783"/>
                </a:xfrm>
                <a:prstGeom prst="rect">
                  <a:avLst/>
                </a:prstGeom>
                <a:noFill/>
                <a:ln w="9525">
                  <a:noFill/>
                  <a:miter lim="800000"/>
                  <a:headEnd/>
                  <a:tailEnd/>
                </a:ln>
              </p:spPr>
            </p:pic>
            <p:sp>
              <p:nvSpPr>
                <p:cNvPr id="25" name="Line 16"/>
                <p:cNvSpPr>
                  <a:spLocks noChangeShapeType="1"/>
                </p:cNvSpPr>
                <p:nvPr/>
              </p:nvSpPr>
              <p:spPr bwMode="auto">
                <a:xfrm flipH="1">
                  <a:off x="3732" y="2412"/>
                  <a:ext cx="1020" cy="0"/>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26" name="Picture 17"/>
                <p:cNvPicPr>
                  <a:picLocks noChangeArrowheads="1"/>
                </p:cNvPicPr>
                <p:nvPr/>
              </p:nvPicPr>
              <p:blipFill>
                <a:blip r:embed="rId7"/>
                <a:srcRect/>
                <a:stretch>
                  <a:fillRect/>
                </a:stretch>
              </p:blipFill>
              <p:spPr bwMode="auto">
                <a:xfrm>
                  <a:off x="4626" y="2028"/>
                  <a:ext cx="898" cy="783"/>
                </a:xfrm>
                <a:prstGeom prst="rect">
                  <a:avLst/>
                </a:prstGeom>
                <a:noFill/>
                <a:ln w="9525">
                  <a:noFill/>
                  <a:miter lim="800000"/>
                  <a:headEnd/>
                  <a:tailEnd/>
                </a:ln>
              </p:spPr>
            </p:pic>
            <p:pic>
              <p:nvPicPr>
                <p:cNvPr id="27" name="Picture 18"/>
                <p:cNvPicPr>
                  <a:picLocks noChangeArrowheads="1"/>
                </p:cNvPicPr>
                <p:nvPr/>
              </p:nvPicPr>
              <p:blipFill>
                <a:blip r:embed="rId8"/>
                <a:srcRect/>
                <a:stretch>
                  <a:fillRect/>
                </a:stretch>
              </p:blipFill>
              <p:spPr bwMode="auto">
                <a:xfrm>
                  <a:off x="858" y="3132"/>
                  <a:ext cx="898" cy="783"/>
                </a:xfrm>
                <a:prstGeom prst="rect">
                  <a:avLst/>
                </a:prstGeom>
                <a:noFill/>
                <a:ln w="9525">
                  <a:noFill/>
                  <a:miter lim="800000"/>
                  <a:headEnd/>
                  <a:tailEnd/>
                </a:ln>
              </p:spPr>
            </p:pic>
            <p:sp>
              <p:nvSpPr>
                <p:cNvPr id="28" name="Line 19"/>
                <p:cNvSpPr>
                  <a:spLocks noChangeShapeType="1"/>
                </p:cNvSpPr>
                <p:nvPr/>
              </p:nvSpPr>
              <p:spPr bwMode="auto">
                <a:xfrm>
                  <a:off x="2874" y="2871"/>
                  <a:ext cx="0" cy="306"/>
                </a:xfrm>
                <a:prstGeom prst="line">
                  <a:avLst/>
                </a:prstGeom>
                <a:noFill/>
                <a:ln w="50800">
                  <a:solidFill>
                    <a:schemeClr val="tx1"/>
                  </a:solidFill>
                  <a:round/>
                  <a:headEnd type="none" w="sm" len="sm"/>
                  <a:tailEnd type="none" w="sm" len="sm"/>
                </a:ln>
              </p:spPr>
              <p:txBody>
                <a:bodyPr wrap="none" anchor="ctr"/>
                <a:lstStyle/>
                <a:p>
                  <a:endParaRPr lang="en-US"/>
                </a:p>
              </p:txBody>
            </p:sp>
            <p:sp>
              <p:nvSpPr>
                <p:cNvPr id="29" name="Line 20"/>
                <p:cNvSpPr>
                  <a:spLocks noChangeShapeType="1"/>
                </p:cNvSpPr>
                <p:nvPr/>
              </p:nvSpPr>
              <p:spPr bwMode="auto">
                <a:xfrm>
                  <a:off x="3510" y="2868"/>
                  <a:ext cx="762" cy="396"/>
                </a:xfrm>
                <a:prstGeom prst="line">
                  <a:avLst/>
                </a:prstGeom>
                <a:noFill/>
                <a:ln w="50800">
                  <a:solidFill>
                    <a:schemeClr val="tx1"/>
                  </a:solidFill>
                  <a:round/>
                  <a:headEnd type="none" w="sm" len="sm"/>
                  <a:tailEnd type="none" w="sm" len="sm"/>
                </a:ln>
              </p:spPr>
              <p:txBody>
                <a:bodyPr wrap="none" anchor="ctr"/>
                <a:lstStyle/>
                <a:p>
                  <a:endParaRPr lang="en-US"/>
                </a:p>
              </p:txBody>
            </p:sp>
            <p:pic>
              <p:nvPicPr>
                <p:cNvPr id="30" name="Picture 21"/>
                <p:cNvPicPr>
                  <a:picLocks noChangeArrowheads="1"/>
                </p:cNvPicPr>
                <p:nvPr/>
              </p:nvPicPr>
              <p:blipFill>
                <a:blip r:embed="rId9"/>
                <a:srcRect/>
                <a:stretch>
                  <a:fillRect/>
                </a:stretch>
              </p:blipFill>
              <p:spPr bwMode="auto">
                <a:xfrm>
                  <a:off x="4081" y="3150"/>
                  <a:ext cx="898" cy="783"/>
                </a:xfrm>
                <a:prstGeom prst="rect">
                  <a:avLst/>
                </a:prstGeom>
                <a:noFill/>
                <a:ln w="9525">
                  <a:noFill/>
                  <a:miter lim="800000"/>
                  <a:headEnd/>
                  <a:tailEnd/>
                </a:ln>
              </p:spPr>
            </p:pic>
            <p:pic>
              <p:nvPicPr>
                <p:cNvPr id="31" name="Picture 22"/>
                <p:cNvPicPr>
                  <a:picLocks noChangeArrowheads="1"/>
                </p:cNvPicPr>
                <p:nvPr/>
              </p:nvPicPr>
              <p:blipFill>
                <a:blip r:embed="rId10"/>
                <a:srcRect/>
                <a:stretch>
                  <a:fillRect/>
                </a:stretch>
              </p:blipFill>
              <p:spPr bwMode="auto">
                <a:xfrm>
                  <a:off x="2436" y="3141"/>
                  <a:ext cx="898" cy="783"/>
                </a:xfrm>
                <a:prstGeom prst="rect">
                  <a:avLst/>
                </a:prstGeom>
                <a:noFill/>
                <a:ln w="9525">
                  <a:noFill/>
                  <a:miter lim="800000"/>
                  <a:headEnd/>
                  <a:tailEnd/>
                </a:ln>
              </p:spPr>
            </p:pic>
          </p:grpSp>
          <p:sp>
            <p:nvSpPr>
              <p:cNvPr id="7" name="Rectangle 23"/>
              <p:cNvSpPr>
                <a:spLocks noChangeArrowheads="1"/>
              </p:cNvSpPr>
              <p:nvPr/>
            </p:nvSpPr>
            <p:spPr bwMode="auto">
              <a:xfrm>
                <a:off x="1368426" y="1061470"/>
                <a:ext cx="1414463" cy="952390"/>
              </a:xfrm>
              <a:prstGeom prst="rect">
                <a:avLst/>
              </a:prstGeom>
              <a:noFill/>
              <a:ln w="9525">
                <a:noFill/>
                <a:miter lim="800000"/>
                <a:headEnd/>
                <a:tailEnd/>
              </a:ln>
            </p:spPr>
            <p:txBody>
              <a:bodyPr lIns="92070" tIns="46035" rIns="92070" bIns="46035">
                <a:spAutoFit/>
              </a:bodyPr>
              <a:lstStyle/>
              <a:p>
                <a:pPr algn="ctr" eaLnBrk="0" hangingPunct="0">
                  <a:lnSpc>
                    <a:spcPct val="80000"/>
                  </a:lnSpc>
                  <a:spcBef>
                    <a:spcPct val="50000"/>
                  </a:spcBef>
                </a:pPr>
                <a:r>
                  <a:rPr lang="en-US" sz="1600" b="1">
                    <a:solidFill>
                      <a:srgbClr val="000000"/>
                    </a:solidFill>
                  </a:rPr>
                  <a:t>Adjusted</a:t>
                </a:r>
              </a:p>
              <a:p>
                <a:pPr algn="ctr" eaLnBrk="0" hangingPunct="0">
                  <a:lnSpc>
                    <a:spcPct val="80000"/>
                  </a:lnSpc>
                  <a:spcBef>
                    <a:spcPct val="50000"/>
                  </a:spcBef>
                </a:pPr>
                <a:r>
                  <a:rPr lang="en-US" sz="1600" b="1">
                    <a:solidFill>
                      <a:srgbClr val="000000"/>
                    </a:solidFill>
                  </a:rPr>
                  <a:t>Net</a:t>
                </a:r>
              </a:p>
              <a:p>
                <a:pPr algn="ctr" eaLnBrk="0" hangingPunct="0">
                  <a:lnSpc>
                    <a:spcPct val="80000"/>
                  </a:lnSpc>
                  <a:spcBef>
                    <a:spcPct val="50000"/>
                  </a:spcBef>
                </a:pPr>
                <a:r>
                  <a:rPr lang="en-US" sz="1600" b="1">
                    <a:solidFill>
                      <a:srgbClr val="000000"/>
                    </a:solidFill>
                  </a:rPr>
                  <a:t>Assets</a:t>
                </a:r>
              </a:p>
            </p:txBody>
          </p:sp>
          <p:sp>
            <p:nvSpPr>
              <p:cNvPr id="8" name="Rectangle 24"/>
              <p:cNvSpPr>
                <a:spLocks noChangeArrowheads="1"/>
              </p:cNvSpPr>
              <p:nvPr/>
            </p:nvSpPr>
            <p:spPr bwMode="auto">
              <a:xfrm>
                <a:off x="3849689" y="1040833"/>
                <a:ext cx="1398587" cy="952390"/>
              </a:xfrm>
              <a:prstGeom prst="rect">
                <a:avLst/>
              </a:prstGeom>
              <a:noFill/>
              <a:ln w="9525">
                <a:noFill/>
                <a:miter lim="800000"/>
                <a:headEnd/>
                <a:tailEnd/>
              </a:ln>
            </p:spPr>
            <p:txBody>
              <a:bodyPr lIns="92070" tIns="46035" rIns="92070" bIns="46035">
                <a:spAutoFit/>
              </a:bodyPr>
              <a:lstStyle/>
              <a:p>
                <a:pPr algn="ctr" eaLnBrk="0" hangingPunct="0">
                  <a:lnSpc>
                    <a:spcPct val="80000"/>
                  </a:lnSpc>
                  <a:spcBef>
                    <a:spcPct val="50000"/>
                  </a:spcBef>
                </a:pPr>
                <a:r>
                  <a:rPr lang="en-US" sz="1600" b="1" dirty="0">
                    <a:solidFill>
                      <a:srgbClr val="000000"/>
                    </a:solidFill>
                  </a:rPr>
                  <a:t>Discounted</a:t>
                </a:r>
              </a:p>
              <a:p>
                <a:pPr algn="ctr" eaLnBrk="0" hangingPunct="0">
                  <a:lnSpc>
                    <a:spcPct val="80000"/>
                  </a:lnSpc>
                  <a:spcBef>
                    <a:spcPct val="50000"/>
                  </a:spcBef>
                </a:pPr>
                <a:r>
                  <a:rPr lang="en-US" sz="1600" b="1" dirty="0">
                    <a:solidFill>
                      <a:srgbClr val="000000"/>
                    </a:solidFill>
                  </a:rPr>
                  <a:t>Future</a:t>
                </a:r>
              </a:p>
              <a:p>
                <a:pPr algn="ctr" eaLnBrk="0" hangingPunct="0">
                  <a:lnSpc>
                    <a:spcPct val="80000"/>
                  </a:lnSpc>
                  <a:spcBef>
                    <a:spcPct val="50000"/>
                  </a:spcBef>
                </a:pPr>
                <a:r>
                  <a:rPr lang="en-US" sz="1600" b="1" dirty="0">
                    <a:solidFill>
                      <a:srgbClr val="000000"/>
                    </a:solidFill>
                  </a:rPr>
                  <a:t>Earnings</a:t>
                </a:r>
              </a:p>
            </p:txBody>
          </p:sp>
          <p:sp>
            <p:nvSpPr>
              <p:cNvPr id="9" name="Rectangle 25"/>
              <p:cNvSpPr>
                <a:spLocks noChangeArrowheads="1"/>
              </p:cNvSpPr>
              <p:nvPr/>
            </p:nvSpPr>
            <p:spPr bwMode="auto">
              <a:xfrm>
                <a:off x="6534151" y="1077346"/>
                <a:ext cx="1978025" cy="718776"/>
              </a:xfrm>
              <a:prstGeom prst="rect">
                <a:avLst/>
              </a:prstGeom>
              <a:noFill/>
              <a:ln w="9525">
                <a:noFill/>
                <a:miter lim="800000"/>
                <a:headEnd/>
                <a:tailEnd/>
              </a:ln>
            </p:spPr>
            <p:txBody>
              <a:bodyPr lIns="92070" tIns="46035" rIns="92070" bIns="46035">
                <a:spAutoFit/>
              </a:bodyPr>
              <a:lstStyle/>
              <a:p>
                <a:pPr algn="ctr" eaLnBrk="0" hangingPunct="0">
                  <a:spcBef>
                    <a:spcPct val="50000"/>
                  </a:spcBef>
                </a:pPr>
                <a:r>
                  <a:rPr lang="en-US" sz="1600" b="1">
                    <a:solidFill>
                      <a:srgbClr val="000000"/>
                    </a:solidFill>
                  </a:rPr>
                  <a:t>Excess Earnings</a:t>
                </a:r>
              </a:p>
              <a:p>
                <a:pPr algn="ctr" eaLnBrk="0" hangingPunct="0">
                  <a:spcBef>
                    <a:spcPct val="50000"/>
                  </a:spcBef>
                </a:pPr>
                <a:r>
                  <a:rPr lang="en-US" sz="1600" b="1">
                    <a:solidFill>
                      <a:srgbClr val="000000"/>
                    </a:solidFill>
                  </a:rPr>
                  <a:t>Return on Assets</a:t>
                </a:r>
              </a:p>
            </p:txBody>
          </p:sp>
          <p:sp>
            <p:nvSpPr>
              <p:cNvPr id="10" name="Rectangle 26"/>
              <p:cNvSpPr>
                <a:spLocks noChangeArrowheads="1"/>
              </p:cNvSpPr>
              <p:nvPr/>
            </p:nvSpPr>
            <p:spPr bwMode="auto">
              <a:xfrm>
                <a:off x="7369176" y="2414020"/>
                <a:ext cx="1414463" cy="810553"/>
              </a:xfrm>
              <a:prstGeom prst="rect">
                <a:avLst/>
              </a:prstGeom>
              <a:noFill/>
              <a:ln w="9525">
                <a:noFill/>
                <a:miter lim="800000"/>
                <a:headEnd/>
                <a:tailEnd/>
              </a:ln>
            </p:spPr>
            <p:txBody>
              <a:bodyPr lIns="92070" tIns="46035" rIns="92070" bIns="46035">
                <a:spAutoFit/>
              </a:bodyPr>
              <a:lstStyle/>
              <a:p>
                <a:pPr algn="ctr" eaLnBrk="0" hangingPunct="0">
                  <a:lnSpc>
                    <a:spcPct val="60000"/>
                  </a:lnSpc>
                  <a:spcBef>
                    <a:spcPct val="50000"/>
                  </a:spcBef>
                </a:pPr>
                <a:r>
                  <a:rPr lang="en-US" sz="1600" b="1">
                    <a:solidFill>
                      <a:srgbClr val="000000"/>
                    </a:solidFill>
                  </a:rPr>
                  <a:t>Dividend</a:t>
                </a:r>
              </a:p>
              <a:p>
                <a:pPr algn="ctr" eaLnBrk="0" hangingPunct="0">
                  <a:lnSpc>
                    <a:spcPct val="60000"/>
                  </a:lnSpc>
                  <a:spcBef>
                    <a:spcPct val="50000"/>
                  </a:spcBef>
                </a:pPr>
                <a:r>
                  <a:rPr lang="en-US" sz="1600" b="1">
                    <a:solidFill>
                      <a:srgbClr val="000000"/>
                    </a:solidFill>
                  </a:rPr>
                  <a:t>Paying</a:t>
                </a:r>
              </a:p>
              <a:p>
                <a:pPr algn="ctr" eaLnBrk="0" hangingPunct="0">
                  <a:lnSpc>
                    <a:spcPct val="60000"/>
                  </a:lnSpc>
                  <a:spcBef>
                    <a:spcPct val="50000"/>
                  </a:spcBef>
                </a:pPr>
                <a:r>
                  <a:rPr lang="en-US" sz="1600" b="1">
                    <a:solidFill>
                      <a:srgbClr val="000000"/>
                    </a:solidFill>
                  </a:rPr>
                  <a:t>Capacity</a:t>
                </a:r>
              </a:p>
            </p:txBody>
          </p:sp>
          <p:sp>
            <p:nvSpPr>
              <p:cNvPr id="11" name="Rectangle 27"/>
              <p:cNvSpPr>
                <a:spLocks noChangeArrowheads="1"/>
              </p:cNvSpPr>
              <p:nvPr/>
            </p:nvSpPr>
            <p:spPr bwMode="auto">
              <a:xfrm>
                <a:off x="6491289" y="3779271"/>
                <a:ext cx="1400175" cy="718776"/>
              </a:xfrm>
              <a:prstGeom prst="rect">
                <a:avLst/>
              </a:prstGeom>
              <a:noFill/>
              <a:ln w="9525">
                <a:noFill/>
                <a:miter lim="800000"/>
                <a:headEnd/>
                <a:tailEnd/>
              </a:ln>
            </p:spPr>
            <p:txBody>
              <a:bodyPr lIns="92070" tIns="46035" rIns="92070" bIns="46035">
                <a:spAutoFit/>
              </a:bodyPr>
              <a:lstStyle/>
              <a:p>
                <a:pPr algn="ctr" eaLnBrk="0" hangingPunct="0">
                  <a:spcBef>
                    <a:spcPct val="50000"/>
                  </a:spcBef>
                </a:pPr>
                <a:r>
                  <a:rPr lang="en-US" sz="1600" b="1">
                    <a:solidFill>
                      <a:srgbClr val="000000"/>
                    </a:solidFill>
                  </a:rPr>
                  <a:t>Rule</a:t>
                </a:r>
              </a:p>
              <a:p>
                <a:pPr algn="ctr" eaLnBrk="0" hangingPunct="0">
                  <a:spcBef>
                    <a:spcPct val="50000"/>
                  </a:spcBef>
                </a:pPr>
                <a:r>
                  <a:rPr lang="en-US" sz="1600" b="1">
                    <a:solidFill>
                      <a:srgbClr val="000000"/>
                    </a:solidFill>
                  </a:rPr>
                  <a:t>Of Thumb</a:t>
                </a:r>
              </a:p>
            </p:txBody>
          </p:sp>
          <p:sp>
            <p:nvSpPr>
              <p:cNvPr id="12" name="Rectangle 28"/>
              <p:cNvSpPr>
                <a:spLocks noChangeArrowheads="1"/>
              </p:cNvSpPr>
              <p:nvPr/>
            </p:nvSpPr>
            <p:spPr bwMode="auto">
              <a:xfrm>
                <a:off x="3879850" y="3826092"/>
                <a:ext cx="1398588" cy="718776"/>
              </a:xfrm>
              <a:prstGeom prst="rect">
                <a:avLst/>
              </a:prstGeom>
              <a:noFill/>
              <a:ln w="9525">
                <a:noFill/>
                <a:miter lim="800000"/>
                <a:headEnd/>
                <a:tailEnd/>
              </a:ln>
            </p:spPr>
            <p:txBody>
              <a:bodyPr lIns="92070" tIns="46035" rIns="92070" bIns="46035">
                <a:spAutoFit/>
              </a:bodyPr>
              <a:lstStyle/>
              <a:p>
                <a:pPr algn="ctr" eaLnBrk="0" hangingPunct="0">
                  <a:spcBef>
                    <a:spcPct val="50000"/>
                  </a:spcBef>
                </a:pPr>
                <a:r>
                  <a:rPr lang="en-US" sz="1600" b="1">
                    <a:solidFill>
                      <a:srgbClr val="000000"/>
                    </a:solidFill>
                  </a:rPr>
                  <a:t>Industry</a:t>
                </a:r>
              </a:p>
              <a:p>
                <a:pPr algn="ctr" eaLnBrk="0" hangingPunct="0">
                  <a:spcBef>
                    <a:spcPct val="50000"/>
                  </a:spcBef>
                </a:pPr>
                <a:r>
                  <a:rPr lang="en-US" sz="1600" b="1">
                    <a:solidFill>
                      <a:srgbClr val="000000"/>
                    </a:solidFill>
                  </a:rPr>
                  <a:t>Formulas</a:t>
                </a:r>
              </a:p>
            </p:txBody>
          </p:sp>
          <p:sp>
            <p:nvSpPr>
              <p:cNvPr id="13" name="Rectangle 29"/>
              <p:cNvSpPr>
                <a:spLocks noChangeArrowheads="1"/>
              </p:cNvSpPr>
              <p:nvPr/>
            </p:nvSpPr>
            <p:spPr bwMode="auto">
              <a:xfrm>
                <a:off x="1382714" y="3712595"/>
                <a:ext cx="1400175" cy="881471"/>
              </a:xfrm>
              <a:prstGeom prst="rect">
                <a:avLst/>
              </a:prstGeom>
              <a:noFill/>
              <a:ln w="9525">
                <a:noFill/>
                <a:miter lim="800000"/>
                <a:headEnd/>
                <a:tailEnd/>
              </a:ln>
            </p:spPr>
            <p:txBody>
              <a:bodyPr lIns="92070" tIns="46035" rIns="92070" bIns="46035">
                <a:spAutoFit/>
              </a:bodyPr>
              <a:lstStyle/>
              <a:p>
                <a:pPr algn="ctr" eaLnBrk="0" hangingPunct="0">
                  <a:lnSpc>
                    <a:spcPct val="70000"/>
                  </a:lnSpc>
                  <a:spcBef>
                    <a:spcPct val="50000"/>
                  </a:spcBef>
                </a:pPr>
                <a:r>
                  <a:rPr lang="en-US" sz="1600" b="1">
                    <a:solidFill>
                      <a:srgbClr val="000106"/>
                    </a:solidFill>
                  </a:rPr>
                  <a:t>Price</a:t>
                </a:r>
              </a:p>
              <a:p>
                <a:pPr algn="ctr" eaLnBrk="0" hangingPunct="0">
                  <a:lnSpc>
                    <a:spcPct val="70000"/>
                  </a:lnSpc>
                  <a:spcBef>
                    <a:spcPct val="50000"/>
                  </a:spcBef>
                </a:pPr>
                <a:r>
                  <a:rPr lang="en-US" sz="1600" b="1">
                    <a:solidFill>
                      <a:srgbClr val="000106"/>
                    </a:solidFill>
                  </a:rPr>
                  <a:t>Earnings</a:t>
                </a:r>
              </a:p>
              <a:p>
                <a:pPr algn="ctr" eaLnBrk="0" hangingPunct="0">
                  <a:lnSpc>
                    <a:spcPct val="70000"/>
                  </a:lnSpc>
                  <a:spcBef>
                    <a:spcPct val="50000"/>
                  </a:spcBef>
                </a:pPr>
                <a:r>
                  <a:rPr lang="en-US" sz="1600" b="1">
                    <a:solidFill>
                      <a:srgbClr val="000106"/>
                    </a:solidFill>
                  </a:rPr>
                  <a:t>Ratio</a:t>
                </a:r>
              </a:p>
            </p:txBody>
          </p:sp>
          <p:sp>
            <p:nvSpPr>
              <p:cNvPr id="14" name="Rectangle 30"/>
              <p:cNvSpPr>
                <a:spLocks noChangeArrowheads="1"/>
              </p:cNvSpPr>
              <p:nvPr/>
            </p:nvSpPr>
            <p:spPr bwMode="auto">
              <a:xfrm>
                <a:off x="488950" y="2380684"/>
                <a:ext cx="1601788" cy="881471"/>
              </a:xfrm>
              <a:prstGeom prst="rect">
                <a:avLst/>
              </a:prstGeom>
              <a:noFill/>
              <a:ln w="9525">
                <a:noFill/>
                <a:miter lim="800000"/>
                <a:headEnd/>
                <a:tailEnd/>
              </a:ln>
            </p:spPr>
            <p:txBody>
              <a:bodyPr lIns="92070" tIns="46035" rIns="92070" bIns="46035">
                <a:spAutoFit/>
              </a:bodyPr>
              <a:lstStyle/>
              <a:p>
                <a:pPr algn="ctr" eaLnBrk="0" hangingPunct="0">
                  <a:lnSpc>
                    <a:spcPct val="70000"/>
                  </a:lnSpc>
                  <a:spcBef>
                    <a:spcPct val="50000"/>
                  </a:spcBef>
                </a:pPr>
                <a:r>
                  <a:rPr lang="en-US" sz="1600" b="1">
                    <a:solidFill>
                      <a:srgbClr val="000000"/>
                    </a:solidFill>
                  </a:rPr>
                  <a:t>Capitalization</a:t>
                </a:r>
              </a:p>
              <a:p>
                <a:pPr algn="ctr" eaLnBrk="0" hangingPunct="0">
                  <a:lnSpc>
                    <a:spcPct val="70000"/>
                  </a:lnSpc>
                  <a:spcBef>
                    <a:spcPct val="50000"/>
                  </a:spcBef>
                </a:pPr>
                <a:r>
                  <a:rPr lang="en-US" sz="1600" b="1">
                    <a:solidFill>
                      <a:srgbClr val="000000"/>
                    </a:solidFill>
                  </a:rPr>
                  <a:t>of</a:t>
                </a:r>
              </a:p>
              <a:p>
                <a:pPr algn="ctr" eaLnBrk="0" hangingPunct="0">
                  <a:lnSpc>
                    <a:spcPct val="70000"/>
                  </a:lnSpc>
                  <a:spcBef>
                    <a:spcPct val="50000"/>
                  </a:spcBef>
                </a:pPr>
                <a:r>
                  <a:rPr lang="en-US" sz="1600" b="1">
                    <a:solidFill>
                      <a:srgbClr val="000000"/>
                    </a:solidFill>
                  </a:rPr>
                  <a:t>Earnings</a:t>
                </a:r>
              </a:p>
            </p:txBody>
          </p:sp>
          <p:sp>
            <p:nvSpPr>
              <p:cNvPr id="15" name="Rectangle 31"/>
              <p:cNvSpPr>
                <a:spLocks noChangeArrowheads="1"/>
              </p:cNvSpPr>
              <p:nvPr/>
            </p:nvSpPr>
            <p:spPr bwMode="auto">
              <a:xfrm>
                <a:off x="3216276" y="2367983"/>
                <a:ext cx="2765425" cy="976136"/>
              </a:xfrm>
              <a:prstGeom prst="rect">
                <a:avLst/>
              </a:prstGeom>
              <a:noFill/>
              <a:ln w="9525">
                <a:noFill/>
                <a:miter lim="800000"/>
                <a:headEnd/>
                <a:tailEnd/>
              </a:ln>
            </p:spPr>
            <p:txBody>
              <a:bodyPr lIns="92070" tIns="46035" rIns="92070" bIns="46035">
                <a:spAutoFit/>
              </a:bodyPr>
              <a:lstStyle/>
              <a:p>
                <a:pPr algn="ctr" eaLnBrk="0" hangingPunct="0">
                  <a:lnSpc>
                    <a:spcPct val="60000"/>
                  </a:lnSpc>
                  <a:spcBef>
                    <a:spcPct val="50000"/>
                  </a:spcBef>
                </a:pPr>
                <a:r>
                  <a:rPr lang="en-US" sz="2000" b="1">
                    <a:solidFill>
                      <a:srgbClr val="000000"/>
                    </a:solidFill>
                  </a:rPr>
                  <a:t>Commonly</a:t>
                </a:r>
              </a:p>
              <a:p>
                <a:pPr algn="ctr" eaLnBrk="0" hangingPunct="0">
                  <a:lnSpc>
                    <a:spcPct val="60000"/>
                  </a:lnSpc>
                  <a:spcBef>
                    <a:spcPct val="50000"/>
                  </a:spcBef>
                </a:pPr>
                <a:r>
                  <a:rPr lang="en-US" sz="2000" b="1">
                    <a:solidFill>
                      <a:srgbClr val="000000"/>
                    </a:solidFill>
                  </a:rPr>
                  <a:t>Used</a:t>
                </a:r>
              </a:p>
              <a:p>
                <a:pPr algn="ctr" eaLnBrk="0" hangingPunct="0">
                  <a:lnSpc>
                    <a:spcPct val="60000"/>
                  </a:lnSpc>
                  <a:spcBef>
                    <a:spcPct val="50000"/>
                  </a:spcBef>
                </a:pPr>
                <a:r>
                  <a:rPr lang="en-US" sz="2000" b="1">
                    <a:solidFill>
                      <a:srgbClr val="000000"/>
                    </a:solidFill>
                  </a:rPr>
                  <a:t>Methods</a:t>
                </a:r>
              </a:p>
            </p:txBody>
          </p:sp>
        </p:grpSp>
      </p:grpSp>
    </p:spTree>
    <p:extLst>
      <p:ext uri="{BB962C8B-B14F-4D97-AF65-F5344CB8AC3E}">
        <p14:creationId xmlns:p14="http://schemas.microsoft.com/office/powerpoint/2010/main" val="248337018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Problems, Challenges, Quirks</a:t>
            </a:r>
          </a:p>
        </p:txBody>
      </p:sp>
      <p:sp>
        <p:nvSpPr>
          <p:cNvPr id="32" name="Rectangle 3"/>
          <p:cNvSpPr>
            <a:spLocks noGrp="1"/>
          </p:cNvSpPr>
          <p:nvPr>
            <p:ph idx="1"/>
          </p:nvPr>
        </p:nvSpPr>
        <p:spPr>
          <a:xfrm>
            <a:off x="354647" y="1025351"/>
            <a:ext cx="8353923" cy="3778878"/>
          </a:xfrm>
        </p:spPr>
        <p:txBody>
          <a:bodyPr/>
          <a:lstStyle/>
          <a:p>
            <a:pPr marL="514350" indent="-514350">
              <a:buFont typeface="+mj-lt"/>
              <a:buAutoNum type="arabicPeriod"/>
            </a:pPr>
            <a:r>
              <a:rPr lang="en-US" sz="2800" dirty="0" smtClean="0">
                <a:solidFill>
                  <a:srgbClr val="000000"/>
                </a:solidFill>
              </a:rPr>
              <a:t>Finding the right data</a:t>
            </a:r>
          </a:p>
          <a:p>
            <a:pPr marL="514350" indent="-514350">
              <a:buFont typeface="+mj-lt"/>
              <a:buAutoNum type="arabicPeriod"/>
            </a:pPr>
            <a:r>
              <a:rPr lang="en-US" sz="2800" dirty="0" smtClean="0">
                <a:solidFill>
                  <a:srgbClr val="000000"/>
                </a:solidFill>
              </a:rPr>
              <a:t>Interpreting the data</a:t>
            </a:r>
          </a:p>
          <a:p>
            <a:pPr marL="514350" indent="-514350">
              <a:buFont typeface="+mj-lt"/>
              <a:buAutoNum type="arabicPeriod"/>
            </a:pPr>
            <a:r>
              <a:rPr lang="en-US" sz="2800" dirty="0" smtClean="0">
                <a:solidFill>
                  <a:srgbClr val="000000"/>
                </a:solidFill>
              </a:rPr>
              <a:t>Properly adjusting the data</a:t>
            </a:r>
          </a:p>
          <a:p>
            <a:pPr marL="514350" indent="-514350">
              <a:buFont typeface="+mj-lt"/>
              <a:buAutoNum type="arabicPeriod"/>
            </a:pPr>
            <a:r>
              <a:rPr lang="en-US" sz="2800" dirty="0" smtClean="0">
                <a:solidFill>
                  <a:srgbClr val="000000"/>
                </a:solidFill>
              </a:rPr>
              <a:t>No comparable </a:t>
            </a:r>
            <a:r>
              <a:rPr lang="en-US" sz="2800" dirty="0">
                <a:solidFill>
                  <a:srgbClr val="000000"/>
                </a:solidFill>
              </a:rPr>
              <a:t>m</a:t>
            </a:r>
            <a:r>
              <a:rPr lang="en-US" sz="2800" dirty="0" smtClean="0">
                <a:solidFill>
                  <a:srgbClr val="000000"/>
                </a:solidFill>
              </a:rPr>
              <a:t>arket </a:t>
            </a:r>
            <a:r>
              <a:rPr lang="en-US" sz="2800" dirty="0">
                <a:solidFill>
                  <a:srgbClr val="000000"/>
                </a:solidFill>
              </a:rPr>
              <a:t>d</a:t>
            </a:r>
            <a:r>
              <a:rPr lang="en-US" sz="2800" dirty="0" smtClean="0">
                <a:solidFill>
                  <a:srgbClr val="000000"/>
                </a:solidFill>
              </a:rPr>
              <a:t>ata</a:t>
            </a:r>
          </a:p>
          <a:p>
            <a:pPr marL="514350" indent="-514350">
              <a:buFont typeface="+mj-lt"/>
              <a:buAutoNum type="arabicPeriod"/>
            </a:pPr>
            <a:r>
              <a:rPr lang="en-US" sz="2800" dirty="0" smtClean="0">
                <a:solidFill>
                  <a:srgbClr val="000000"/>
                </a:solidFill>
              </a:rPr>
              <a:t>Lots of risk, little reward</a:t>
            </a:r>
          </a:p>
          <a:p>
            <a:pPr marL="514350" indent="-514350">
              <a:buFont typeface="+mj-lt"/>
              <a:buAutoNum type="arabicPeriod"/>
            </a:pPr>
            <a:r>
              <a:rPr lang="en-US" sz="2800" dirty="0" smtClean="0">
                <a:solidFill>
                  <a:srgbClr val="000000"/>
                </a:solidFill>
              </a:rPr>
              <a:t>Stiff competition</a:t>
            </a:r>
          </a:p>
          <a:p>
            <a:pPr marL="514350" indent="-514350">
              <a:buFont typeface="+mj-lt"/>
              <a:buAutoNum type="arabicPeriod"/>
            </a:pPr>
            <a:r>
              <a:rPr lang="en-US" sz="2800" dirty="0" smtClean="0">
                <a:solidFill>
                  <a:srgbClr val="000000"/>
                </a:solidFill>
              </a:rPr>
              <a:t>Lagging technologies</a:t>
            </a:r>
          </a:p>
          <a:p>
            <a:pPr marL="514350" indent="-514350">
              <a:buFont typeface="+mj-lt"/>
              <a:buAutoNum type="arabicPeriod"/>
            </a:pPr>
            <a:endParaRPr lang="en-US" sz="2800" dirty="0" smtClean="0">
              <a:solidFill>
                <a:srgbClr val="000000"/>
              </a:solidFill>
            </a:endParaRPr>
          </a:p>
          <a:p>
            <a:pPr marL="514350" indent="-514350">
              <a:buFont typeface="+mj-lt"/>
              <a:buAutoNum type="arabicPeriod"/>
            </a:pPr>
            <a:endParaRPr lang="en-US" sz="2800" dirty="0">
              <a:solidFill>
                <a:srgbClr val="000000"/>
              </a:solidFill>
            </a:endParaRPr>
          </a:p>
        </p:txBody>
      </p:sp>
    </p:spTree>
    <p:extLst>
      <p:ext uri="{BB962C8B-B14F-4D97-AF65-F5344CB8AC3E}">
        <p14:creationId xmlns:p14="http://schemas.microsoft.com/office/powerpoint/2010/main" val="3714656751"/>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II</a:t>
            </a:r>
          </a:p>
        </p:txBody>
      </p:sp>
      <p:sp>
        <p:nvSpPr>
          <p:cNvPr id="7" name="Rectangle 2"/>
          <p:cNvSpPr>
            <a:spLocks noGrp="1"/>
          </p:cNvSpPr>
          <p:nvPr>
            <p:ph idx="1"/>
          </p:nvPr>
        </p:nvSpPr>
        <p:spPr>
          <a:xfrm>
            <a:off x="0" y="1181101"/>
            <a:ext cx="9144000" cy="1550988"/>
          </a:xfrm>
        </p:spPr>
        <p:txBody>
          <a:bodyPr lIns="90483" tIns="44447" rIns="90483" bIns="44447"/>
          <a:lstStyle/>
          <a:p>
            <a:pPr algn="ctr">
              <a:buFont typeface="Monotype Sorts"/>
              <a:buNone/>
              <a:defRPr/>
            </a:pPr>
            <a:r>
              <a:rPr lang="en-US" sz="3600" dirty="0">
                <a:solidFill>
                  <a:srgbClr val="1C4DB2"/>
                </a:solidFill>
                <a:effectLst>
                  <a:outerShdw blurRad="38100" dist="38100" dir="2700000" algn="tl">
                    <a:srgbClr val="C0C0C0"/>
                  </a:outerShdw>
                </a:effectLst>
              </a:rPr>
              <a:t>How Do I Add Value To My </a:t>
            </a:r>
            <a:endParaRPr lang="en-US" sz="3600" dirty="0" smtClean="0">
              <a:solidFill>
                <a:srgbClr val="1C4DB2"/>
              </a:solidFill>
              <a:effectLst>
                <a:outerShdw blurRad="38100" dist="38100" dir="2700000" algn="tl">
                  <a:srgbClr val="C0C0C0"/>
                </a:outerShdw>
              </a:effectLst>
            </a:endParaRPr>
          </a:p>
          <a:p>
            <a:pPr algn="ctr">
              <a:buFont typeface="Monotype Sorts"/>
              <a:buNone/>
              <a:defRPr/>
            </a:pPr>
            <a:r>
              <a:rPr lang="en-US" sz="3600" dirty="0" smtClean="0">
                <a:solidFill>
                  <a:srgbClr val="1C4DB2"/>
                </a:solidFill>
                <a:effectLst>
                  <a:outerShdw blurRad="38100" dist="38100" dir="2700000" algn="tl">
                    <a:srgbClr val="C0C0C0"/>
                  </a:outerShdw>
                </a:effectLst>
              </a:rPr>
              <a:t>Music </a:t>
            </a:r>
            <a:r>
              <a:rPr lang="en-US" sz="3600" dirty="0">
                <a:solidFill>
                  <a:srgbClr val="1C4DB2"/>
                </a:solidFill>
                <a:effectLst>
                  <a:outerShdw blurRad="38100" dist="38100" dir="2700000" algn="tl">
                    <a:srgbClr val="C0C0C0"/>
                  </a:outerShdw>
                </a:effectLst>
              </a:rPr>
              <a:t>Store </a:t>
            </a:r>
            <a:r>
              <a:rPr lang="en-US" sz="3600" dirty="0" smtClean="0">
                <a:solidFill>
                  <a:srgbClr val="1C4DB2"/>
                </a:solidFill>
                <a:effectLst>
                  <a:outerShdw blurRad="38100" dist="38100" dir="2700000" algn="tl">
                    <a:srgbClr val="C0C0C0"/>
                  </a:outerShdw>
                </a:effectLst>
              </a:rPr>
              <a:t>—And </a:t>
            </a:r>
            <a:r>
              <a:rPr lang="en-US" sz="3600" dirty="0">
                <a:solidFill>
                  <a:srgbClr val="1C4DB2"/>
                </a:solidFill>
                <a:effectLst>
                  <a:outerShdw blurRad="38100" dist="38100" dir="2700000" algn="tl">
                    <a:srgbClr val="C0C0C0"/>
                  </a:outerShdw>
                </a:effectLst>
              </a:rPr>
              <a:t>Get Paid For It?</a:t>
            </a:r>
            <a:endParaRPr lang="en-US" sz="3600" b="1" dirty="0">
              <a:solidFill>
                <a:srgbClr val="1C4DB2"/>
              </a:solidFill>
              <a:effectLst>
                <a:outerShdw blurRad="38100" dist="38100" dir="2700000" algn="tl">
                  <a:srgbClr val="C0C0C0"/>
                </a:outerShdw>
              </a:effectLst>
            </a:endParaRPr>
          </a:p>
        </p:txBody>
      </p:sp>
      <p:pic>
        <p:nvPicPr>
          <p:cNvPr id="8" name="Picture 5" descr="value"/>
          <p:cNvPicPr>
            <a:picLocks noChangeAspect="1" noChangeArrowheads="1"/>
          </p:cNvPicPr>
          <p:nvPr/>
        </p:nvPicPr>
        <p:blipFill rotWithShape="1">
          <a:blip r:embed="rId2">
            <a:clrChange>
              <a:clrFrom>
                <a:srgbClr val="3B0660"/>
              </a:clrFrom>
              <a:clrTo>
                <a:srgbClr val="3B0660">
                  <a:alpha val="0"/>
                </a:srgbClr>
              </a:clrTo>
            </a:clrChange>
          </a:blip>
          <a:srcRect l="7085" t="6338" r="5214" b="18680"/>
          <a:stretch/>
        </p:blipFill>
        <p:spPr bwMode="auto">
          <a:xfrm>
            <a:off x="2467429" y="2583543"/>
            <a:ext cx="4165600" cy="2336800"/>
          </a:xfrm>
          <a:prstGeom prst="rect">
            <a:avLst/>
          </a:prstGeom>
          <a:noFill/>
          <a:ln w="9525">
            <a:noFill/>
            <a:miter lim="800000"/>
            <a:headEnd/>
            <a:tailEnd/>
          </a:ln>
        </p:spPr>
      </p:pic>
    </p:spTree>
    <p:extLst>
      <p:ext uri="{BB962C8B-B14F-4D97-AF65-F5344CB8AC3E}">
        <p14:creationId xmlns:p14="http://schemas.microsoft.com/office/powerpoint/2010/main" val="2028435945"/>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These “DON’T” Add Value</a:t>
            </a:r>
          </a:p>
        </p:txBody>
      </p:sp>
      <p:sp>
        <p:nvSpPr>
          <p:cNvPr id="6" name="Rectangle 3"/>
          <p:cNvSpPr>
            <a:spLocks noGrp="1"/>
          </p:cNvSpPr>
          <p:nvPr>
            <p:ph idx="1"/>
          </p:nvPr>
        </p:nvSpPr>
        <p:spPr>
          <a:xfrm>
            <a:off x="134681" y="1094787"/>
            <a:ext cx="8867775" cy="3995738"/>
          </a:xfrm>
        </p:spPr>
        <p:txBody>
          <a:bodyPr/>
          <a:lstStyle/>
          <a:p>
            <a:pPr>
              <a:lnSpc>
                <a:spcPct val="110000"/>
              </a:lnSpc>
            </a:pPr>
            <a:r>
              <a:rPr lang="en-US" sz="2100" dirty="0"/>
              <a:t>Increasing sales at the expense of G.P. $$$</a:t>
            </a:r>
          </a:p>
          <a:p>
            <a:pPr>
              <a:lnSpc>
                <a:spcPct val="110000"/>
              </a:lnSpc>
            </a:pPr>
            <a:r>
              <a:rPr lang="en-US" sz="2100" dirty="0"/>
              <a:t>Increasing a profitable activity at the expense of cash flow (i.e. funding a rental program with cash or excessive debt)</a:t>
            </a:r>
          </a:p>
          <a:p>
            <a:pPr>
              <a:lnSpc>
                <a:spcPct val="110000"/>
              </a:lnSpc>
            </a:pPr>
            <a:r>
              <a:rPr lang="en-US" sz="2100" dirty="0"/>
              <a:t>A large build-up of inventory</a:t>
            </a:r>
          </a:p>
          <a:p>
            <a:pPr>
              <a:lnSpc>
                <a:spcPct val="110000"/>
              </a:lnSpc>
            </a:pPr>
            <a:r>
              <a:rPr lang="en-US" sz="2100" dirty="0"/>
              <a:t>Multiple talents of a single owner</a:t>
            </a:r>
          </a:p>
          <a:p>
            <a:pPr>
              <a:lnSpc>
                <a:spcPct val="110000"/>
              </a:lnSpc>
            </a:pPr>
            <a:r>
              <a:rPr lang="en-US" sz="2100" dirty="0"/>
              <a:t>Using a “unique” accounting system</a:t>
            </a:r>
          </a:p>
          <a:p>
            <a:pPr>
              <a:lnSpc>
                <a:spcPct val="110000"/>
              </a:lnSpc>
            </a:pPr>
            <a:r>
              <a:rPr lang="en-US" sz="2100" dirty="0"/>
              <a:t>Keeping things technologically the same</a:t>
            </a:r>
          </a:p>
          <a:p>
            <a:pPr>
              <a:lnSpc>
                <a:spcPct val="110000"/>
              </a:lnSpc>
            </a:pPr>
            <a:r>
              <a:rPr lang="en-US" sz="2100" dirty="0"/>
              <a:t>Carrying numerous product lines in an effort to be all things to all customers</a:t>
            </a:r>
          </a:p>
        </p:txBody>
      </p:sp>
    </p:spTree>
    <p:extLst>
      <p:ext uri="{BB962C8B-B14F-4D97-AF65-F5344CB8AC3E}">
        <p14:creationId xmlns:p14="http://schemas.microsoft.com/office/powerpoint/2010/main" val="25598790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These “DO” Add Value</a:t>
            </a:r>
          </a:p>
        </p:txBody>
      </p:sp>
      <p:sp>
        <p:nvSpPr>
          <p:cNvPr id="5" name="Rectangle 3"/>
          <p:cNvSpPr>
            <a:spLocks noGrp="1"/>
          </p:cNvSpPr>
          <p:nvPr>
            <p:ph idx="1"/>
          </p:nvPr>
        </p:nvSpPr>
        <p:spPr>
          <a:xfrm>
            <a:off x="2481943" y="1156206"/>
            <a:ext cx="6662057" cy="3604480"/>
          </a:xfrm>
        </p:spPr>
        <p:txBody>
          <a:bodyPr/>
          <a:lstStyle/>
          <a:p>
            <a:r>
              <a:rPr lang="en-US" sz="1900" dirty="0"/>
              <a:t>A company that’s profitable by design</a:t>
            </a:r>
          </a:p>
          <a:p>
            <a:r>
              <a:rPr lang="en-US" sz="1900" dirty="0"/>
              <a:t>A company that has positive cash flow</a:t>
            </a:r>
          </a:p>
          <a:p>
            <a:r>
              <a:rPr lang="en-US" sz="1900" dirty="0"/>
              <a:t>A company that isn’t over-inventoried</a:t>
            </a:r>
          </a:p>
          <a:p>
            <a:r>
              <a:rPr lang="en-US" sz="1900" dirty="0"/>
              <a:t>A company that has a profitable rental program</a:t>
            </a:r>
          </a:p>
          <a:p>
            <a:r>
              <a:rPr lang="en-US" sz="1900" dirty="0"/>
              <a:t>A company that has a loyal, diverse customer base</a:t>
            </a:r>
          </a:p>
          <a:p>
            <a:r>
              <a:rPr lang="en-US" sz="1900" dirty="0"/>
              <a:t>A company that has a solid management team able </a:t>
            </a:r>
            <a:r>
              <a:rPr lang="en-US" sz="1900" dirty="0" smtClean="0"/>
              <a:t>to </a:t>
            </a:r>
            <a:r>
              <a:rPr lang="en-US" sz="1900" dirty="0"/>
              <a:t>operate without total reliance on the owner</a:t>
            </a:r>
          </a:p>
          <a:p>
            <a:r>
              <a:rPr lang="en-US" sz="1900" dirty="0"/>
              <a:t>A company using a supportable accounting system </a:t>
            </a:r>
          </a:p>
          <a:p>
            <a:r>
              <a:rPr lang="en-US" sz="1900" dirty="0"/>
              <a:t>A company that can document &amp; prove their earnings   </a:t>
            </a:r>
          </a:p>
        </p:txBody>
      </p:sp>
      <p:pic>
        <p:nvPicPr>
          <p:cNvPr id="7" name="Picture 5" descr="hi tech"/>
          <p:cNvPicPr>
            <a:picLocks noChangeAspect="1" noChangeArrowheads="1"/>
          </p:cNvPicPr>
          <p:nvPr/>
        </p:nvPicPr>
        <p:blipFill>
          <a:blip r:embed="rId2">
            <a:clrChange>
              <a:clrFrom>
                <a:srgbClr val="9ADA00"/>
              </a:clrFrom>
              <a:clrTo>
                <a:srgbClr val="9ADA00">
                  <a:alpha val="0"/>
                </a:srgbClr>
              </a:clrTo>
            </a:clrChange>
          </a:blip>
          <a:srcRect/>
          <a:stretch>
            <a:fillRect/>
          </a:stretch>
        </p:blipFill>
        <p:spPr bwMode="auto">
          <a:xfrm>
            <a:off x="0" y="959303"/>
            <a:ext cx="2583544" cy="4188960"/>
          </a:xfrm>
          <a:prstGeom prst="rect">
            <a:avLst/>
          </a:prstGeom>
          <a:noFill/>
          <a:ln w="9525">
            <a:noFill/>
            <a:miter lim="800000"/>
            <a:headEnd/>
            <a:tailEnd/>
          </a:ln>
        </p:spPr>
      </p:pic>
    </p:spTree>
    <p:extLst>
      <p:ext uri="{BB962C8B-B14F-4D97-AF65-F5344CB8AC3E}">
        <p14:creationId xmlns:p14="http://schemas.microsoft.com/office/powerpoint/2010/main" val="415472422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lide(from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lide(from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slide(from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slide(from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slide(from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000" dirty="0" smtClean="0">
                <a:latin typeface="+mn-lt"/>
                <a:ea typeface="+mj-ea"/>
              </a:rPr>
              <a:t>What Buyers Look For</a:t>
            </a:r>
          </a:p>
        </p:txBody>
      </p:sp>
      <p:sp>
        <p:nvSpPr>
          <p:cNvPr id="3" name="Rectangle 3"/>
          <p:cNvSpPr>
            <a:spLocks noGrp="1"/>
          </p:cNvSpPr>
          <p:nvPr>
            <p:ph idx="1"/>
          </p:nvPr>
        </p:nvSpPr>
        <p:spPr>
          <a:xfrm>
            <a:off x="3452812" y="1038912"/>
            <a:ext cx="5691188" cy="3954463"/>
          </a:xfrm>
        </p:spPr>
        <p:txBody>
          <a:bodyPr/>
          <a:lstStyle/>
          <a:p>
            <a:pPr>
              <a:lnSpc>
                <a:spcPct val="110000"/>
              </a:lnSpc>
            </a:pPr>
            <a:r>
              <a:rPr lang="en-US" sz="2000" dirty="0"/>
              <a:t>Great locations and demographics</a:t>
            </a:r>
          </a:p>
          <a:p>
            <a:pPr lvl="1">
              <a:lnSpc>
                <a:spcPct val="110000"/>
              </a:lnSpc>
              <a:buFont typeface="Wingdings" pitchFamily="2" charset="2"/>
              <a:buChar char="§"/>
            </a:pPr>
            <a:r>
              <a:rPr lang="en-US" sz="1800" dirty="0"/>
              <a:t>Potential for growth</a:t>
            </a:r>
          </a:p>
          <a:p>
            <a:pPr lvl="1">
              <a:lnSpc>
                <a:spcPct val="110000"/>
              </a:lnSpc>
              <a:buFont typeface="Wingdings" pitchFamily="2" charset="2"/>
              <a:buChar char="§"/>
            </a:pPr>
            <a:r>
              <a:rPr lang="en-US" sz="1800" dirty="0"/>
              <a:t>Expanding into a new market</a:t>
            </a:r>
          </a:p>
          <a:p>
            <a:pPr lvl="1">
              <a:lnSpc>
                <a:spcPct val="110000"/>
              </a:lnSpc>
              <a:buFont typeface="Wingdings" pitchFamily="2" charset="2"/>
              <a:buChar char="§"/>
            </a:pPr>
            <a:r>
              <a:rPr lang="en-US" sz="1800" dirty="0"/>
              <a:t>Elimination of a competitor</a:t>
            </a:r>
          </a:p>
          <a:p>
            <a:pPr>
              <a:lnSpc>
                <a:spcPct val="110000"/>
              </a:lnSpc>
            </a:pPr>
            <a:r>
              <a:rPr lang="en-US" sz="2000" dirty="0"/>
              <a:t>Proven history of earnings</a:t>
            </a:r>
          </a:p>
          <a:p>
            <a:pPr>
              <a:lnSpc>
                <a:spcPct val="110000"/>
              </a:lnSpc>
            </a:pPr>
            <a:r>
              <a:rPr lang="en-US" sz="2000" dirty="0"/>
              <a:t>Existing instrument rental programs</a:t>
            </a:r>
          </a:p>
          <a:p>
            <a:pPr>
              <a:lnSpc>
                <a:spcPct val="110000"/>
              </a:lnSpc>
            </a:pPr>
            <a:r>
              <a:rPr lang="en-US" sz="2000" dirty="0"/>
              <a:t>Access to new school markets</a:t>
            </a:r>
          </a:p>
          <a:p>
            <a:pPr>
              <a:lnSpc>
                <a:spcPct val="110000"/>
              </a:lnSpc>
            </a:pPr>
            <a:r>
              <a:rPr lang="en-US" sz="2000" dirty="0"/>
              <a:t>Strong management team</a:t>
            </a:r>
          </a:p>
          <a:p>
            <a:pPr>
              <a:lnSpc>
                <a:spcPct val="110000"/>
              </a:lnSpc>
            </a:pPr>
            <a:r>
              <a:rPr lang="en-US" sz="2000" dirty="0"/>
              <a:t>Reliable accounting records and systems</a:t>
            </a:r>
            <a:endParaRPr lang="en-US" sz="2000" dirty="0">
              <a:solidFill>
                <a:srgbClr val="C4C12B"/>
              </a:solidFill>
            </a:endParaRPr>
          </a:p>
        </p:txBody>
      </p:sp>
      <p:pic>
        <p:nvPicPr>
          <p:cNvPr id="4" name="Picture 4" descr="drumline"/>
          <p:cNvPicPr>
            <a:picLocks noChangeAspect="1" noChangeArrowheads="1"/>
          </p:cNvPicPr>
          <p:nvPr/>
        </p:nvPicPr>
        <p:blipFill rotWithShape="1">
          <a:blip r:embed="rId2">
            <a:clrChange>
              <a:clrFrom>
                <a:srgbClr val="7100FE"/>
              </a:clrFrom>
              <a:clrTo>
                <a:srgbClr val="7100FE">
                  <a:alpha val="0"/>
                </a:srgbClr>
              </a:clrTo>
            </a:clrChange>
          </a:blip>
          <a:srcRect l="5589" t="3103" r="8039" b="3684"/>
          <a:stretch/>
        </p:blipFill>
        <p:spPr bwMode="auto">
          <a:xfrm>
            <a:off x="537028" y="1161142"/>
            <a:ext cx="2467429" cy="3672115"/>
          </a:xfrm>
          <a:prstGeom prst="roundRect">
            <a:avLst/>
          </a:prstGeom>
          <a:noFill/>
          <a:ln w="9525">
            <a:noFill/>
            <a:miter lim="800000"/>
            <a:headEnd/>
            <a:tailEnd/>
          </a:ln>
        </p:spPr>
      </p:pic>
    </p:spTree>
    <p:extLst>
      <p:ext uri="{BB962C8B-B14F-4D97-AF65-F5344CB8AC3E}">
        <p14:creationId xmlns:p14="http://schemas.microsoft.com/office/powerpoint/2010/main" val="121348257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xfrm>
            <a:off x="457399" y="145144"/>
            <a:ext cx="8229203" cy="711200"/>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This session is for you if…</a:t>
            </a:r>
          </a:p>
        </p:txBody>
      </p:sp>
      <p:sp>
        <p:nvSpPr>
          <p:cNvPr id="3" name="Rectangle 3"/>
          <p:cNvSpPr>
            <a:spLocks noGrp="1"/>
          </p:cNvSpPr>
          <p:nvPr>
            <p:ph idx="1"/>
          </p:nvPr>
        </p:nvSpPr>
        <p:spPr>
          <a:xfrm>
            <a:off x="130630" y="1219201"/>
            <a:ext cx="8894762" cy="3689184"/>
          </a:xfrm>
        </p:spPr>
        <p:txBody>
          <a:bodyPr/>
          <a:lstStyle/>
          <a:p>
            <a:pPr marL="457175" indent="-457175"/>
            <a:r>
              <a:rPr lang="en-US" sz="2800" dirty="0" smtClean="0"/>
              <a:t>You want to know how much your store is worth</a:t>
            </a:r>
          </a:p>
          <a:p>
            <a:pPr marL="457175" indent="-457175"/>
            <a:r>
              <a:rPr lang="en-US" sz="2800" dirty="0" smtClean="0"/>
              <a:t>You want to transition your store to someone you know (your kids, key employees, etc.) </a:t>
            </a:r>
          </a:p>
          <a:p>
            <a:pPr marL="457175" indent="-457175"/>
            <a:r>
              <a:rPr lang="en-US" sz="2800" dirty="0" smtClean="0"/>
              <a:t>You want to sell your store</a:t>
            </a:r>
          </a:p>
          <a:p>
            <a:pPr marL="457175" indent="-457175"/>
            <a:r>
              <a:rPr lang="en-US" sz="2800" dirty="0" smtClean="0"/>
              <a:t>You want to buy a store</a:t>
            </a:r>
          </a:p>
          <a:p>
            <a:pPr marL="457175" indent="-457175"/>
            <a:r>
              <a:rPr lang="en-US" sz="2800" dirty="0" smtClean="0"/>
              <a:t>You want to attract an investor</a:t>
            </a:r>
          </a:p>
        </p:txBody>
      </p:sp>
    </p:spTree>
    <p:extLst>
      <p:ext uri="{BB962C8B-B14F-4D97-AF65-F5344CB8AC3E}">
        <p14:creationId xmlns:p14="http://schemas.microsoft.com/office/powerpoint/2010/main" val="7182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III</a:t>
            </a:r>
          </a:p>
        </p:txBody>
      </p:sp>
      <p:sp>
        <p:nvSpPr>
          <p:cNvPr id="9" name="Rectangle 2"/>
          <p:cNvSpPr txBox="1">
            <a:spLocks/>
          </p:cNvSpPr>
          <p:nvPr/>
        </p:nvSpPr>
        <p:spPr bwMode="auto">
          <a:xfrm>
            <a:off x="0" y="1091535"/>
            <a:ext cx="8984343" cy="8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3" tIns="44447" rIns="90483" bIns="44447" numCol="1" anchor="t" anchorCtr="0" compatLnSpc="1">
            <a:prstTxWarp prst="textNoShape">
              <a:avLst/>
            </a:prstTxWarp>
          </a:bodyPr>
          <a:lst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a:lstStyle>
          <a:p>
            <a:pPr algn="ctr">
              <a:lnSpc>
                <a:spcPct val="90000"/>
              </a:lnSpc>
              <a:buFont typeface="Monotype Sorts"/>
              <a:buNone/>
              <a:defRPr/>
            </a:pPr>
            <a:r>
              <a:rPr lang="en-US" sz="3800" dirty="0" smtClean="0">
                <a:solidFill>
                  <a:srgbClr val="1C4DB2"/>
                </a:solidFill>
                <a:effectLst>
                  <a:outerShdw blurRad="38100" dist="38100" dir="2700000" algn="tl">
                    <a:srgbClr val="C0C0C0"/>
                  </a:outerShdw>
                </a:effectLst>
              </a:rPr>
              <a:t>“How Much Can I Get For My Store?”</a:t>
            </a:r>
            <a:endParaRPr lang="en-US" sz="3800" dirty="0">
              <a:solidFill>
                <a:srgbClr val="1C4DB2"/>
              </a:solidFill>
              <a:effectLst>
                <a:outerShdw blurRad="38100" dist="38100" dir="2700000" algn="tl">
                  <a:srgbClr val="C0C0C0"/>
                </a:outerShdw>
              </a:effectLst>
            </a:endParaRPr>
          </a:p>
        </p:txBody>
      </p:sp>
      <p:pic>
        <p:nvPicPr>
          <p:cNvPr id="10" name="Picture 16" descr="3639d1178729682-string-company-painting-story-old_music_store0483"/>
          <p:cNvPicPr>
            <a:picLocks noGrp="1" noChangeAspect="1" noChangeArrowheads="1"/>
          </p:cNvPicPr>
          <p:nvPr>
            <p:ph sz="half" idx="4294967295"/>
          </p:nvPr>
        </p:nvPicPr>
        <p:blipFill>
          <a:blip r:embed="rId2"/>
          <a:srcRect/>
          <a:stretch>
            <a:fillRect/>
          </a:stretch>
        </p:blipFill>
        <p:spPr>
          <a:xfrm>
            <a:off x="2124000" y="1785258"/>
            <a:ext cx="4736342" cy="3233284"/>
          </a:xfrm>
          <a:prstGeom prst="roundRect">
            <a:avLst/>
          </a:prstGeom>
        </p:spPr>
      </p:pic>
    </p:spTree>
    <p:extLst>
      <p:ext uri="{BB962C8B-B14F-4D97-AF65-F5344CB8AC3E}">
        <p14:creationId xmlns:p14="http://schemas.microsoft.com/office/powerpoint/2010/main" val="3497473362"/>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How much buyers will pay…</a:t>
            </a:r>
          </a:p>
        </p:txBody>
      </p:sp>
      <p:sp>
        <p:nvSpPr>
          <p:cNvPr id="5" name="Rectangle 3"/>
          <p:cNvSpPr>
            <a:spLocks noGrp="1"/>
          </p:cNvSpPr>
          <p:nvPr>
            <p:ph idx="1"/>
          </p:nvPr>
        </p:nvSpPr>
        <p:spPr>
          <a:xfrm>
            <a:off x="0" y="1204913"/>
            <a:ext cx="9144000" cy="3943350"/>
          </a:xfrm>
        </p:spPr>
        <p:txBody>
          <a:bodyPr/>
          <a:lstStyle/>
          <a:p>
            <a:pPr>
              <a:lnSpc>
                <a:spcPct val="110000"/>
              </a:lnSpc>
            </a:pPr>
            <a:r>
              <a:rPr lang="en-US" sz="1900" dirty="0"/>
              <a:t>They start with net income, convert it to net cash flow, and pay a multiple of that cash flow</a:t>
            </a:r>
          </a:p>
          <a:p>
            <a:pPr>
              <a:lnSpc>
                <a:spcPct val="110000"/>
              </a:lnSpc>
            </a:pPr>
            <a:r>
              <a:rPr lang="en-US" sz="1900" dirty="0"/>
              <a:t>They pay 3 – 6 times cash flow, with on average between 4 to 5 times</a:t>
            </a:r>
          </a:p>
          <a:p>
            <a:pPr>
              <a:lnSpc>
                <a:spcPct val="110000"/>
              </a:lnSpc>
            </a:pPr>
            <a:r>
              <a:rPr lang="en-US" sz="1900" dirty="0"/>
              <a:t>That multiple can vary greatly by buyer</a:t>
            </a:r>
          </a:p>
          <a:p>
            <a:pPr>
              <a:lnSpc>
                <a:spcPct val="110000"/>
              </a:lnSpc>
            </a:pPr>
            <a:r>
              <a:rPr lang="en-US" sz="1900" dirty="0"/>
              <a:t>A store that yields $200,000 of annual cash flow could yield a $1,000,000 selling price</a:t>
            </a:r>
          </a:p>
          <a:p>
            <a:pPr>
              <a:lnSpc>
                <a:spcPct val="110000"/>
              </a:lnSpc>
            </a:pPr>
            <a:r>
              <a:rPr lang="en-US" sz="1900" dirty="0"/>
              <a:t>But, that’s for the assets only…the owners then have to pay off all their debts and related taxes!!</a:t>
            </a:r>
          </a:p>
          <a:p>
            <a:pPr>
              <a:lnSpc>
                <a:spcPct val="110000"/>
              </a:lnSpc>
            </a:pPr>
            <a:r>
              <a:rPr lang="en-US" sz="1900" dirty="0"/>
              <a:t>Most buyers will NOT pay for any cash flow benefits they enjoy from the acquisition of your store</a:t>
            </a:r>
          </a:p>
        </p:txBody>
      </p:sp>
    </p:spTree>
    <p:extLst>
      <p:ext uri="{BB962C8B-B14F-4D97-AF65-F5344CB8AC3E}">
        <p14:creationId xmlns:p14="http://schemas.microsoft.com/office/powerpoint/2010/main" val="148316983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Time to Try it…..</a:t>
            </a:r>
          </a:p>
        </p:txBody>
      </p:sp>
      <p:sp>
        <p:nvSpPr>
          <p:cNvPr id="5" name="Rectangle 2"/>
          <p:cNvSpPr txBox="1">
            <a:spLocks/>
          </p:cNvSpPr>
          <p:nvPr/>
        </p:nvSpPr>
        <p:spPr bwMode="auto">
          <a:xfrm>
            <a:off x="391885" y="3985108"/>
            <a:ext cx="8606971" cy="99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3" tIns="44447" rIns="90483" bIns="44447" numCol="1" anchor="t" anchorCtr="0" compatLnSpc="1">
            <a:prstTxWarp prst="textNoShape">
              <a:avLst/>
            </a:prstTxWarp>
          </a:bodyPr>
          <a:lst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a:lstStyle>
          <a:p>
            <a:pPr algn="ctr">
              <a:lnSpc>
                <a:spcPct val="90000"/>
              </a:lnSpc>
              <a:buFont typeface="Monotype Sorts"/>
              <a:buNone/>
              <a:defRPr/>
            </a:pPr>
            <a:r>
              <a:rPr lang="en-US" sz="4000" dirty="0" smtClean="0">
                <a:effectLst>
                  <a:outerShdw blurRad="38100" dist="38100" dir="2700000" algn="tl">
                    <a:srgbClr val="C0C0C0"/>
                  </a:outerShdw>
                </a:effectLst>
                <a:latin typeface="Comic Sans MS" pitchFamily="66" charset="0"/>
              </a:rPr>
              <a:t>“Let’s calculate the value of a hypothetical music store…”</a:t>
            </a:r>
            <a:endParaRPr lang="en-US" sz="4000" dirty="0">
              <a:effectLst>
                <a:outerShdw blurRad="38100" dist="38100" dir="2700000" algn="tl">
                  <a:srgbClr val="C0C0C0"/>
                </a:outerShdw>
              </a:effectLst>
              <a:latin typeface="Comic Sans MS" pitchFamily="66" charset="0"/>
            </a:endParaRPr>
          </a:p>
        </p:txBody>
      </p:sp>
      <p:pic>
        <p:nvPicPr>
          <p:cNvPr id="6" name="Content Placeholder 5" descr="music_store_pos"/>
          <p:cNvPicPr>
            <a:picLocks noGrp="1" noChangeAspect="1" noChangeArrowheads="1"/>
          </p:cNvPicPr>
          <p:nvPr>
            <p:ph sz="half" idx="4294967295"/>
          </p:nvPr>
        </p:nvPicPr>
        <p:blipFill>
          <a:blip r:embed="rId2"/>
          <a:srcRect/>
          <a:stretch>
            <a:fillRect/>
          </a:stretch>
        </p:blipFill>
        <p:spPr>
          <a:xfrm>
            <a:off x="1379968" y="914399"/>
            <a:ext cx="6428718" cy="3018972"/>
          </a:xfrm>
          <a:prstGeom prst="rect">
            <a:avLst/>
          </a:prstGeom>
        </p:spPr>
      </p:pic>
    </p:spTree>
    <p:extLst>
      <p:ext uri="{BB962C8B-B14F-4D97-AF65-F5344CB8AC3E}">
        <p14:creationId xmlns:p14="http://schemas.microsoft.com/office/powerpoint/2010/main" val="542025356"/>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Cash Flow</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7658356"/>
              </p:ext>
            </p:extLst>
          </p:nvPr>
        </p:nvGraphicFramePr>
        <p:xfrm>
          <a:off x="682625" y="1016000"/>
          <a:ext cx="7823200" cy="3846513"/>
        </p:xfrm>
        <a:graphic>
          <a:graphicData uri="http://schemas.openxmlformats.org/presentationml/2006/ole">
            <mc:AlternateContent xmlns:mc="http://schemas.openxmlformats.org/markup-compatibility/2006">
              <mc:Choice xmlns:v="urn:schemas-microsoft-com:vml" Requires="v">
                <p:oleObj spid="_x0000_s229411" name="Worksheet" r:id="rId3" imgW="7264400" imgH="3517900" progId="Excel.Sheet.8">
                  <p:embed/>
                </p:oleObj>
              </mc:Choice>
              <mc:Fallback>
                <p:oleObj name="Worksheet" r:id="rId3" imgW="7264400" imgH="3517900" progId="Excel.Sheet.8">
                  <p:embed/>
                  <p:pic>
                    <p:nvPicPr>
                      <p:cNvPr id="0" name=""/>
                      <p:cNvPicPr/>
                      <p:nvPr/>
                    </p:nvPicPr>
                    <p:blipFill>
                      <a:blip r:embed="rId4"/>
                      <a:stretch>
                        <a:fillRect/>
                      </a:stretch>
                    </p:blipFill>
                    <p:spPr>
                      <a:xfrm>
                        <a:off x="682625" y="1016000"/>
                        <a:ext cx="7823200" cy="3846513"/>
                      </a:xfrm>
                      <a:prstGeom prst="rect">
                        <a:avLst/>
                      </a:prstGeom>
                    </p:spPr>
                  </p:pic>
                </p:oleObj>
              </mc:Fallback>
            </mc:AlternateContent>
          </a:graphicData>
        </a:graphic>
      </p:graphicFrame>
      <p:sp>
        <p:nvSpPr>
          <p:cNvPr id="4" name="Rectangle 3"/>
          <p:cNvSpPr/>
          <p:nvPr/>
        </p:nvSpPr>
        <p:spPr bwMode="auto">
          <a:xfrm>
            <a:off x="7112000" y="4484914"/>
            <a:ext cx="101600" cy="11611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endParaRPr>
          </a:p>
        </p:txBody>
      </p:sp>
    </p:spTree>
    <p:extLst>
      <p:ext uri="{BB962C8B-B14F-4D97-AF65-F5344CB8AC3E}">
        <p14:creationId xmlns:p14="http://schemas.microsoft.com/office/powerpoint/2010/main" val="70323782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Cash Flow</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59351247"/>
              </p:ext>
            </p:extLst>
          </p:nvPr>
        </p:nvGraphicFramePr>
        <p:xfrm>
          <a:off x="682171" y="1045029"/>
          <a:ext cx="7794172" cy="3781674"/>
        </p:xfrm>
        <a:graphic>
          <a:graphicData uri="http://schemas.openxmlformats.org/presentationml/2006/ole">
            <mc:AlternateContent xmlns:mc="http://schemas.openxmlformats.org/markup-compatibility/2006">
              <mc:Choice xmlns:v="urn:schemas-microsoft-com:vml" Requires="v">
                <p:oleObj spid="_x0000_s234531" name="Worksheet" r:id="rId3" imgW="7264400" imgH="3213100" progId="Excel.Sheet.8">
                  <p:embed/>
                </p:oleObj>
              </mc:Choice>
              <mc:Fallback>
                <p:oleObj name="Worksheet" r:id="rId3" imgW="7264400" imgH="3213100" progId="Excel.Sheet.8">
                  <p:embed/>
                  <p:pic>
                    <p:nvPicPr>
                      <p:cNvPr id="0" name=""/>
                      <p:cNvPicPr/>
                      <p:nvPr/>
                    </p:nvPicPr>
                    <p:blipFill>
                      <a:blip r:embed="rId4"/>
                      <a:stretch>
                        <a:fillRect/>
                      </a:stretch>
                    </p:blipFill>
                    <p:spPr>
                      <a:xfrm>
                        <a:off x="682171" y="1045029"/>
                        <a:ext cx="7794172" cy="3781674"/>
                      </a:xfrm>
                      <a:prstGeom prst="rect">
                        <a:avLst/>
                      </a:prstGeom>
                    </p:spPr>
                  </p:pic>
                </p:oleObj>
              </mc:Fallback>
            </mc:AlternateContent>
          </a:graphicData>
        </a:graphic>
      </p:graphicFrame>
      <p:sp>
        <p:nvSpPr>
          <p:cNvPr id="5" name="Rounded Rectangle 4"/>
          <p:cNvSpPr/>
          <p:nvPr/>
        </p:nvSpPr>
        <p:spPr bwMode="auto">
          <a:xfrm>
            <a:off x="7068457" y="2423886"/>
            <a:ext cx="174172" cy="145143"/>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endParaRPr>
          </a:p>
        </p:txBody>
      </p:sp>
    </p:spTree>
    <p:extLst>
      <p:ext uri="{BB962C8B-B14F-4D97-AF65-F5344CB8AC3E}">
        <p14:creationId xmlns:p14="http://schemas.microsoft.com/office/powerpoint/2010/main" val="43442683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Asset Approach</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26392078"/>
              </p:ext>
            </p:extLst>
          </p:nvPr>
        </p:nvGraphicFramePr>
        <p:xfrm>
          <a:off x="1430270" y="916924"/>
          <a:ext cx="6400570" cy="4168387"/>
        </p:xfrm>
        <a:graphic>
          <a:graphicData uri="http://schemas.openxmlformats.org/presentationml/2006/ole">
            <mc:AlternateContent xmlns:mc="http://schemas.openxmlformats.org/markup-compatibility/2006">
              <mc:Choice xmlns:v="urn:schemas-microsoft-com:vml" Requires="v">
                <p:oleObj spid="_x0000_s235554" name="Worksheet" r:id="rId3" imgW="6591300" imgH="4292600" progId="Excel.Sheet.8">
                  <p:embed/>
                </p:oleObj>
              </mc:Choice>
              <mc:Fallback>
                <p:oleObj name="Worksheet" r:id="rId3" imgW="6591300" imgH="4292600" progId="Excel.Sheet.8">
                  <p:embed/>
                  <p:pic>
                    <p:nvPicPr>
                      <p:cNvPr id="0" name=""/>
                      <p:cNvPicPr/>
                      <p:nvPr/>
                    </p:nvPicPr>
                    <p:blipFill>
                      <a:blip r:embed="rId4"/>
                      <a:stretch>
                        <a:fillRect/>
                      </a:stretch>
                    </p:blipFill>
                    <p:spPr>
                      <a:xfrm>
                        <a:off x="1430270" y="916924"/>
                        <a:ext cx="6400570" cy="4168387"/>
                      </a:xfrm>
                      <a:prstGeom prst="rect">
                        <a:avLst/>
                      </a:prstGeom>
                    </p:spPr>
                  </p:pic>
                </p:oleObj>
              </mc:Fallback>
            </mc:AlternateContent>
          </a:graphicData>
        </a:graphic>
      </p:graphicFrame>
    </p:spTree>
    <p:extLst>
      <p:ext uri="{BB962C8B-B14F-4D97-AF65-F5344CB8AC3E}">
        <p14:creationId xmlns:p14="http://schemas.microsoft.com/office/powerpoint/2010/main" val="310694092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Asset Approach</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21646846"/>
              </p:ext>
            </p:extLst>
          </p:nvPr>
        </p:nvGraphicFramePr>
        <p:xfrm>
          <a:off x="928914" y="1010158"/>
          <a:ext cx="7532915" cy="3968242"/>
        </p:xfrm>
        <a:graphic>
          <a:graphicData uri="http://schemas.openxmlformats.org/presentationml/2006/ole">
            <mc:AlternateContent xmlns:mc="http://schemas.openxmlformats.org/markup-compatibility/2006">
              <mc:Choice xmlns:v="urn:schemas-microsoft-com:vml" Requires="v">
                <p:oleObj spid="_x0000_s236579" name="Worksheet" r:id="rId3" imgW="6591300" imgH="3365500" progId="Excel.Sheet.8">
                  <p:embed/>
                </p:oleObj>
              </mc:Choice>
              <mc:Fallback>
                <p:oleObj name="Worksheet" r:id="rId3" imgW="6591300" imgH="3365500" progId="Excel.Sheet.8">
                  <p:embed/>
                  <p:pic>
                    <p:nvPicPr>
                      <p:cNvPr id="0" name=""/>
                      <p:cNvPicPr/>
                      <p:nvPr/>
                    </p:nvPicPr>
                    <p:blipFill>
                      <a:blip r:embed="rId4"/>
                      <a:stretch>
                        <a:fillRect/>
                      </a:stretch>
                    </p:blipFill>
                    <p:spPr>
                      <a:xfrm>
                        <a:off x="928914" y="1010158"/>
                        <a:ext cx="7532915" cy="3968242"/>
                      </a:xfrm>
                      <a:prstGeom prst="rect">
                        <a:avLst/>
                      </a:prstGeom>
                    </p:spPr>
                  </p:pic>
                </p:oleObj>
              </mc:Fallback>
            </mc:AlternateContent>
          </a:graphicData>
        </a:graphic>
      </p:graphicFrame>
    </p:spTree>
    <p:extLst>
      <p:ext uri="{BB962C8B-B14F-4D97-AF65-F5344CB8AC3E}">
        <p14:creationId xmlns:p14="http://schemas.microsoft.com/office/powerpoint/2010/main" val="382229003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IV</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6" name="Rectangle 2"/>
          <p:cNvSpPr>
            <a:spLocks noGrp="1"/>
          </p:cNvSpPr>
          <p:nvPr>
            <p:ph idx="1"/>
          </p:nvPr>
        </p:nvSpPr>
        <p:spPr>
          <a:xfrm>
            <a:off x="203200" y="1309688"/>
            <a:ext cx="8940800" cy="2455862"/>
          </a:xfrm>
        </p:spPr>
        <p:txBody>
          <a:bodyPr lIns="90483" tIns="44447" rIns="90483" bIns="44447"/>
          <a:lstStyle/>
          <a:p>
            <a:pPr algn="ctr">
              <a:lnSpc>
                <a:spcPct val="90000"/>
              </a:lnSpc>
              <a:buFont typeface="Monotype Sorts"/>
              <a:buNone/>
              <a:defRPr/>
            </a:pPr>
            <a:r>
              <a:rPr lang="en-US" sz="6000" dirty="0">
                <a:solidFill>
                  <a:srgbClr val="000000"/>
                </a:solidFill>
                <a:effectLst>
                  <a:outerShdw blurRad="38100" dist="38100" dir="2700000" algn="tl">
                    <a:srgbClr val="C0C0C0"/>
                  </a:outerShdw>
                </a:effectLst>
              </a:rPr>
              <a:t>Some final Succession Planning</a:t>
            </a:r>
          </a:p>
          <a:p>
            <a:pPr algn="ctr">
              <a:lnSpc>
                <a:spcPct val="90000"/>
              </a:lnSpc>
              <a:buFont typeface="Monotype Sorts"/>
              <a:buNone/>
              <a:defRPr/>
            </a:pPr>
            <a:r>
              <a:rPr lang="en-US" sz="6000" dirty="0">
                <a:solidFill>
                  <a:srgbClr val="000000"/>
                </a:solidFill>
                <a:effectLst>
                  <a:outerShdw blurRad="38100" dist="38100" dir="2700000" algn="tl">
                    <a:srgbClr val="C0C0C0"/>
                  </a:outerShdw>
                </a:effectLst>
              </a:rPr>
              <a:t>Tips &amp; Strategies</a:t>
            </a:r>
            <a:endParaRPr lang="en-US" sz="6000" b="1"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798060038"/>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Exit Options</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7" name="Rectangle 3"/>
          <p:cNvSpPr>
            <a:spLocks noGrp="1"/>
          </p:cNvSpPr>
          <p:nvPr>
            <p:ph idx="1"/>
          </p:nvPr>
        </p:nvSpPr>
        <p:spPr>
          <a:xfrm>
            <a:off x="391886" y="754083"/>
            <a:ext cx="7996928" cy="4240213"/>
          </a:xfrm>
        </p:spPr>
        <p:txBody>
          <a:bodyPr/>
          <a:lstStyle/>
          <a:p>
            <a:pPr>
              <a:lnSpc>
                <a:spcPct val="110000"/>
              </a:lnSpc>
              <a:buFont typeface="Arial" charset="0"/>
              <a:buNone/>
            </a:pPr>
            <a:endParaRPr lang="en-US" sz="1000" dirty="0">
              <a:solidFill>
                <a:srgbClr val="000000"/>
              </a:solidFill>
            </a:endParaRPr>
          </a:p>
          <a:p>
            <a:pPr>
              <a:lnSpc>
                <a:spcPct val="110000"/>
              </a:lnSpc>
            </a:pPr>
            <a:r>
              <a:rPr lang="en-US" sz="2100" b="1" dirty="0">
                <a:solidFill>
                  <a:srgbClr val="000000"/>
                </a:solidFill>
              </a:rPr>
              <a:t>Be honest about why you want to get out…</a:t>
            </a:r>
          </a:p>
          <a:p>
            <a:pPr lvl="1">
              <a:lnSpc>
                <a:spcPct val="110000"/>
              </a:lnSpc>
            </a:pPr>
            <a:r>
              <a:rPr lang="en-US" sz="1900" dirty="0"/>
              <a:t>Tired?</a:t>
            </a:r>
          </a:p>
          <a:p>
            <a:pPr lvl="1">
              <a:lnSpc>
                <a:spcPct val="110000"/>
              </a:lnSpc>
            </a:pPr>
            <a:r>
              <a:rPr lang="en-US" sz="1900" dirty="0"/>
              <a:t>Illness, too much risk, or your heart’s not in it </a:t>
            </a:r>
            <a:r>
              <a:rPr lang="en-US" sz="1900" dirty="0">
                <a:solidFill>
                  <a:srgbClr val="000000"/>
                </a:solidFill>
              </a:rPr>
              <a:t>anymore?</a:t>
            </a:r>
          </a:p>
          <a:p>
            <a:pPr>
              <a:lnSpc>
                <a:spcPct val="110000"/>
              </a:lnSpc>
            </a:pPr>
            <a:r>
              <a:rPr lang="en-US" sz="2100" b="1" dirty="0">
                <a:solidFill>
                  <a:srgbClr val="000000"/>
                </a:solidFill>
              </a:rPr>
              <a:t>Consider all options…</a:t>
            </a:r>
          </a:p>
          <a:p>
            <a:pPr lvl="1">
              <a:lnSpc>
                <a:spcPct val="110000"/>
              </a:lnSpc>
            </a:pPr>
            <a:r>
              <a:rPr lang="en-US" sz="1900" dirty="0"/>
              <a:t>Transfer (sell or gift) ownership to your kids</a:t>
            </a:r>
          </a:p>
          <a:p>
            <a:pPr lvl="1">
              <a:lnSpc>
                <a:spcPct val="110000"/>
              </a:lnSpc>
            </a:pPr>
            <a:r>
              <a:rPr lang="en-US" sz="1900" dirty="0"/>
              <a:t>Sell to key employee(s)</a:t>
            </a:r>
          </a:p>
          <a:p>
            <a:pPr lvl="1">
              <a:lnSpc>
                <a:spcPct val="110000"/>
              </a:lnSpc>
            </a:pPr>
            <a:r>
              <a:rPr lang="en-US" sz="1900" dirty="0"/>
              <a:t>Sell to a national or regional buyer</a:t>
            </a:r>
          </a:p>
          <a:p>
            <a:pPr lvl="1">
              <a:lnSpc>
                <a:spcPct val="110000"/>
              </a:lnSpc>
            </a:pPr>
            <a:r>
              <a:rPr lang="en-US" sz="1900" dirty="0"/>
              <a:t>Sell to a local music retailer</a:t>
            </a:r>
          </a:p>
          <a:p>
            <a:pPr lvl="1">
              <a:lnSpc>
                <a:spcPct val="110000"/>
              </a:lnSpc>
            </a:pPr>
            <a:r>
              <a:rPr lang="en-US" sz="1900" dirty="0"/>
              <a:t>Orderly liquidation</a:t>
            </a:r>
          </a:p>
          <a:p>
            <a:pPr lvl="1">
              <a:lnSpc>
                <a:spcPct val="110000"/>
              </a:lnSpc>
            </a:pPr>
            <a:r>
              <a:rPr lang="en-US" sz="1900" dirty="0"/>
              <a:t>Employee Stock Option Plan (ESOP)?</a:t>
            </a:r>
          </a:p>
        </p:txBody>
      </p:sp>
    </p:spTree>
    <p:extLst>
      <p:ext uri="{BB962C8B-B14F-4D97-AF65-F5344CB8AC3E}">
        <p14:creationId xmlns:p14="http://schemas.microsoft.com/office/powerpoint/2010/main" val="42834611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Strategies &amp; Tips</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4" name="Rectangle 3"/>
          <p:cNvSpPr>
            <a:spLocks noGrp="1"/>
          </p:cNvSpPr>
          <p:nvPr>
            <p:ph idx="1"/>
          </p:nvPr>
        </p:nvSpPr>
        <p:spPr>
          <a:xfrm>
            <a:off x="96200" y="1003321"/>
            <a:ext cx="9144000" cy="3503612"/>
          </a:xfrm>
        </p:spPr>
        <p:txBody>
          <a:bodyPr/>
          <a:lstStyle/>
          <a:p>
            <a:r>
              <a:rPr lang="en-US" sz="2300" dirty="0"/>
              <a:t>Plan early and don’t deny your own mortality</a:t>
            </a:r>
          </a:p>
          <a:p>
            <a:pPr>
              <a:lnSpc>
                <a:spcPct val="130000"/>
              </a:lnSpc>
            </a:pPr>
            <a:r>
              <a:rPr lang="en-US" sz="2300" dirty="0"/>
              <a:t>Avoid the “King Solomon” pitfall</a:t>
            </a:r>
          </a:p>
          <a:p>
            <a:pPr>
              <a:lnSpc>
                <a:spcPct val="130000"/>
              </a:lnSpc>
            </a:pPr>
            <a:r>
              <a:rPr lang="en-US" sz="2300" dirty="0"/>
              <a:t>Consider outside management for young heirs</a:t>
            </a:r>
          </a:p>
          <a:p>
            <a:pPr>
              <a:lnSpc>
                <a:spcPct val="130000"/>
              </a:lnSpc>
            </a:pPr>
            <a:r>
              <a:rPr lang="en-US" sz="2300" dirty="0"/>
              <a:t>Address technical issues, don’t over-promise &amp; revisit as things change</a:t>
            </a:r>
          </a:p>
          <a:p>
            <a:pPr>
              <a:lnSpc>
                <a:spcPct val="130000"/>
              </a:lnSpc>
            </a:pPr>
            <a:r>
              <a:rPr lang="en-US" sz="2300" dirty="0"/>
              <a:t>When selling, consider timing</a:t>
            </a:r>
          </a:p>
          <a:p>
            <a:pPr>
              <a:lnSpc>
                <a:spcPct val="130000"/>
              </a:lnSpc>
            </a:pPr>
            <a:r>
              <a:rPr lang="en-US" sz="2300" dirty="0"/>
              <a:t>Document profitability and stability</a:t>
            </a:r>
          </a:p>
          <a:p>
            <a:pPr>
              <a:lnSpc>
                <a:spcPct val="130000"/>
              </a:lnSpc>
            </a:pPr>
            <a:r>
              <a:rPr lang="en-US" sz="2300" dirty="0"/>
              <a:t>Determine a value and find the right buyer</a:t>
            </a:r>
          </a:p>
        </p:txBody>
      </p:sp>
    </p:spTree>
    <p:extLst>
      <p:ext uri="{BB962C8B-B14F-4D97-AF65-F5344CB8AC3E}">
        <p14:creationId xmlns:p14="http://schemas.microsoft.com/office/powerpoint/2010/main" val="414244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Part I</a:t>
            </a:r>
          </a:p>
        </p:txBody>
      </p:sp>
      <p:sp>
        <p:nvSpPr>
          <p:cNvPr id="5" name="Rectangle 3"/>
          <p:cNvSpPr>
            <a:spLocks noGrp="1"/>
          </p:cNvSpPr>
          <p:nvPr>
            <p:ph idx="1"/>
          </p:nvPr>
        </p:nvSpPr>
        <p:spPr>
          <a:xfrm>
            <a:off x="3252788" y="1379538"/>
            <a:ext cx="5891212" cy="3370262"/>
          </a:xfrm>
        </p:spPr>
        <p:txBody>
          <a:bodyPr lIns="90483" tIns="44447" rIns="90483" bIns="44447"/>
          <a:lstStyle/>
          <a:p>
            <a:pPr algn="ctr">
              <a:lnSpc>
                <a:spcPct val="80000"/>
              </a:lnSpc>
              <a:buFont typeface="Monotype Sorts"/>
              <a:buNone/>
              <a:defRPr/>
            </a:pPr>
            <a:r>
              <a:rPr lang="en-US" sz="6000" dirty="0">
                <a:solidFill>
                  <a:srgbClr val="000000"/>
                </a:solidFill>
                <a:effectLst>
                  <a:outerShdw blurRad="38100" dist="38100" dir="2700000" algn="tl">
                    <a:srgbClr val="C0C0C0"/>
                  </a:outerShdw>
                </a:effectLst>
              </a:rPr>
              <a:t>Business Valuation </a:t>
            </a:r>
            <a:r>
              <a:rPr lang="en-US" sz="6000" dirty="0" smtClean="0">
                <a:solidFill>
                  <a:srgbClr val="000000"/>
                </a:solidFill>
                <a:effectLst>
                  <a:outerShdw blurRad="38100" dist="38100" dir="2700000" algn="tl">
                    <a:srgbClr val="C0C0C0"/>
                  </a:outerShdw>
                </a:effectLst>
              </a:rPr>
              <a:t>Fundamentals</a:t>
            </a:r>
            <a:endParaRPr lang="en-US" sz="6000" b="1" dirty="0">
              <a:solidFill>
                <a:srgbClr val="000000"/>
              </a:solidFill>
              <a:effectLst>
                <a:outerShdw blurRad="38100" dist="38100" dir="2700000" algn="tl">
                  <a:srgbClr val="C0C0C0"/>
                </a:outerShdw>
              </a:effectLst>
            </a:endParaRPr>
          </a:p>
        </p:txBody>
      </p:sp>
      <p:pic>
        <p:nvPicPr>
          <p:cNvPr id="6" name="Picture 9" descr="adding machine on bk"/>
          <p:cNvPicPr>
            <a:picLocks noChangeAspect="1" noChangeArrowheads="1"/>
          </p:cNvPicPr>
          <p:nvPr/>
        </p:nvPicPr>
        <p:blipFill rotWithShape="1">
          <a:blip r:embed="rId2">
            <a:clrChange>
              <a:clrFrom>
                <a:srgbClr val="6FE926"/>
              </a:clrFrom>
              <a:clrTo>
                <a:srgbClr val="6FE926">
                  <a:alpha val="0"/>
                </a:srgbClr>
              </a:clrTo>
            </a:clrChange>
          </a:blip>
          <a:srcRect l="10991" t="10681" r="9619" b="10522"/>
          <a:stretch/>
        </p:blipFill>
        <p:spPr bwMode="auto">
          <a:xfrm>
            <a:off x="319314" y="1422401"/>
            <a:ext cx="3149600" cy="2452914"/>
          </a:xfrm>
          <a:prstGeom prst="roundRect">
            <a:avLst/>
          </a:prstGeom>
          <a:noFill/>
          <a:ln w="9525">
            <a:noFill/>
            <a:miter lim="800000"/>
            <a:headEnd/>
            <a:tailEnd/>
          </a:ln>
        </p:spPr>
      </p:pic>
    </p:spTree>
    <p:extLst>
      <p:ext uri="{BB962C8B-B14F-4D97-AF65-F5344CB8AC3E}">
        <p14:creationId xmlns:p14="http://schemas.microsoft.com/office/powerpoint/2010/main" val="2240561784"/>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dirty="0" smtClean="0">
                <a:latin typeface="+mn-lt"/>
                <a:ea typeface="+mj-ea"/>
              </a:rPr>
              <a:t>Need more help?</a:t>
            </a:r>
          </a:p>
        </p:txBody>
      </p:sp>
      <p:sp>
        <p:nvSpPr>
          <p:cNvPr id="3" name="TextBox 2"/>
          <p:cNvSpPr txBox="1"/>
          <p:nvPr/>
        </p:nvSpPr>
        <p:spPr>
          <a:xfrm>
            <a:off x="5271870" y="519638"/>
            <a:ext cx="184666" cy="369332"/>
          </a:xfrm>
          <a:prstGeom prst="rect">
            <a:avLst/>
          </a:prstGeom>
          <a:noFill/>
        </p:spPr>
        <p:txBody>
          <a:bodyPr wrap="none" rtlCol="0">
            <a:spAutoFit/>
          </a:bodyPr>
          <a:lstStyle/>
          <a:p>
            <a:endParaRPr lang="en-US" dirty="0"/>
          </a:p>
        </p:txBody>
      </p:sp>
      <p:sp>
        <p:nvSpPr>
          <p:cNvPr id="6" name="Rectangle 3"/>
          <p:cNvSpPr>
            <a:spLocks noChangeArrowheads="1"/>
          </p:cNvSpPr>
          <p:nvPr/>
        </p:nvSpPr>
        <p:spPr bwMode="auto">
          <a:xfrm>
            <a:off x="304800" y="3922714"/>
            <a:ext cx="8610600" cy="1139152"/>
          </a:xfrm>
          <a:prstGeom prst="rect">
            <a:avLst/>
          </a:prstGeom>
          <a:noFill/>
          <a:ln w="12700">
            <a:noFill/>
            <a:miter lim="800000"/>
            <a:headEnd/>
            <a:tailEnd/>
          </a:ln>
          <a:effectLst/>
        </p:spPr>
        <p:txBody>
          <a:bodyPr lIns="90483" tIns="44447" rIns="90483" bIns="44447">
            <a:spAutoFit/>
          </a:bodyPr>
          <a:lstStyle/>
          <a:p>
            <a:pPr algn="ctr" eaLnBrk="0" hangingPunct="0">
              <a:defRPr/>
            </a:pPr>
            <a:r>
              <a:rPr lang="en-US" sz="3200" b="1" dirty="0">
                <a:effectLst>
                  <a:outerShdw blurRad="38100" dist="38100" dir="2700000" algn="tl">
                    <a:srgbClr val="C0C0C0"/>
                  </a:outerShdw>
                </a:effectLst>
                <a:latin typeface="Tahoma" pitchFamily="34" charset="0"/>
              </a:rPr>
              <a:t>Contact</a:t>
            </a:r>
            <a:r>
              <a:rPr lang="en-US" sz="3200" b="1" dirty="0">
                <a:solidFill>
                  <a:srgbClr val="081D58"/>
                </a:solidFill>
                <a:effectLst>
                  <a:outerShdw blurRad="38100" dist="38100" dir="2700000" algn="tl">
                    <a:srgbClr val="C0C0C0"/>
                  </a:outerShdw>
                </a:effectLst>
                <a:latin typeface="Tahoma" pitchFamily="34" charset="0"/>
              </a:rPr>
              <a:t> </a:t>
            </a:r>
            <a:r>
              <a:rPr lang="en-US" sz="3600" b="1" dirty="0">
                <a:solidFill>
                  <a:srgbClr val="1C4DB2"/>
                </a:solidFill>
                <a:effectLst>
                  <a:outerShdw blurRad="38100" dist="38100" dir="2700000" algn="tl">
                    <a:srgbClr val="C0C0C0"/>
                  </a:outerShdw>
                </a:effectLst>
                <a:latin typeface="Tahoma" pitchFamily="34" charset="0"/>
              </a:rPr>
              <a:t>Jen Lowe </a:t>
            </a:r>
            <a:r>
              <a:rPr lang="en-US" sz="3200" b="1" dirty="0">
                <a:effectLst>
                  <a:outerShdw blurRad="38100" dist="38100" dir="2700000" algn="tl">
                    <a:srgbClr val="C0C0C0"/>
                  </a:outerShdw>
                </a:effectLst>
                <a:latin typeface="Tahoma" pitchFamily="34" charset="0"/>
              </a:rPr>
              <a:t>after this seminar</a:t>
            </a:r>
          </a:p>
          <a:p>
            <a:pPr algn="ctr" eaLnBrk="0" hangingPunct="0">
              <a:defRPr/>
            </a:pPr>
            <a:r>
              <a:rPr lang="en-US" sz="3200" b="1" dirty="0">
                <a:effectLst>
                  <a:outerShdw blurRad="38100" dist="38100" dir="2700000" algn="tl">
                    <a:srgbClr val="C0C0C0"/>
                  </a:outerShdw>
                </a:effectLst>
                <a:latin typeface="Tahoma" pitchFamily="34" charset="0"/>
              </a:rPr>
              <a:t>to set up a meeting time</a:t>
            </a:r>
          </a:p>
        </p:txBody>
      </p:sp>
      <p:pic>
        <p:nvPicPr>
          <p:cNvPr id="7" name="Picture 4" descr="FKCO-LOGO-WHITE"/>
          <p:cNvPicPr>
            <a:picLocks noChangeAspect="1" noChangeArrowheads="1"/>
          </p:cNvPicPr>
          <p:nvPr/>
        </p:nvPicPr>
        <p:blipFill>
          <a:blip r:embed="rId2"/>
          <a:srcRect/>
          <a:stretch>
            <a:fillRect/>
          </a:stretch>
        </p:blipFill>
        <p:spPr bwMode="auto">
          <a:xfrm>
            <a:off x="1252539" y="1377950"/>
            <a:ext cx="6378575" cy="2368550"/>
          </a:xfrm>
          <a:prstGeom prst="rect">
            <a:avLst/>
          </a:prstGeom>
          <a:noFill/>
          <a:ln w="9525">
            <a:noFill/>
            <a:miter lim="800000"/>
            <a:headEnd/>
            <a:tailEnd/>
          </a:ln>
        </p:spPr>
      </p:pic>
    </p:spTree>
    <p:extLst>
      <p:ext uri="{BB962C8B-B14F-4D97-AF65-F5344CB8AC3E}">
        <p14:creationId xmlns:p14="http://schemas.microsoft.com/office/powerpoint/2010/main" val="1510172525"/>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106"/>
        </a:solidFill>
        <a:effectLst/>
      </p:bgPr>
    </p:bg>
    <p:spTree>
      <p:nvGrpSpPr>
        <p:cNvPr id="1" name=""/>
        <p:cNvGrpSpPr/>
        <p:nvPr/>
      </p:nvGrpSpPr>
      <p:grpSpPr>
        <a:xfrm>
          <a:off x="0" y="0"/>
          <a:ext cx="0" cy="0"/>
          <a:chOff x="0" y="0"/>
          <a:chExt cx="0" cy="0"/>
        </a:xfrm>
      </p:grpSpPr>
      <p:sp>
        <p:nvSpPr>
          <p:cNvPr id="243714" name="AutoShape 3"/>
          <p:cNvSpPr>
            <a:spLocks noChangeArrowheads="1"/>
          </p:cNvSpPr>
          <p:nvPr/>
        </p:nvSpPr>
        <p:spPr bwMode="auto">
          <a:xfrm>
            <a:off x="7239000" y="2058989"/>
            <a:ext cx="2590800" cy="1296987"/>
          </a:xfrm>
          <a:prstGeom prst="roundRect">
            <a:avLst>
              <a:gd name="adj" fmla="val 16667"/>
            </a:avLst>
          </a:prstGeom>
          <a:noFill/>
          <a:ln w="12700">
            <a:solidFill>
              <a:srgbClr val="CC99FF">
                <a:alpha val="20000"/>
              </a:srgbClr>
            </a:solidFill>
            <a:round/>
            <a:headEnd/>
            <a:tailEnd/>
          </a:ln>
        </p:spPr>
        <p:txBody>
          <a:bodyPr wrap="none" lIns="91435" tIns="45718" rIns="91435" bIns="45718" anchor="ctr"/>
          <a:lstStyle/>
          <a:p>
            <a:endParaRPr lang="en-US"/>
          </a:p>
        </p:txBody>
      </p:sp>
      <p:sp>
        <p:nvSpPr>
          <p:cNvPr id="243715" name="AutoShape 4"/>
          <p:cNvSpPr>
            <a:spLocks noChangeArrowheads="1"/>
          </p:cNvSpPr>
          <p:nvPr/>
        </p:nvSpPr>
        <p:spPr bwMode="auto">
          <a:xfrm rot="5400000">
            <a:off x="6514307" y="2651919"/>
            <a:ext cx="1830388" cy="2362200"/>
          </a:xfrm>
          <a:prstGeom prst="roundRect">
            <a:avLst>
              <a:gd name="adj" fmla="val 16667"/>
            </a:avLst>
          </a:prstGeom>
          <a:noFill/>
          <a:ln w="12700">
            <a:solidFill>
              <a:schemeClr val="tx1">
                <a:alpha val="20000"/>
              </a:schemeClr>
            </a:solidFill>
            <a:round/>
            <a:headEnd/>
            <a:tailEnd/>
          </a:ln>
        </p:spPr>
        <p:txBody>
          <a:bodyPr rot="10800000" vert="eaVert" wrap="none" lIns="91435" tIns="45718" rIns="91435" bIns="45718" anchor="ctr"/>
          <a:lstStyle/>
          <a:p>
            <a:pPr algn="ctr" eaLnBrk="0" hangingPunct="0"/>
            <a:endParaRPr lang="en-US" sz="2400">
              <a:latin typeface="Times New Roman" pitchFamily="18" charset="0"/>
            </a:endParaRPr>
          </a:p>
        </p:txBody>
      </p:sp>
      <p:sp>
        <p:nvSpPr>
          <p:cNvPr id="243716" name="AutoShape 5"/>
          <p:cNvSpPr>
            <a:spLocks noChangeArrowheads="1"/>
          </p:cNvSpPr>
          <p:nvPr/>
        </p:nvSpPr>
        <p:spPr bwMode="auto">
          <a:xfrm rot="5400000">
            <a:off x="8236744" y="3863181"/>
            <a:ext cx="573088" cy="739775"/>
          </a:xfrm>
          <a:prstGeom prst="roundRect">
            <a:avLst>
              <a:gd name="adj" fmla="val 16667"/>
            </a:avLst>
          </a:prstGeom>
          <a:noFill/>
          <a:ln w="12700">
            <a:solidFill>
              <a:schemeClr val="tx1">
                <a:alpha val="20000"/>
              </a:schemeClr>
            </a:solidFill>
            <a:round/>
            <a:headEnd/>
            <a:tailEnd/>
          </a:ln>
        </p:spPr>
        <p:txBody>
          <a:bodyPr rot="10800000" vert="eaVert" wrap="none" lIns="91435" tIns="45718" rIns="91435" bIns="45718" anchor="ctr"/>
          <a:lstStyle/>
          <a:p>
            <a:pPr algn="ctr" eaLnBrk="0" hangingPunct="0"/>
            <a:endParaRPr lang="en-US" sz="2400">
              <a:latin typeface="Times New Roman" pitchFamily="18" charset="0"/>
            </a:endParaRPr>
          </a:p>
        </p:txBody>
      </p:sp>
      <p:sp>
        <p:nvSpPr>
          <p:cNvPr id="243717" name="AutoShape 6"/>
          <p:cNvSpPr>
            <a:spLocks noChangeArrowheads="1"/>
          </p:cNvSpPr>
          <p:nvPr/>
        </p:nvSpPr>
        <p:spPr bwMode="auto">
          <a:xfrm rot="5400000">
            <a:off x="6484145" y="2204245"/>
            <a:ext cx="573087" cy="739775"/>
          </a:xfrm>
          <a:prstGeom prst="roundRect">
            <a:avLst>
              <a:gd name="adj" fmla="val 16667"/>
            </a:avLst>
          </a:prstGeom>
          <a:noFill/>
          <a:ln w="12700">
            <a:solidFill>
              <a:schemeClr val="tx1">
                <a:alpha val="20000"/>
              </a:schemeClr>
            </a:solidFill>
            <a:round/>
            <a:headEnd/>
            <a:tailEnd/>
          </a:ln>
        </p:spPr>
        <p:txBody>
          <a:bodyPr rot="10800000" vert="eaVert" wrap="none" lIns="91435" tIns="45718" rIns="91435" bIns="45718" anchor="ctr"/>
          <a:lstStyle/>
          <a:p>
            <a:pPr algn="ctr" eaLnBrk="0" hangingPunct="0"/>
            <a:endParaRPr lang="en-US" sz="2400">
              <a:latin typeface="Times New Roman" pitchFamily="18" charset="0"/>
            </a:endParaRPr>
          </a:p>
        </p:txBody>
      </p:sp>
      <p:sp>
        <p:nvSpPr>
          <p:cNvPr id="243718" name="Rectangle 7"/>
          <p:cNvSpPr>
            <a:spLocks noChangeArrowheads="1"/>
          </p:cNvSpPr>
          <p:nvPr/>
        </p:nvSpPr>
        <p:spPr bwMode="auto">
          <a:xfrm>
            <a:off x="0" y="219075"/>
            <a:ext cx="9144000" cy="600075"/>
          </a:xfrm>
          <a:prstGeom prst="rect">
            <a:avLst/>
          </a:prstGeom>
          <a:noFill/>
          <a:ln w="12700">
            <a:noFill/>
            <a:miter lim="800000"/>
            <a:headEnd/>
            <a:tailEnd/>
          </a:ln>
        </p:spPr>
        <p:txBody>
          <a:bodyPr lIns="90483" tIns="44447" rIns="90483" bIns="44447"/>
          <a:lstStyle/>
          <a:p>
            <a:pPr algn="ctr" defTabSz="457175" eaLnBrk="0" hangingPunct="0">
              <a:lnSpc>
                <a:spcPct val="90000"/>
              </a:lnSpc>
              <a:spcBef>
                <a:spcPct val="20000"/>
              </a:spcBef>
            </a:pPr>
            <a:r>
              <a:rPr lang="en-US" sz="5200" b="1">
                <a:latin typeface="Tahoma" pitchFamily="34" charset="0"/>
              </a:rPr>
              <a:t>Thanks RPMDA!  Any questions?</a:t>
            </a:r>
          </a:p>
        </p:txBody>
      </p:sp>
      <p:pic>
        <p:nvPicPr>
          <p:cNvPr id="243719" name="Picture 15" descr="slipknot-3"/>
          <p:cNvPicPr>
            <a:picLocks noChangeAspect="1" noChangeArrowheads="1"/>
          </p:cNvPicPr>
          <p:nvPr/>
        </p:nvPicPr>
        <p:blipFill>
          <a:blip r:embed="rId3"/>
          <a:srcRect/>
          <a:stretch>
            <a:fillRect/>
          </a:stretch>
        </p:blipFill>
        <p:spPr bwMode="auto">
          <a:xfrm>
            <a:off x="0" y="1"/>
            <a:ext cx="9144000" cy="5148263"/>
          </a:xfrm>
          <a:prstGeom prst="rect">
            <a:avLst/>
          </a:prstGeom>
          <a:noFill/>
          <a:ln w="9525">
            <a:noFill/>
            <a:miter lim="800000"/>
            <a:headEnd/>
            <a:tailEnd/>
          </a:ln>
        </p:spPr>
      </p:pic>
      <p:sp>
        <p:nvSpPr>
          <p:cNvPr id="243720" name="WordArt 8"/>
          <p:cNvSpPr>
            <a:spLocks noChangeArrowheads="1" noChangeShapeType="1" noTextEdit="1"/>
          </p:cNvSpPr>
          <p:nvPr/>
        </p:nvSpPr>
        <p:spPr bwMode="auto">
          <a:xfrm>
            <a:off x="4830763" y="4500563"/>
            <a:ext cx="3867150" cy="647700"/>
          </a:xfrm>
          <a:prstGeom prst="rect">
            <a:avLst/>
          </a:prstGeom>
        </p:spPr>
        <p:txBody>
          <a:bodyPr wrap="none" lIns="91435" tIns="45718" rIns="91435" bIns="45718"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Any Questions?</a:t>
            </a: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580571" y="1117600"/>
            <a:ext cx="8031617" cy="3389763"/>
          </a:xfrm>
          <a:prstGeom prst="rect">
            <a:avLst/>
          </a:prstGeom>
          <a:noFill/>
          <a:ln w="12700">
            <a:noFill/>
            <a:miter lim="800000"/>
            <a:headEnd/>
            <a:tailEnd/>
          </a:ln>
          <a:effectLst/>
        </p:spPr>
        <p:txBody>
          <a:bodyPr lIns="90483" tIns="44447" rIns="90483" bIns="44447"/>
          <a:lstStyle/>
          <a:p>
            <a:pPr algn="ctr" defTabSz="457175" eaLnBrk="0" hangingPunct="0">
              <a:lnSpc>
                <a:spcPct val="90000"/>
              </a:lnSpc>
              <a:spcBef>
                <a:spcPct val="20000"/>
              </a:spcBef>
              <a:defRPr/>
            </a:pPr>
            <a:r>
              <a:rPr lang="en-US" sz="3600" dirty="0">
                <a:effectLst>
                  <a:outerShdw blurRad="38100" dist="38100" dir="2700000" algn="tl">
                    <a:srgbClr val="C0C0C0"/>
                  </a:outerShdw>
                </a:effectLst>
                <a:latin typeface="Goudy BoldOsF"/>
              </a:rPr>
              <a:t>“October. This is one of the dangerous months to speculate in stocks. The others are July, January, September, April, November, May, March, June, December, August &amp; February.”</a:t>
            </a:r>
          </a:p>
          <a:p>
            <a:pPr algn="ctr" defTabSz="457175" eaLnBrk="0" hangingPunct="0">
              <a:lnSpc>
                <a:spcPct val="90000"/>
              </a:lnSpc>
              <a:spcBef>
                <a:spcPct val="20000"/>
              </a:spcBef>
              <a:defRPr/>
            </a:pPr>
            <a:r>
              <a:rPr lang="en-US" sz="3600" b="1" dirty="0">
                <a:effectLst>
                  <a:outerShdw blurRad="38100" dist="38100" dir="2700000" algn="tl">
                    <a:srgbClr val="C0C0C0"/>
                  </a:outerShdw>
                </a:effectLst>
                <a:latin typeface="Goudy BoldOsF"/>
              </a:rPr>
              <a:t>Mark Twain</a:t>
            </a:r>
            <a:endParaRPr lang="en-US" sz="4000" b="1" dirty="0">
              <a:effectLst>
                <a:outerShdw blurRad="38100" dist="38100" dir="2700000" algn="tl">
                  <a:srgbClr val="C0C0C0"/>
                </a:outerShdw>
              </a:effectLst>
              <a:latin typeface="Goudy BoldOsF"/>
            </a:endParaRPr>
          </a:p>
        </p:txBody>
      </p:sp>
    </p:spTree>
    <p:extLst>
      <p:ext uri="{BB962C8B-B14F-4D97-AF65-F5344CB8AC3E}">
        <p14:creationId xmlns:p14="http://schemas.microsoft.com/office/powerpoint/2010/main" val="33100655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a Business Valuation?</a:t>
            </a:r>
          </a:p>
        </p:txBody>
      </p:sp>
      <p:sp>
        <p:nvSpPr>
          <p:cNvPr id="3" name="Rectangle 3"/>
          <p:cNvSpPr>
            <a:spLocks noGrp="1"/>
          </p:cNvSpPr>
          <p:nvPr>
            <p:ph idx="1"/>
          </p:nvPr>
        </p:nvSpPr>
        <p:spPr>
          <a:xfrm>
            <a:off x="273051" y="1088571"/>
            <a:ext cx="4087813" cy="3818393"/>
          </a:xfrm>
        </p:spPr>
        <p:txBody>
          <a:bodyPr lIns="90483" tIns="44447" rIns="90483" bIns="44447"/>
          <a:lstStyle/>
          <a:p>
            <a:pPr marL="0" indent="0">
              <a:buNone/>
            </a:pPr>
            <a:r>
              <a:rPr lang="en-US" sz="2700" dirty="0"/>
              <a:t>Process of gathering </a:t>
            </a:r>
            <a:r>
              <a:rPr lang="en-US" sz="2700" b="1" dirty="0"/>
              <a:t>financial</a:t>
            </a:r>
            <a:r>
              <a:rPr lang="en-US" sz="2700" dirty="0"/>
              <a:t>, </a:t>
            </a:r>
            <a:r>
              <a:rPr lang="en-US" sz="2700" b="1" dirty="0"/>
              <a:t>economic</a:t>
            </a:r>
            <a:r>
              <a:rPr lang="en-US" sz="2700" dirty="0"/>
              <a:t> </a:t>
            </a:r>
            <a:br>
              <a:rPr lang="en-US" sz="2700" dirty="0"/>
            </a:br>
            <a:r>
              <a:rPr lang="en-US" sz="2700" dirty="0"/>
              <a:t>and </a:t>
            </a:r>
            <a:r>
              <a:rPr lang="en-US" sz="2700" b="1" dirty="0"/>
              <a:t>industry</a:t>
            </a:r>
            <a:r>
              <a:rPr lang="en-US" sz="2700" dirty="0"/>
              <a:t> data to establish a dollar value of an interest in a business through quantitative and qualitative </a:t>
            </a:r>
            <a:r>
              <a:rPr lang="en-US" sz="2700" dirty="0" smtClean="0"/>
              <a:t>analysis</a:t>
            </a:r>
            <a:endParaRPr lang="en-US" sz="2700" dirty="0"/>
          </a:p>
        </p:txBody>
      </p:sp>
      <p:pic>
        <p:nvPicPr>
          <p:cNvPr id="4" name="Picture 6" descr="Retail store"/>
          <p:cNvPicPr>
            <a:picLocks noChangeAspect="1" noChangeArrowheads="1"/>
          </p:cNvPicPr>
          <p:nvPr/>
        </p:nvPicPr>
        <p:blipFill>
          <a:blip r:embed="rId2">
            <a:clrChange>
              <a:clrFrom>
                <a:srgbClr val="D61872"/>
              </a:clrFrom>
              <a:clrTo>
                <a:srgbClr val="D61872">
                  <a:alpha val="0"/>
                </a:srgbClr>
              </a:clrTo>
            </a:clrChange>
          </a:blip>
          <a:srcRect/>
          <a:stretch>
            <a:fillRect/>
          </a:stretch>
        </p:blipFill>
        <p:spPr bwMode="auto">
          <a:xfrm>
            <a:off x="4343400" y="1088571"/>
            <a:ext cx="4656138" cy="3657600"/>
          </a:xfrm>
          <a:prstGeom prst="rect">
            <a:avLst/>
          </a:prstGeom>
          <a:noFill/>
          <a:ln w="9525">
            <a:noFill/>
            <a:miter lim="800000"/>
            <a:headEnd/>
            <a:tailEnd/>
          </a:ln>
        </p:spPr>
      </p:pic>
    </p:spTree>
    <p:extLst>
      <p:ext uri="{BB962C8B-B14F-4D97-AF65-F5344CB8AC3E}">
        <p14:creationId xmlns:p14="http://schemas.microsoft.com/office/powerpoint/2010/main" val="35829779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a Business Valuation?</a:t>
            </a:r>
          </a:p>
        </p:txBody>
      </p:sp>
      <p:sp>
        <p:nvSpPr>
          <p:cNvPr id="6" name="Rectangle 3"/>
          <p:cNvSpPr txBox="1">
            <a:spLocks/>
          </p:cNvSpPr>
          <p:nvPr/>
        </p:nvSpPr>
        <p:spPr bwMode="auto">
          <a:xfrm>
            <a:off x="327087" y="952717"/>
            <a:ext cx="588816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3" tIns="44447" rIns="90483" bIns="44447" numCol="1" anchor="t" anchorCtr="0" compatLnSpc="1">
            <a:prstTxWarp prst="textNoShape">
              <a:avLst/>
            </a:prstTxWarp>
          </a:bodyPr>
          <a:lstStyle>
            <a:lvl1pPr marL="306684" indent="-306684" algn="l" defTabSz="816832" rtl="0" eaLnBrk="0" fontAlgn="base" hangingPunct="0">
              <a:spcBef>
                <a:spcPct val="20000"/>
              </a:spcBef>
              <a:spcAft>
                <a:spcPct val="0"/>
              </a:spcAft>
              <a:buChar char="•"/>
              <a:defRPr sz="2900">
                <a:solidFill>
                  <a:schemeClr val="tx1"/>
                </a:solidFill>
                <a:latin typeface="+mn-lt"/>
                <a:ea typeface="ＭＳ Ｐゴシック" charset="0"/>
                <a:cs typeface="+mn-cs"/>
              </a:defRPr>
            </a:lvl1pPr>
            <a:lvl2pPr marL="663986" indent="-256066" algn="l" defTabSz="816832" rtl="0" eaLnBrk="0" fontAlgn="base" hangingPunct="0">
              <a:spcBef>
                <a:spcPct val="20000"/>
              </a:spcBef>
              <a:spcAft>
                <a:spcPct val="0"/>
              </a:spcAft>
              <a:buChar char="–"/>
              <a:defRPr sz="2500">
                <a:solidFill>
                  <a:schemeClr val="tx1"/>
                </a:solidFill>
                <a:latin typeface="+mn-lt"/>
                <a:ea typeface="+mn-ea"/>
                <a:cs typeface="+mn-cs"/>
              </a:defRPr>
            </a:lvl2pPr>
            <a:lvl3pPr marL="1021288" indent="-204456" algn="l" defTabSz="816832" rtl="0" eaLnBrk="0" fontAlgn="base" hangingPunct="0">
              <a:spcBef>
                <a:spcPct val="20000"/>
              </a:spcBef>
              <a:spcAft>
                <a:spcPct val="0"/>
              </a:spcAft>
              <a:buChar char="•"/>
              <a:defRPr sz="2100">
                <a:solidFill>
                  <a:schemeClr val="tx1"/>
                </a:solidFill>
                <a:latin typeface="+mn-lt"/>
                <a:ea typeface="+mn-ea"/>
                <a:cs typeface="+mn-cs"/>
              </a:defRPr>
            </a:lvl3pPr>
            <a:lvl4pPr marL="1429207" indent="-204456" algn="l" defTabSz="816832" rtl="0" eaLnBrk="0" fontAlgn="base" hangingPunct="0">
              <a:spcBef>
                <a:spcPct val="20000"/>
              </a:spcBef>
              <a:spcAft>
                <a:spcPct val="0"/>
              </a:spcAft>
              <a:buChar char="–"/>
              <a:defRPr sz="1800">
                <a:solidFill>
                  <a:schemeClr val="tx1"/>
                </a:solidFill>
                <a:latin typeface="+mn-lt"/>
                <a:ea typeface="+mn-ea"/>
                <a:cs typeface="+mn-cs"/>
              </a:defRPr>
            </a:lvl4pPr>
            <a:lvl5pPr marL="1837127" indent="-203464" algn="l" defTabSz="816832" rtl="0" eaLnBrk="0" fontAlgn="base" hangingPunct="0">
              <a:spcBef>
                <a:spcPct val="20000"/>
              </a:spcBef>
              <a:spcAft>
                <a:spcPct val="0"/>
              </a:spcAft>
              <a:buChar char="»"/>
              <a:defRPr sz="1800">
                <a:solidFill>
                  <a:schemeClr val="tx1"/>
                </a:solidFill>
                <a:latin typeface="+mn-lt"/>
                <a:ea typeface="+mn-ea"/>
                <a:cs typeface="+mn-cs"/>
              </a:defRPr>
            </a:lvl5pPr>
            <a:lvl6pPr marL="2122969" indent="-203464" algn="l" defTabSz="816832" rtl="0" fontAlgn="base">
              <a:spcBef>
                <a:spcPct val="20000"/>
              </a:spcBef>
              <a:spcAft>
                <a:spcPct val="0"/>
              </a:spcAft>
              <a:buChar char="»"/>
              <a:defRPr sz="1800">
                <a:solidFill>
                  <a:schemeClr val="tx1"/>
                </a:solidFill>
                <a:latin typeface="+mn-lt"/>
                <a:ea typeface="+mn-ea"/>
                <a:cs typeface="+mn-cs"/>
              </a:defRPr>
            </a:lvl6pPr>
            <a:lvl7pPr marL="2408810" indent="-203464" algn="l" defTabSz="816832" rtl="0" fontAlgn="base">
              <a:spcBef>
                <a:spcPct val="20000"/>
              </a:spcBef>
              <a:spcAft>
                <a:spcPct val="0"/>
              </a:spcAft>
              <a:buChar char="»"/>
              <a:defRPr sz="1800">
                <a:solidFill>
                  <a:schemeClr val="tx1"/>
                </a:solidFill>
                <a:latin typeface="+mn-lt"/>
                <a:ea typeface="+mn-ea"/>
                <a:cs typeface="+mn-cs"/>
              </a:defRPr>
            </a:lvl7pPr>
            <a:lvl8pPr marL="2694651" indent="-203464" algn="l" defTabSz="816832" rtl="0" fontAlgn="base">
              <a:spcBef>
                <a:spcPct val="20000"/>
              </a:spcBef>
              <a:spcAft>
                <a:spcPct val="0"/>
              </a:spcAft>
              <a:buChar char="»"/>
              <a:defRPr sz="1800">
                <a:solidFill>
                  <a:schemeClr val="tx1"/>
                </a:solidFill>
                <a:latin typeface="+mn-lt"/>
                <a:ea typeface="+mn-ea"/>
                <a:cs typeface="+mn-cs"/>
              </a:defRPr>
            </a:lvl8pPr>
            <a:lvl9pPr marL="2980493" indent="-203464" algn="l" defTabSz="816832" rtl="0" fontAlgn="base">
              <a:spcBef>
                <a:spcPct val="20000"/>
              </a:spcBef>
              <a:spcAft>
                <a:spcPct val="0"/>
              </a:spcAft>
              <a:buChar char="»"/>
              <a:defRPr sz="1800">
                <a:solidFill>
                  <a:schemeClr val="tx1"/>
                </a:solidFill>
                <a:latin typeface="+mn-lt"/>
                <a:ea typeface="+mn-ea"/>
                <a:cs typeface="+mn-cs"/>
              </a:defRPr>
            </a:lvl9pPr>
          </a:lstStyle>
          <a:p>
            <a:pPr marL="0" indent="0">
              <a:buFontTx/>
              <a:buNone/>
            </a:pPr>
            <a:r>
              <a:rPr lang="en-US" sz="3100" dirty="0" smtClean="0"/>
              <a:t>The process of establishing the value of both </a:t>
            </a:r>
            <a:r>
              <a:rPr lang="en-US" sz="3100" b="1" dirty="0" smtClean="0">
                <a:solidFill>
                  <a:srgbClr val="000000"/>
                </a:solidFill>
              </a:rPr>
              <a:t>tangible</a:t>
            </a:r>
            <a:r>
              <a:rPr lang="en-US" sz="3100" dirty="0" smtClean="0">
                <a:solidFill>
                  <a:srgbClr val="324CB2"/>
                </a:solidFill>
              </a:rPr>
              <a:t> </a:t>
            </a:r>
            <a:r>
              <a:rPr lang="en-US" sz="3100" dirty="0" smtClean="0"/>
              <a:t>assets (such as store fixtures, office equipment, rental instrument pools) and </a:t>
            </a:r>
            <a:r>
              <a:rPr lang="en-US" sz="3100" b="1" dirty="0" smtClean="0">
                <a:solidFill>
                  <a:srgbClr val="000000"/>
                </a:solidFill>
              </a:rPr>
              <a:t>intangible</a:t>
            </a:r>
            <a:r>
              <a:rPr lang="en-US" sz="3100" dirty="0" smtClean="0"/>
              <a:t> assets (customer lists, vendor product lines, trademarks, goodwill) assets.</a:t>
            </a:r>
            <a:endParaRPr lang="en-US" sz="3100" dirty="0"/>
          </a:p>
        </p:txBody>
      </p:sp>
      <p:graphicFrame>
        <p:nvGraphicFramePr>
          <p:cNvPr id="7" name="Content Placeholder 6"/>
          <p:cNvGraphicFramePr>
            <a:graphicFrameLocks noGrp="1" noChangeAspect="1"/>
          </p:cNvGraphicFramePr>
          <p:nvPr>
            <p:ph sz="half" idx="4294967295"/>
            <p:extLst>
              <p:ext uri="{D42A27DB-BD31-4B8C-83A1-F6EECF244321}">
                <p14:modId xmlns:p14="http://schemas.microsoft.com/office/powerpoint/2010/main" val="72457166"/>
              </p:ext>
            </p:extLst>
          </p:nvPr>
        </p:nvGraphicFramePr>
        <p:xfrm>
          <a:off x="6215250" y="952716"/>
          <a:ext cx="2652979" cy="3937001"/>
        </p:xfrm>
        <a:graphic>
          <a:graphicData uri="http://schemas.openxmlformats.org/presentationml/2006/ole">
            <mc:AlternateContent xmlns:mc="http://schemas.openxmlformats.org/markup-compatibility/2006">
              <mc:Choice xmlns:v="urn:schemas-microsoft-com:vml" Requires="v">
                <p:oleObj spid="_x0000_s199727" name="Bitmap Image" r:id="rId3" imgW="3648584" imgH="5161905" progId="PBrush">
                  <p:embed/>
                </p:oleObj>
              </mc:Choice>
              <mc:Fallback>
                <p:oleObj name="Bitmap Image" r:id="rId3" imgW="3648584" imgH="516190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250" y="952716"/>
                        <a:ext cx="2652979" cy="393700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52430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What is a Business Valuation?</a:t>
            </a:r>
          </a:p>
        </p:txBody>
      </p:sp>
      <p:sp>
        <p:nvSpPr>
          <p:cNvPr id="5" name="Rectangle 3"/>
          <p:cNvSpPr>
            <a:spLocks noGrp="1"/>
          </p:cNvSpPr>
          <p:nvPr>
            <p:ph idx="1"/>
          </p:nvPr>
        </p:nvSpPr>
        <p:spPr>
          <a:xfrm>
            <a:off x="290287" y="1293814"/>
            <a:ext cx="4359275" cy="3568699"/>
          </a:xfrm>
        </p:spPr>
        <p:txBody>
          <a:bodyPr lIns="90483" tIns="44447" rIns="90483" bIns="44447"/>
          <a:lstStyle/>
          <a:p>
            <a:pPr marL="0" indent="0">
              <a:buNone/>
            </a:pPr>
            <a:r>
              <a:rPr lang="en-US" sz="3600" dirty="0"/>
              <a:t>An </a:t>
            </a:r>
            <a:r>
              <a:rPr lang="en-US" sz="3600" b="1" dirty="0"/>
              <a:t>estimation </a:t>
            </a:r>
            <a:br>
              <a:rPr lang="en-US" sz="3600" b="1" dirty="0"/>
            </a:br>
            <a:r>
              <a:rPr lang="en-US" sz="3600" b="1" dirty="0"/>
              <a:t>of the dollar value</a:t>
            </a:r>
            <a:r>
              <a:rPr lang="en-US" sz="3600" dirty="0"/>
              <a:t> of a given business ownership interest </a:t>
            </a:r>
            <a:br>
              <a:rPr lang="en-US" sz="3600" dirty="0"/>
            </a:br>
            <a:r>
              <a:rPr lang="en-US" sz="3600" dirty="0"/>
              <a:t>at a specific point in time.</a:t>
            </a:r>
          </a:p>
        </p:txBody>
      </p:sp>
      <p:pic>
        <p:nvPicPr>
          <p:cNvPr id="8" name="Picture 4" descr="broken piggybank"/>
          <p:cNvPicPr>
            <a:picLocks noChangeAspect="1" noChangeArrowheads="1"/>
          </p:cNvPicPr>
          <p:nvPr/>
        </p:nvPicPr>
        <p:blipFill rotWithShape="1">
          <a:blip r:embed="rId2">
            <a:clrChange>
              <a:clrFrom>
                <a:srgbClr val="6FE926"/>
              </a:clrFrom>
              <a:clrTo>
                <a:srgbClr val="6FE926">
                  <a:alpha val="0"/>
                </a:srgbClr>
              </a:clrTo>
            </a:clrChange>
          </a:blip>
          <a:srcRect l="7544" t="8922" r="6849" b="11524"/>
          <a:stretch/>
        </p:blipFill>
        <p:spPr bwMode="auto">
          <a:xfrm>
            <a:off x="4833257" y="1465943"/>
            <a:ext cx="3991429" cy="3106057"/>
          </a:xfrm>
          <a:prstGeom prst="roundRect">
            <a:avLst/>
          </a:prstGeom>
          <a:noFill/>
          <a:ln w="9525">
            <a:noFill/>
            <a:miter lim="800000"/>
            <a:headEnd/>
            <a:tailEnd/>
          </a:ln>
        </p:spPr>
      </p:pic>
    </p:spTree>
    <p:extLst>
      <p:ext uri="{BB962C8B-B14F-4D97-AF65-F5344CB8AC3E}">
        <p14:creationId xmlns:p14="http://schemas.microsoft.com/office/powerpoint/2010/main" val="14860157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ou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57399" y="206566"/>
            <a:ext cx="8229203" cy="858044"/>
          </a:xfrm>
          <a:ln>
            <a:miter lim="800000"/>
            <a:headEnd/>
            <a:tailEnd/>
          </a:ln>
        </p:spPr>
        <p:txBody>
          <a:bodyPr wrap="square" lIns="57165" tIns="28582" rIns="57165" bIns="28582" numCol="1" anchor="t" anchorCtr="0" compatLnSpc="1">
            <a:prstTxWarp prst="textNoShape">
              <a:avLst/>
            </a:prstTxWarp>
          </a:bodyPr>
          <a:lstStyle/>
          <a:p>
            <a:pPr>
              <a:defRPr/>
            </a:pPr>
            <a:r>
              <a:rPr lang="en-US" sz="3200" dirty="0" smtClean="0">
                <a:latin typeface="+mn-lt"/>
                <a:ea typeface="+mj-ea"/>
              </a:rPr>
              <a:t>Why Perform a Valuation?</a:t>
            </a:r>
          </a:p>
        </p:txBody>
      </p:sp>
      <p:sp>
        <p:nvSpPr>
          <p:cNvPr id="4" name="Rectangle 6"/>
          <p:cNvSpPr>
            <a:spLocks noGrp="1"/>
          </p:cNvSpPr>
          <p:nvPr>
            <p:ph idx="1"/>
          </p:nvPr>
        </p:nvSpPr>
        <p:spPr>
          <a:xfrm>
            <a:off x="215901" y="1028720"/>
            <a:ext cx="4759325" cy="3994150"/>
          </a:xfrm>
        </p:spPr>
        <p:txBody>
          <a:bodyPr/>
          <a:lstStyle/>
          <a:p>
            <a:r>
              <a:rPr lang="en-US" sz="3600" b="1" dirty="0">
                <a:solidFill>
                  <a:srgbClr val="000000"/>
                </a:solidFill>
              </a:rPr>
              <a:t>Tax</a:t>
            </a:r>
            <a:r>
              <a:rPr lang="en-US" sz="3600" dirty="0">
                <a:solidFill>
                  <a:srgbClr val="000000"/>
                </a:solidFill>
              </a:rPr>
              <a:t> </a:t>
            </a:r>
            <a:r>
              <a:rPr lang="en-US" sz="3600" b="1" dirty="0">
                <a:solidFill>
                  <a:srgbClr val="000000"/>
                </a:solidFill>
              </a:rPr>
              <a:t>Purposes</a:t>
            </a:r>
            <a:r>
              <a:rPr lang="en-US" sz="3600" dirty="0"/>
              <a:t>, to accompany estate and gift tax returns</a:t>
            </a:r>
          </a:p>
          <a:p>
            <a:r>
              <a:rPr lang="en-US" sz="3600" b="1" dirty="0">
                <a:solidFill>
                  <a:srgbClr val="000000"/>
                </a:solidFill>
              </a:rPr>
              <a:t>Succession </a:t>
            </a:r>
            <a:r>
              <a:rPr lang="en-US" sz="3600" dirty="0">
                <a:solidFill>
                  <a:srgbClr val="000000"/>
                </a:solidFill>
              </a:rPr>
              <a:t>planning </a:t>
            </a:r>
            <a:r>
              <a:rPr lang="en-US" sz="3600" dirty="0"/>
              <a:t>to transfer wealth</a:t>
            </a:r>
          </a:p>
        </p:txBody>
      </p:sp>
      <p:pic>
        <p:nvPicPr>
          <p:cNvPr id="5" name="Picture 8" descr="will &amp; testament"/>
          <p:cNvPicPr>
            <a:picLocks noChangeAspect="1" noChangeArrowheads="1"/>
          </p:cNvPicPr>
          <p:nvPr/>
        </p:nvPicPr>
        <p:blipFill>
          <a:blip r:embed="rId2">
            <a:clrChange>
              <a:clrFrom>
                <a:srgbClr val="B67DDC"/>
              </a:clrFrom>
              <a:clrTo>
                <a:srgbClr val="B67DDC">
                  <a:alpha val="0"/>
                </a:srgbClr>
              </a:clrTo>
            </a:clrChange>
          </a:blip>
          <a:srcRect/>
          <a:stretch>
            <a:fillRect/>
          </a:stretch>
        </p:blipFill>
        <p:spPr bwMode="auto">
          <a:xfrm>
            <a:off x="4856163" y="1117601"/>
            <a:ext cx="4121150" cy="3831770"/>
          </a:xfrm>
          <a:prstGeom prst="rect">
            <a:avLst/>
          </a:prstGeom>
          <a:noFill/>
          <a:ln w="9525">
            <a:noFill/>
            <a:miter lim="800000"/>
            <a:headEnd/>
            <a:tailEnd/>
          </a:ln>
        </p:spPr>
      </p:pic>
    </p:spTree>
    <p:extLst>
      <p:ext uri="{BB962C8B-B14F-4D97-AF65-F5344CB8AC3E}">
        <p14:creationId xmlns:p14="http://schemas.microsoft.com/office/powerpoint/2010/main" val="2378044237"/>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NS12_IdeaCenterFINAL">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Century Gothic"/>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Century Gothic"/>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0" charset="0"/>
            <a:ea typeface="Geneva" pitchFamily="-110" charset="0"/>
            <a:cs typeface="Geneva"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NS12_IdeaCenterFINAL.thmx</Template>
  <TotalTime>7120</TotalTime>
  <Pages>76</Pages>
  <Words>1204</Words>
  <Application>Microsoft Office PowerPoint</Application>
  <PresentationFormat>Custom</PresentationFormat>
  <Paragraphs>201</Paragraphs>
  <Slides>41</Slides>
  <Notes>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45" baseType="lpstr">
      <vt:lpstr>NS12_IdeaCenterFINAL</vt:lpstr>
      <vt:lpstr>Blank Presentation</vt:lpstr>
      <vt:lpstr>Bitmap Image</vt:lpstr>
      <vt:lpstr>Worksheet</vt:lpstr>
      <vt:lpstr>Course Title</vt:lpstr>
      <vt:lpstr>Objectives</vt:lpstr>
      <vt:lpstr>This session is for you if…</vt:lpstr>
      <vt:lpstr>Part I</vt:lpstr>
      <vt:lpstr>PowerPoint Presentation</vt:lpstr>
      <vt:lpstr>What is a Business Valuation?</vt:lpstr>
      <vt:lpstr>What is a Business Valuation?</vt:lpstr>
      <vt:lpstr>What is a Business Valuation?</vt:lpstr>
      <vt:lpstr>Why Perform a Valuation?</vt:lpstr>
      <vt:lpstr>Why Perform a Valuation?</vt:lpstr>
      <vt:lpstr>Why Perform a Valuation?</vt:lpstr>
      <vt:lpstr>Why Perform a Valuation?</vt:lpstr>
      <vt:lpstr>Course Title</vt:lpstr>
      <vt:lpstr>Value?  It depends….</vt:lpstr>
      <vt:lpstr>What is Value?</vt:lpstr>
      <vt:lpstr>What is Value?</vt:lpstr>
      <vt:lpstr>Value Drivers</vt:lpstr>
      <vt:lpstr>PowerPoint Presentation</vt:lpstr>
      <vt:lpstr>Valuation Approaches</vt:lpstr>
      <vt:lpstr>Valuation Approaches</vt:lpstr>
      <vt:lpstr>Valuation Approaches</vt:lpstr>
      <vt:lpstr>Valuation Approaches</vt:lpstr>
      <vt:lpstr>Valuation Approaches</vt:lpstr>
      <vt:lpstr>Common Methods</vt:lpstr>
      <vt:lpstr>Problems, Challenges, Quirks</vt:lpstr>
      <vt:lpstr>Part II</vt:lpstr>
      <vt:lpstr>These “DON’T” Add Value</vt:lpstr>
      <vt:lpstr>These “DO” Add Value</vt:lpstr>
      <vt:lpstr>What Buyers Look For</vt:lpstr>
      <vt:lpstr>Part III</vt:lpstr>
      <vt:lpstr>How much buyers will pay…</vt:lpstr>
      <vt:lpstr>Time to Try it…..</vt:lpstr>
      <vt:lpstr>Cash Flow</vt:lpstr>
      <vt:lpstr>Cash Flow</vt:lpstr>
      <vt:lpstr>Asset Approach</vt:lpstr>
      <vt:lpstr>Asset Approach</vt:lpstr>
      <vt:lpstr>Part IV</vt:lpstr>
      <vt:lpstr>Exit Options</vt:lpstr>
      <vt:lpstr>Strategies &amp; Tips</vt:lpstr>
      <vt:lpstr>Need more help?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Survival Skills</dc:title>
  <dc:subject>Business Survival Skills</dc:subject>
  <dc:creator>Alan M. Friedman, CPA</dc:creator>
  <cp:keywords/>
  <dc:description/>
  <cp:lastModifiedBy>Alan Friedman</cp:lastModifiedBy>
  <cp:revision>620</cp:revision>
  <cp:lastPrinted>2008-07-23T16:29:20Z</cp:lastPrinted>
  <dcterms:created xsi:type="dcterms:W3CDTF">1998-09-27T20:02:51Z</dcterms:created>
  <dcterms:modified xsi:type="dcterms:W3CDTF">2011-12-15T22:09:33Z</dcterms:modified>
</cp:coreProperties>
</file>